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4"/>
  </p:notesMasterIdLst>
  <p:sldIdLst>
    <p:sldId id="256" r:id="rId3"/>
    <p:sldId id="257" r:id="rId4"/>
    <p:sldId id="261" r:id="rId5"/>
    <p:sldId id="264" r:id="rId6"/>
    <p:sldId id="265" r:id="rId7"/>
    <p:sldId id="269" r:id="rId8"/>
    <p:sldId id="262" r:id="rId9"/>
    <p:sldId id="266" r:id="rId10"/>
    <p:sldId id="270" r:id="rId11"/>
    <p:sldId id="271" r:id="rId12"/>
    <p:sldId id="275" r:id="rId13"/>
    <p:sldId id="276" r:id="rId14"/>
    <p:sldId id="278" r:id="rId15"/>
    <p:sldId id="279" r:id="rId16"/>
    <p:sldId id="267" r:id="rId17"/>
    <p:sldId id="280" r:id="rId18"/>
    <p:sldId id="268" r:id="rId19"/>
    <p:sldId id="282" r:id="rId20"/>
    <p:sldId id="283" r:id="rId21"/>
    <p:sldId id="263" r:id="rId22"/>
    <p:sldId id="260" r:id="rId2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E00"/>
    <a:srgbClr val="E509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8" autoAdjust="0"/>
    <p:restoredTop sz="94660"/>
  </p:normalViewPr>
  <p:slideViewPr>
    <p:cSldViewPr snapToGrid="0">
      <p:cViewPr>
        <p:scale>
          <a:sx n="50" d="100"/>
          <a:sy n="50" d="100"/>
        </p:scale>
        <p:origin x="81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8DB43D-A9FC-41E4-ABCA-BCC69F68B684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54200-2F64-41CB-98E8-FB65D0F277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8099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9519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230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2097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39D08-E17A-E51F-64F9-540F28611D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4111BC-1991-72D6-0E98-AD1003DBF7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60F186A-3B9A-60EF-103D-6903676C8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D521-C283-4BD1-BD69-8A28CFFA0A56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BE16331-DCAB-3011-FE83-9B0423E24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2F578FD-3E2C-56E2-5EDE-7C8A1D3F6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23E1-B752-4233-B6CC-2859D09DC15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0700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F91651-BFA5-1816-A784-DF0C8678D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BCDA46D-9E84-0F6F-F8BB-41FEA7C5D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CCFEEF0-3CCE-01A7-DB3C-6EB31E588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D521-C283-4BD1-BD69-8A28CFFA0A56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3241AA6-C609-671A-150C-E9800037D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4834866-1AE5-8E8D-86D4-2354578D3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23E1-B752-4233-B6CC-2859D09DC15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8161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45E30D-73EA-B732-23C7-8CD7FBD52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C36A97F-941B-E507-57B9-F40AF8732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09C9BEB-5F1A-ABD6-1E86-74BE3E898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D521-C283-4BD1-BD69-8A28CFFA0A56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EEC8EDD-1D6F-F9B7-19D9-8A1A1F9DD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27AA360-7E76-E5E6-9D9D-9CA36C3B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23E1-B752-4233-B6CC-2859D09DC15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6368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C864FF-1E9D-7A04-86D2-E5805E79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739B404-1D1A-6DC9-3761-C333A1AAA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3389DA29-D46C-7C61-9018-ABA568806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5FB0776-295D-BB09-C225-15C3FC599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D521-C283-4BD1-BD69-8A28CFFA0A56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74DC613-9B28-2C00-E81F-32563AD48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1634AEA-9133-4704-46B4-730E91024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23E1-B752-4233-B6CC-2859D09DC15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725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7BF169-FCF8-535A-F489-F33A88EF4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80940D5-A3DE-C4BB-A877-3C9DE8A99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F5F70B1-816A-5AF5-A469-7F9B7EAD2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151C631E-DB1B-E257-AD77-57B03C6482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E655731C-8EAF-EB82-F079-E410DF2B1C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36F69A8E-9A42-6392-22FA-698D2A2F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D521-C283-4BD1-BD69-8A28CFFA0A56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CF82926-DC6A-7A25-A14D-C7EA6FADC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18787BCA-1BDE-B101-56A2-459972201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23E1-B752-4233-B6CC-2859D09DC15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101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86E697-E8F5-CC43-A386-C03DEE02F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E77A28A8-A394-5727-59BF-678365C51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D521-C283-4BD1-BD69-8A28CFFA0A56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5AC41F6A-CA49-0E6B-5E9C-0E5A638A0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388D2C0-E444-9D92-D343-AE0EB9BC6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23E1-B752-4233-B6CC-2859D09DC15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7736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A0BA13B-8898-785B-37E6-78818D9B3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D521-C283-4BD1-BD69-8A28CFFA0A56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36BA4DEF-40D9-58B0-8053-E7A4F36A9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73E50EA5-63E5-8C2F-67C2-670D27B2F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23E1-B752-4233-B6CC-2859D09DC15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855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65D6A-2173-00C3-5AD0-94D6945C7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786ED47-DA84-2B58-C118-9A89B9DD8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1F4B9C0-3655-FB50-8796-518FA69469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B1F587B-DCA5-CD83-C5B2-2794F8F78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D521-C283-4BD1-BD69-8A28CFFA0A56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79EB65D-0D45-A04F-889A-B2E2AB49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348E92A-52B1-DC8C-D56C-6C0651462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23E1-B752-4233-B6CC-2859D09DC15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183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4C0D44-FA4E-BEDF-1557-33A27784A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3DB98795-2E60-0E23-291B-A6EEEBB0FA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CCDF109-ECAB-3F88-618A-BB7DF4E0C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AE46DE2-D09B-EEE0-9568-2C05C18EB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D521-C283-4BD1-BD69-8A28CFFA0A56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F85C68C-6CFA-4ACC-C4D7-9931CC84E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CF98347-41E7-E085-B628-13B187849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23E1-B752-4233-B6CC-2859D09DC15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4277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76CEC-2941-D0AB-C208-FBD0AB121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A0AB7E7-862E-5F66-123C-E1517786B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16E148E-53D5-E68B-6880-F9AAB11E9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D521-C283-4BD1-BD69-8A28CFFA0A56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9B2612D-B849-9F2E-E900-EF55596B9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E3B3F93-C295-0CFB-3C85-F89D4F7A3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23E1-B752-4233-B6CC-2859D09DC15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279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FB24C7D-4D80-2079-A60A-999F84E4B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10152351-2BDB-2139-ED7A-2382D44B0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0122436-55B6-65AA-4489-B74F3D733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D521-C283-4BD1-BD69-8A28CFFA0A56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630D150-A010-BE80-F7CC-39F32E867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668FD62-C6B4-79EE-EB55-AFACB0048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23E1-B752-4233-B6CC-2859D09DC15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4016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856B0591-4A5E-55BF-F179-88303FBA7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D235CB6-0007-5094-1EC5-29CE36F4A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A1E8730-2DB5-C5DD-5552-9262DB1E0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6AD521-C283-4BD1-BD69-8A28CFFA0A56}" type="datetimeFigureOut">
              <a:rPr lang="pt-PT" smtClean="0"/>
              <a:t>13/12/2024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393BD40-F1A1-DAA1-3747-9AFA08B37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20143C3-3366-C901-B53A-0DE293554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6923E1-B752-4233-B6CC-2859D09DC15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6351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F45ADBA-55FD-6563-EFBA-958CF26D4B64}"/>
              </a:ext>
            </a:extLst>
          </p:cNvPr>
          <p:cNvSpPr/>
          <p:nvPr/>
        </p:nvSpPr>
        <p:spPr>
          <a:xfrm>
            <a:off x="0" y="1"/>
            <a:ext cx="750340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13047393" y="571666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6889"/>
            <a:ext cx="2533783" cy="582718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72096CD-2DDA-42C3-D4C9-C9EA5D100E38}"/>
              </a:ext>
            </a:extLst>
          </p:cNvPr>
          <p:cNvSpPr/>
          <p:nvPr/>
        </p:nvSpPr>
        <p:spPr>
          <a:xfrm>
            <a:off x="2563018" y="3013923"/>
            <a:ext cx="1081653" cy="872038"/>
          </a:xfrm>
          <a:prstGeom prst="roundRect">
            <a:avLst>
              <a:gd name="adj" fmla="val 7199"/>
            </a:avLst>
          </a:prstGeom>
          <a:noFill/>
          <a:ln>
            <a:solidFill>
              <a:srgbClr val="3A16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177764" y="7089915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914870" y="7105546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551721" y="710757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984DB15-C24B-4FBC-3095-2BAD9746F43B}"/>
              </a:ext>
            </a:extLst>
          </p:cNvPr>
          <p:cNvSpPr/>
          <p:nvPr/>
        </p:nvSpPr>
        <p:spPr>
          <a:xfrm>
            <a:off x="-4716205" y="2589410"/>
            <a:ext cx="3346750" cy="1241430"/>
          </a:xfrm>
          <a:prstGeom prst="rect">
            <a:avLst/>
          </a:prstGeom>
          <a:noFill/>
          <a:ln>
            <a:noFill/>
          </a:ln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7667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Análise</a:t>
            </a:r>
            <a:endParaRPr lang="pt-PT" sz="36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A6E3E66-36E4-BA75-BA7F-BB504D377F58}"/>
              </a:ext>
            </a:extLst>
          </p:cNvPr>
          <p:cNvSpPr/>
          <p:nvPr/>
        </p:nvSpPr>
        <p:spPr>
          <a:xfrm>
            <a:off x="-3538595" y="3241623"/>
            <a:ext cx="1216359" cy="1241430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7667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da</a:t>
            </a:r>
            <a:endParaRPr lang="pt-PT" sz="360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8938770-9414-5FCB-751E-3CF1A7CCA3CC}"/>
              </a:ext>
            </a:extLst>
          </p:cNvPr>
          <p:cNvSpPr/>
          <p:nvPr/>
        </p:nvSpPr>
        <p:spPr>
          <a:xfrm>
            <a:off x="-6027462" y="3917322"/>
            <a:ext cx="5969263" cy="1241430"/>
          </a:xfrm>
          <a:prstGeom prst="rect">
            <a:avLst/>
          </a:prstGeom>
          <a:noFill/>
          <a:ln>
            <a:noFill/>
          </a:ln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7667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Concorrência</a:t>
            </a:r>
            <a:endParaRPr lang="pt-PT" sz="36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5D6E3B9-DF6A-3263-AAFB-90F5AE474813}"/>
              </a:ext>
            </a:extLst>
          </p:cNvPr>
          <p:cNvSpPr txBox="1"/>
          <p:nvPr/>
        </p:nvSpPr>
        <p:spPr>
          <a:xfrm rot="5400000">
            <a:off x="10193116" y="2954041"/>
            <a:ext cx="763088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Análise da Concorrência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17032AF-4A2B-5BF5-E7B6-64B46A917862}"/>
              </a:ext>
            </a:extLst>
          </p:cNvPr>
          <p:cNvSpPr txBox="1"/>
          <p:nvPr/>
        </p:nvSpPr>
        <p:spPr>
          <a:xfrm rot="16200000">
            <a:off x="11186533" y="2946784"/>
            <a:ext cx="763088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Análise da Concorrência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A7F9648-341E-0ADE-25B1-799FE56F56B4}"/>
              </a:ext>
            </a:extLst>
          </p:cNvPr>
          <p:cNvSpPr txBox="1"/>
          <p:nvPr/>
        </p:nvSpPr>
        <p:spPr>
          <a:xfrm rot="16200000">
            <a:off x="11861116" y="2946784"/>
            <a:ext cx="763088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Análise da Concorrência</a:t>
            </a:r>
          </a:p>
        </p:txBody>
      </p:sp>
    </p:spTree>
    <p:extLst>
      <p:ext uri="{BB962C8B-B14F-4D97-AF65-F5344CB8AC3E}">
        <p14:creationId xmlns:p14="http://schemas.microsoft.com/office/powerpoint/2010/main" val="3364362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-1" y="1"/>
            <a:ext cx="7820043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26" y="651934"/>
            <a:ext cx="2533783" cy="582718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72096CD-2DDA-42C3-D4C9-C9EA5D100E38}"/>
              </a:ext>
            </a:extLst>
          </p:cNvPr>
          <p:cNvSpPr/>
          <p:nvPr/>
        </p:nvSpPr>
        <p:spPr>
          <a:xfrm>
            <a:off x="-371214" y="2137547"/>
            <a:ext cx="7957131" cy="3208150"/>
          </a:xfrm>
          <a:prstGeom prst="roundRect">
            <a:avLst>
              <a:gd name="adj" fmla="val 719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271438" y="6356588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1008544" y="637221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645395" y="6374252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BF43705-F70D-3121-0FAA-B90FA8E5AB3A}"/>
              </a:ext>
            </a:extLst>
          </p:cNvPr>
          <p:cNvSpPr/>
          <p:nvPr/>
        </p:nvSpPr>
        <p:spPr>
          <a:xfrm>
            <a:off x="1145406" y="1910351"/>
            <a:ext cx="4960973" cy="1831271"/>
          </a:xfrm>
          <a:prstGeom prst="rect">
            <a:avLst/>
          </a:prstGeom>
          <a:noFill/>
          <a:ln>
            <a:noFill/>
          </a:ln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11500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Análise</a:t>
            </a:r>
            <a:endParaRPr lang="pt-PT" sz="54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0955B4C-1133-13A4-686C-376EBD1FFD9D}"/>
              </a:ext>
            </a:extLst>
          </p:cNvPr>
          <p:cNvSpPr/>
          <p:nvPr/>
        </p:nvSpPr>
        <p:spPr>
          <a:xfrm>
            <a:off x="3087542" y="2947156"/>
            <a:ext cx="1264450" cy="1292662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80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da</a:t>
            </a:r>
            <a:endParaRPr lang="pt-PT" sz="400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BDBCA9A-1AAD-459A-463E-1AD47448832D}"/>
              </a:ext>
            </a:extLst>
          </p:cNvPr>
          <p:cNvSpPr/>
          <p:nvPr/>
        </p:nvSpPr>
        <p:spPr>
          <a:xfrm>
            <a:off x="9999393" y="571666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99964DC-968A-77A4-9E78-7D77F3DF6F33}"/>
              </a:ext>
            </a:extLst>
          </p:cNvPr>
          <p:cNvSpPr/>
          <p:nvPr/>
        </p:nvSpPr>
        <p:spPr>
          <a:xfrm>
            <a:off x="-86801" y="3514367"/>
            <a:ext cx="7388306" cy="1538883"/>
          </a:xfrm>
          <a:prstGeom prst="rect">
            <a:avLst/>
          </a:prstGeom>
          <a:noFill/>
          <a:ln>
            <a:noFill/>
          </a:ln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9600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Concorrência</a:t>
            </a:r>
            <a:endParaRPr lang="pt-PT" sz="48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4FB9AF0-0197-62F6-36D2-0464959E09B1}"/>
              </a:ext>
            </a:extLst>
          </p:cNvPr>
          <p:cNvSpPr txBox="1"/>
          <p:nvPr/>
        </p:nvSpPr>
        <p:spPr>
          <a:xfrm rot="5400000">
            <a:off x="6217461" y="2954041"/>
            <a:ext cx="763088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Análise da Concorrência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3FFCA4B-2DFB-4EF1-9D04-8F1E7184D741}"/>
              </a:ext>
            </a:extLst>
          </p:cNvPr>
          <p:cNvSpPr txBox="1"/>
          <p:nvPr/>
        </p:nvSpPr>
        <p:spPr>
          <a:xfrm rot="16200000">
            <a:off x="7210878" y="2946784"/>
            <a:ext cx="763088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Análise da Concorrência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41FD5EA-497B-9114-023E-9BAFACF31EF8}"/>
              </a:ext>
            </a:extLst>
          </p:cNvPr>
          <p:cNvSpPr txBox="1"/>
          <p:nvPr/>
        </p:nvSpPr>
        <p:spPr>
          <a:xfrm rot="16200000">
            <a:off x="7885461" y="2946784"/>
            <a:ext cx="763088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Análise da Concorrência</a:t>
            </a:r>
          </a:p>
        </p:txBody>
      </p:sp>
    </p:spTree>
    <p:extLst>
      <p:ext uri="{BB962C8B-B14F-4D97-AF65-F5344CB8AC3E}">
        <p14:creationId xmlns:p14="http://schemas.microsoft.com/office/powerpoint/2010/main" val="2224943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1"/>
            <a:ext cx="100956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11232955" y="563644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19" y="228623"/>
            <a:ext cx="1898975" cy="436725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72096CD-2DDA-42C3-D4C9-C9EA5D100E38}"/>
              </a:ext>
            </a:extLst>
          </p:cNvPr>
          <p:cNvSpPr/>
          <p:nvPr/>
        </p:nvSpPr>
        <p:spPr>
          <a:xfrm>
            <a:off x="-440454" y="893970"/>
            <a:ext cx="10346454" cy="4663090"/>
          </a:xfrm>
          <a:prstGeom prst="roundRect">
            <a:avLst>
              <a:gd name="adj" fmla="val 719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271438" y="6458188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1008544" y="647381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645395" y="6475852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F85E61E7-BE2C-B03D-5DB2-BE8514D4FD65}"/>
              </a:ext>
            </a:extLst>
          </p:cNvPr>
          <p:cNvSpPr txBox="1"/>
          <p:nvPr/>
        </p:nvSpPr>
        <p:spPr>
          <a:xfrm>
            <a:off x="271438" y="1518015"/>
            <a:ext cx="2878861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800"/>
              </a:lnSpc>
              <a:spcBef>
                <a:spcPct val="0"/>
              </a:spcBef>
            </a:pPr>
            <a:r>
              <a:rPr lang="pt-PT" sz="4400" b="1" spc="-75" dirty="0">
                <a:solidFill>
                  <a:schemeClr val="bg1"/>
                </a:solidFill>
                <a:latin typeface="Archia Bold" panose="02000503000000020004" pitchFamily="2" charset="77"/>
              </a:rPr>
              <a:t>índice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6BCF245-32DB-D9DE-33CD-B19533A39518}"/>
              </a:ext>
            </a:extLst>
          </p:cNvPr>
          <p:cNvSpPr txBox="1"/>
          <p:nvPr/>
        </p:nvSpPr>
        <p:spPr>
          <a:xfrm>
            <a:off x="195919" y="2131105"/>
            <a:ext cx="4818745" cy="3346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2400" b="1" dirty="0">
                <a:solidFill>
                  <a:schemeClr val="bg1"/>
                </a:solidFill>
                <a:latin typeface="Archia Bold" panose="02000503000000020004"/>
              </a:rPr>
              <a:t>1.0. Introdução</a:t>
            </a:r>
            <a:endParaRPr lang="pt-PT" altLang="pt-PT" sz="2400" dirty="0">
              <a:solidFill>
                <a:schemeClr val="bg1"/>
              </a:solidFill>
              <a:latin typeface="Archia Bold" panose="02000503000000020004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1800" dirty="0">
                <a:solidFill>
                  <a:schemeClr val="bg1"/>
                </a:solidFill>
                <a:latin typeface="☞GILROY-MEDIUM" panose="00000600000000000000"/>
              </a:rPr>
              <a:t>1.1. Definição de Análise da Concorrência (5)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1800" dirty="0">
                <a:solidFill>
                  <a:schemeClr val="bg1"/>
                </a:solidFill>
                <a:latin typeface="☞GILROY-MEDIUM" panose="00000600000000000000"/>
              </a:rPr>
              <a:t>1.2. Importância de uma boa análise (6)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sz="1800" dirty="0">
              <a:solidFill>
                <a:schemeClr val="bg1"/>
              </a:solidFill>
              <a:latin typeface="☞GILROY-MEDIUM" panose="0000060000000000000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2400" b="1" dirty="0">
                <a:solidFill>
                  <a:schemeClr val="bg1"/>
                </a:solidFill>
                <a:latin typeface="☞GILROY-MEDIUM" panose="00000600000000000000"/>
              </a:rPr>
              <a:t>2.0.Os objetivos da análise (7)</a:t>
            </a:r>
            <a:endParaRPr lang="pt-PT" altLang="pt-PT" sz="2400" dirty="0">
              <a:solidFill>
                <a:schemeClr val="bg1"/>
              </a:solidFill>
              <a:latin typeface="☞GILROY-MEDIUM" panose="0000060000000000000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sz="1800" dirty="0">
              <a:solidFill>
                <a:schemeClr val="bg1"/>
              </a:solidFill>
              <a:latin typeface="☞GILROY-MEDIUM" panose="0000060000000000000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2400" b="1" dirty="0">
                <a:solidFill>
                  <a:schemeClr val="bg1"/>
                </a:solidFill>
                <a:latin typeface="☞GILROY-MEDIUM" panose="00000600000000000000"/>
              </a:rPr>
              <a:t>3.0. Metodologias de Análise</a:t>
            </a:r>
            <a:endParaRPr lang="pt-PT" altLang="pt-PT" sz="2400" dirty="0">
              <a:solidFill>
                <a:schemeClr val="bg1"/>
              </a:solidFill>
              <a:latin typeface="☞GILROY-MEDIUM" panose="0000060000000000000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1800" dirty="0">
                <a:solidFill>
                  <a:schemeClr val="bg1"/>
                </a:solidFill>
                <a:latin typeface="☞GILROY-MEDIUM" panose="00000600000000000000"/>
              </a:rPr>
              <a:t>3.1. Análise SWOT (10)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1800" dirty="0">
                <a:solidFill>
                  <a:schemeClr val="bg1"/>
                </a:solidFill>
                <a:latin typeface="☞GILROY-MEDIUM" panose="00000600000000000000"/>
              </a:rPr>
              <a:t>3.2. </a:t>
            </a:r>
            <a:r>
              <a:rPr lang="pt-PT" altLang="pt-PT" sz="1800" dirty="0" err="1">
                <a:solidFill>
                  <a:schemeClr val="bg1"/>
                </a:solidFill>
                <a:latin typeface="☞GILROY-MEDIUM" panose="00000600000000000000"/>
              </a:rPr>
              <a:t>Porter's</a:t>
            </a:r>
            <a:r>
              <a:rPr lang="pt-PT" altLang="pt-PT" sz="1800" dirty="0">
                <a:solidFill>
                  <a:schemeClr val="bg1"/>
                </a:solidFill>
                <a:latin typeface="☞GILROY-MEDIUM" panose="00000600000000000000"/>
              </a:rPr>
              <a:t> </a:t>
            </a:r>
            <a:r>
              <a:rPr lang="pt-PT" altLang="pt-PT" sz="1800" dirty="0" err="1">
                <a:solidFill>
                  <a:schemeClr val="bg1"/>
                </a:solidFill>
                <a:latin typeface="☞GILROY-MEDIUM" panose="00000600000000000000"/>
              </a:rPr>
              <a:t>Five</a:t>
            </a:r>
            <a:r>
              <a:rPr lang="pt-PT" altLang="pt-PT" sz="1800" dirty="0">
                <a:solidFill>
                  <a:schemeClr val="bg1"/>
                </a:solidFill>
                <a:latin typeface="☞GILROY-MEDIUM" panose="00000600000000000000"/>
              </a:rPr>
              <a:t> Forces (12/14)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1800" dirty="0">
                <a:solidFill>
                  <a:schemeClr val="bg1"/>
                </a:solidFill>
                <a:latin typeface="☞GILROY-MEDIUM" panose="00000600000000000000"/>
              </a:rPr>
              <a:t>3.3. Benchmarking (11/13)</a:t>
            </a:r>
          </a:p>
          <a:p>
            <a:pPr indent="-228611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endParaRPr lang="pt-PT" sz="1800" spc="-75" dirty="0">
              <a:solidFill>
                <a:schemeClr val="bg1"/>
              </a:solidFill>
              <a:latin typeface="☞GILROY-MEDIUM" panose="0000060000000000000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7E395930-0F9C-9986-1147-7A54683E7B12}"/>
              </a:ext>
            </a:extLst>
          </p:cNvPr>
          <p:cNvSpPr txBox="1"/>
          <p:nvPr/>
        </p:nvSpPr>
        <p:spPr>
          <a:xfrm>
            <a:off x="271438" y="3406965"/>
            <a:ext cx="8198603" cy="8886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2400" spc="-75" dirty="0">
                <a:solidFill>
                  <a:schemeClr val="bg1"/>
                </a:solidFill>
                <a:latin typeface="☞GILROY-MEDIUM" panose="00000600000000000000" charset="0"/>
              </a:rPr>
              <a:t>                                                            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endParaRPr lang="pt-PT" sz="2400" spc="-75" dirty="0">
              <a:solidFill>
                <a:schemeClr val="bg1"/>
              </a:solidFill>
              <a:latin typeface="☞GILROY-MEDIUM" panose="00000600000000000000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F618FB1-FABD-CAF3-355B-3F5C3E3C447E}"/>
              </a:ext>
            </a:extLst>
          </p:cNvPr>
          <p:cNvSpPr txBox="1"/>
          <p:nvPr/>
        </p:nvSpPr>
        <p:spPr>
          <a:xfrm rot="5400000">
            <a:off x="6920845" y="2954041"/>
            <a:ext cx="763088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Análise da Concorrência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007889F-9CA1-839B-F086-4CC4FD97E74D}"/>
              </a:ext>
            </a:extLst>
          </p:cNvPr>
          <p:cNvSpPr txBox="1"/>
          <p:nvPr/>
        </p:nvSpPr>
        <p:spPr>
          <a:xfrm rot="16200000">
            <a:off x="7492232" y="2946784"/>
            <a:ext cx="763088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Análise da Concorrência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B77CE08-3089-56E2-20FE-826E69CC8F01}"/>
              </a:ext>
            </a:extLst>
          </p:cNvPr>
          <p:cNvSpPr txBox="1"/>
          <p:nvPr/>
        </p:nvSpPr>
        <p:spPr>
          <a:xfrm rot="16200000">
            <a:off x="8043724" y="2946784"/>
            <a:ext cx="763088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Análise da Concorrência</a:t>
            </a:r>
          </a:p>
        </p:txBody>
      </p:sp>
      <p:pic>
        <p:nvPicPr>
          <p:cNvPr id="6" name="Imagem 5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32EFD6DA-912C-C1E7-9EFB-0D44B415E2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512" y="12704576"/>
            <a:ext cx="1898975" cy="436725"/>
          </a:xfrm>
          <a:prstGeom prst="rect">
            <a:avLst/>
          </a:prstGeom>
        </p:spPr>
      </p:pic>
      <p:sp>
        <p:nvSpPr>
          <p:cNvPr id="12" name="TextBox 2">
            <a:extLst>
              <a:ext uri="{FF2B5EF4-FFF2-40B4-BE49-F238E27FC236}">
                <a16:creationId xmlns:a16="http://schemas.microsoft.com/office/drawing/2014/main" id="{F5A82914-CB85-E64A-A706-1226AD45CF6A}"/>
              </a:ext>
            </a:extLst>
          </p:cNvPr>
          <p:cNvSpPr txBox="1"/>
          <p:nvPr/>
        </p:nvSpPr>
        <p:spPr>
          <a:xfrm>
            <a:off x="4630056" y="2052547"/>
            <a:ext cx="5052629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2400" b="1" dirty="0">
                <a:solidFill>
                  <a:schemeClr val="bg1"/>
                </a:solidFill>
                <a:latin typeface="☞GILROY-MEDIUM" panose="00000600000000000000"/>
              </a:rPr>
              <a:t>4.0. Identificação dos Concorrentes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1800" dirty="0">
                <a:solidFill>
                  <a:schemeClr val="bg1"/>
                </a:solidFill>
                <a:latin typeface="☞GILROY-MEDIUM" panose="00000600000000000000"/>
              </a:rPr>
              <a:t>4.1. Tipos de concorrentes: Diretos e Indiretos (15/16)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sz="1800" dirty="0">
              <a:solidFill>
                <a:schemeClr val="bg1"/>
              </a:solidFill>
              <a:latin typeface="☞GILROY-MEDIUM" panose="0000060000000000000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2400" b="1" dirty="0">
                <a:solidFill>
                  <a:schemeClr val="bg1"/>
                </a:solidFill>
                <a:latin typeface="☞GILROY-MEDIUM" panose="00000600000000000000"/>
              </a:rPr>
              <a:t>5.0. Aplicações Práticas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1800" dirty="0">
                <a:solidFill>
                  <a:schemeClr val="bg1"/>
                </a:solidFill>
                <a:latin typeface="☞GILROY-MEDIUM" panose="00000600000000000000"/>
              </a:rPr>
              <a:t>5.1. Casos reais (17/18)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1800" dirty="0">
                <a:solidFill>
                  <a:schemeClr val="bg1"/>
                </a:solidFill>
                <a:latin typeface="☞GILROY-MEDIUM" panose="00000600000000000000"/>
              </a:rPr>
              <a:t>5.2. Ajustes estratégicos baseados na análise (19)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sz="1800" dirty="0">
              <a:solidFill>
                <a:schemeClr val="bg1"/>
              </a:solidFill>
              <a:latin typeface="☞GILROY-MEDIUM" panose="0000060000000000000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sz="2400" b="1" dirty="0">
                <a:solidFill>
                  <a:schemeClr val="bg1"/>
                </a:solidFill>
                <a:latin typeface="☞GILROY-MEDIUM" panose="00000600000000000000"/>
              </a:rPr>
              <a:t>6.0. Conclusão (20)</a:t>
            </a:r>
          </a:p>
        </p:txBody>
      </p:sp>
    </p:spTree>
    <p:extLst>
      <p:ext uri="{BB962C8B-B14F-4D97-AF65-F5344CB8AC3E}">
        <p14:creationId xmlns:p14="http://schemas.microsoft.com/office/powerpoint/2010/main" val="4285090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AD818-D5A0-A1E7-7407-A6F60D34D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C0DE973-8A89-BFE2-6342-4719F6D664FF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9E9DFD7-5D00-3DD4-73F7-EE0F13D30647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C91AF3C-3FE8-2127-E81A-078B00273771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91E7578D-224F-2D2A-7158-9B70BD705543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5115B0A5-F1D5-FB88-60CE-60D871B5A655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507E9A4-94C2-C7D2-2DBE-C9243952A305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79F16DE0-B590-EC75-2024-B43BEDD13610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EF1370C3-2F6E-8065-1C87-4C132334D4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52DF8C5E-7995-68B0-C529-B92018DF45AC}"/>
              </a:ext>
            </a:extLst>
          </p:cNvPr>
          <p:cNvSpPr txBox="1">
            <a:spLocks/>
          </p:cNvSpPr>
          <p:nvPr/>
        </p:nvSpPr>
        <p:spPr>
          <a:xfrm>
            <a:off x="1733756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5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A0A141B1-D1EC-31D7-EE19-01BD33050909}"/>
              </a:ext>
            </a:extLst>
          </p:cNvPr>
          <p:cNvSpPr txBox="1">
            <a:spLocks/>
          </p:cNvSpPr>
          <p:nvPr/>
        </p:nvSpPr>
        <p:spPr>
          <a:xfrm>
            <a:off x="457200" y="3053518"/>
            <a:ext cx="11140506" cy="156628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2800" b="1" i="1" kern="100" dirty="0">
                <a:solidFill>
                  <a:schemeClr val="accent1"/>
                </a:solidFill>
                <a:effectLst/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O entusiasmo com o negócio pode conduzir a que não se estudem os concorrentes </a:t>
            </a:r>
            <a:r>
              <a:rPr lang="pt-PT" sz="2800" i="1" kern="100" dirty="0">
                <a:solidFill>
                  <a:schemeClr val="accent1"/>
                </a:solidFill>
                <a:effectLst/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diretos e indiretos, embora seja um passo bastante importante quando se pretende empreender. (…)”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PT" sz="2800" i="1" kern="100" dirty="0">
              <a:solidFill>
                <a:schemeClr val="accent1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EC176F8B-AC15-0261-C06C-E8D74752419D}"/>
              </a:ext>
            </a:extLst>
          </p:cNvPr>
          <p:cNvSpPr txBox="1">
            <a:spLocks/>
          </p:cNvSpPr>
          <p:nvPr/>
        </p:nvSpPr>
        <p:spPr>
          <a:xfrm>
            <a:off x="457200" y="1382843"/>
            <a:ext cx="11140506" cy="156628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2800" i="1" kern="100" dirty="0">
                <a:solidFill>
                  <a:schemeClr val="accent1"/>
                </a:solidFill>
                <a:effectLst/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“Muitas pessoas não valorizam a concorrência por considerarem que o produto ou serviço que estão a desenvolver é inovador quando, na realidade, </a:t>
            </a:r>
            <a:r>
              <a:rPr lang="pt-PT" sz="2800" b="1" i="1" kern="100" dirty="0">
                <a:solidFill>
                  <a:schemeClr val="accent1"/>
                </a:solidFill>
                <a:effectLst/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são muito poucos os casos de organizações sem concorrentes…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PT" sz="2800" i="1" kern="100" dirty="0">
              <a:solidFill>
                <a:schemeClr val="accent1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Marcador de Posição de Conteúdo 2">
            <a:extLst>
              <a:ext uri="{FF2B5EF4-FFF2-40B4-BE49-F238E27FC236}">
                <a16:creationId xmlns:a16="http://schemas.microsoft.com/office/drawing/2014/main" id="{DAF4A947-010A-32DD-55BA-7F6ECFED3676}"/>
              </a:ext>
            </a:extLst>
          </p:cNvPr>
          <p:cNvSpPr txBox="1">
            <a:spLocks/>
          </p:cNvSpPr>
          <p:nvPr/>
        </p:nvSpPr>
        <p:spPr>
          <a:xfrm>
            <a:off x="457200" y="4776993"/>
            <a:ext cx="10941678" cy="168714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2000" b="1" i="1" kern="100" dirty="0">
                <a:solidFill>
                  <a:schemeClr val="accent1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pt-PT" sz="2000" b="1" i="1" kern="100" dirty="0" err="1">
                <a:solidFill>
                  <a:schemeClr val="accent1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Baynast</a:t>
            </a:r>
            <a:r>
              <a:rPr lang="pt-PT" sz="2000" b="1" i="1" kern="100" dirty="0">
                <a:solidFill>
                  <a:schemeClr val="accent1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PT" sz="2000" b="1" i="1" kern="100" dirty="0" err="1">
                <a:solidFill>
                  <a:schemeClr val="accent1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Lendrevie</a:t>
            </a:r>
            <a:r>
              <a:rPr lang="pt-PT" sz="2000" b="1" i="1" kern="100" dirty="0">
                <a:solidFill>
                  <a:schemeClr val="accent1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PT" sz="2000" b="1" i="1" kern="100" dirty="0" err="1">
                <a:solidFill>
                  <a:schemeClr val="accent1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Lévy</a:t>
            </a:r>
            <a:r>
              <a:rPr lang="pt-PT" sz="2000" b="1" i="1" kern="100" dirty="0">
                <a:solidFill>
                  <a:schemeClr val="accent1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, Dionísio, &amp; Rodrigues, 2018).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PT" sz="2800" kern="100" dirty="0">
              <a:solidFill>
                <a:schemeClr val="accent1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821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1" grpId="0" uiExpand="1" build="p"/>
      <p:bldP spid="1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FB6FB-362B-3068-F49E-C3ADCE54B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906FCB5-7ADD-9610-5059-B84928E7185E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C65DF40-451E-B473-DD61-5AB6B5B4C6A8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F7A08A1-EC7E-8F93-BE8B-DF3198372A3C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F23F5300-9627-89CB-372B-4FE2FEA71188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DAE925FE-868B-8C57-B461-0F4DE07B2C07}"/>
              </a:ext>
            </a:extLst>
          </p:cNvPr>
          <p:cNvSpPr/>
          <p:nvPr/>
        </p:nvSpPr>
        <p:spPr>
          <a:xfrm>
            <a:off x="19708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380A455-BF76-8D81-6500-62E9DF50CC56}"/>
              </a:ext>
            </a:extLst>
          </p:cNvPr>
          <p:cNvSpPr/>
          <p:nvPr/>
        </p:nvSpPr>
        <p:spPr>
          <a:xfrm>
            <a:off x="763174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B97F8E33-B680-9A4C-B329-8B4CD0803724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6CA71CA-6043-4BC1-120B-5F737B387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8CA9C384-82C1-62ED-0A32-FD7ECF49A7A7}"/>
              </a:ext>
            </a:extLst>
          </p:cNvPr>
          <p:cNvSpPr txBox="1">
            <a:spLocks/>
          </p:cNvSpPr>
          <p:nvPr/>
        </p:nvSpPr>
        <p:spPr>
          <a:xfrm>
            <a:off x="2157086" y="902337"/>
            <a:ext cx="7492636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400" b="1" spc="-75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O que é analisar a concorrência?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CF01627-BF64-9DA7-9C4F-828B6A3BBEB7}"/>
              </a:ext>
            </a:extLst>
          </p:cNvPr>
          <p:cNvSpPr/>
          <p:nvPr/>
        </p:nvSpPr>
        <p:spPr>
          <a:xfrm>
            <a:off x="650796" y="2068657"/>
            <a:ext cx="10636408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A análise da concorrência é o processo de </a:t>
            </a: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recolher, organizar e interpretar informações 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sobre as empresas que atuam no mesmo mercado, de modo a compreender as suas estratégias, forças, fraquezas, produtos, serviços e a sua posição no mercado. Este processo deve ser contínuo e dinâmico, especialmente em mercados onde a inovação e a concorrência estão em constante evolução.</a:t>
            </a:r>
            <a:endParaRPr lang="pt-PT" sz="9600" b="0" cap="none" spc="0" dirty="0">
              <a:ln w="0"/>
              <a:solidFill>
                <a:schemeClr val="accent1"/>
              </a:solidFill>
              <a:latin typeface="☞GILROY-MEDIUM"/>
            </a:endParaRPr>
          </a:p>
        </p:txBody>
      </p:sp>
      <p:sp>
        <p:nvSpPr>
          <p:cNvPr id="26" name="Título 14">
            <a:extLst>
              <a:ext uri="{FF2B5EF4-FFF2-40B4-BE49-F238E27FC236}">
                <a16:creationId xmlns:a16="http://schemas.microsoft.com/office/drawing/2014/main" id="{ECBF9E96-0EFF-FF80-3177-3F18D4699BE5}"/>
              </a:ext>
            </a:extLst>
          </p:cNvPr>
          <p:cNvSpPr txBox="1">
            <a:spLocks/>
          </p:cNvSpPr>
          <p:nvPr/>
        </p:nvSpPr>
        <p:spPr>
          <a:xfrm>
            <a:off x="592057" y="6878594"/>
            <a:ext cx="11007883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4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Uma boa análise mercado permite….</a:t>
            </a:r>
            <a:endParaRPr lang="pt-PT" sz="4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4FE5DD75-51DC-F92A-F76B-5C58E26199C5}"/>
              </a:ext>
            </a:extLst>
          </p:cNvPr>
          <p:cNvSpPr/>
          <p:nvPr/>
        </p:nvSpPr>
        <p:spPr>
          <a:xfrm>
            <a:off x="422611" y="7877215"/>
            <a:ext cx="11346776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“Mapear” o mercado: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 Saber quem são os principais concorrentes e como se posicionam.</a:t>
            </a:r>
            <a:endParaRPr lang="pt-PT" sz="2800" b="1" cap="none" spc="0" dirty="0">
              <a:ln w="0"/>
              <a:solidFill>
                <a:schemeClr val="accent1"/>
              </a:solidFill>
              <a:latin typeface="☞GILROY-MEDIUM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Antecipar as tendências: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 Estar à frente na identificação de novas tendências de consumo.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Aumentar a competitividade: 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Desenvolver estratégias baseadas nos pontos fracos dos concorrentes e na própria força da empresa.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Reduzir riscos: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 Evitar erros ao aprender com as falhas dos concorrentes.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Inovar: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 Propor soluções únicas com base em lacunas identificadas no mercado.</a:t>
            </a:r>
            <a:endParaRPr lang="pt-PT" sz="9600" b="0" cap="none" spc="0" dirty="0">
              <a:ln w="0"/>
              <a:solidFill>
                <a:schemeClr val="accent1"/>
              </a:solidFill>
              <a:latin typeface="☞GILROY-MEDIUM"/>
            </a:endParaRPr>
          </a:p>
        </p:txBody>
      </p:sp>
    </p:spTree>
    <p:extLst>
      <p:ext uri="{BB962C8B-B14F-4D97-AF65-F5344CB8AC3E}">
        <p14:creationId xmlns:p14="http://schemas.microsoft.com/office/powerpoint/2010/main" val="2276352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D6BC8-DAED-66A8-A698-AB3D4562A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8AA4EF3-D0C3-5694-209C-3B63464243DA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74C9CCC-6AC9-84DD-B203-FCA70447FAC8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9DB148E-E631-3659-A92B-1CDC82B5447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B095DBCF-24CF-1EA2-160C-3CD71FA0E4CF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2F3D3035-070B-AE19-41BD-7F8877DCF22F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7508A93-550E-55D3-C06B-2236FE1151F9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C172FA61-67BD-DD99-D750-35907CED5E24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5FFBAA4-5389-218D-550B-673FC96DF4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8B69EE9D-4EB0-580D-D243-F15475F9AA72}"/>
              </a:ext>
            </a:extLst>
          </p:cNvPr>
          <p:cNvSpPr txBox="1">
            <a:spLocks/>
          </p:cNvSpPr>
          <p:nvPr/>
        </p:nvSpPr>
        <p:spPr>
          <a:xfrm>
            <a:off x="2157086" y="-3553173"/>
            <a:ext cx="7492636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400" b="1" spc="-75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O que é analisar a concorrência?</a:t>
            </a:r>
          </a:p>
        </p:txBody>
      </p:sp>
      <p:sp>
        <p:nvSpPr>
          <p:cNvPr id="11" name="Título 14">
            <a:extLst>
              <a:ext uri="{FF2B5EF4-FFF2-40B4-BE49-F238E27FC236}">
                <a16:creationId xmlns:a16="http://schemas.microsoft.com/office/drawing/2014/main" id="{8F698DCB-5821-E286-B4E7-BCE9EF1DED7E}"/>
              </a:ext>
            </a:extLst>
          </p:cNvPr>
          <p:cNvSpPr txBox="1">
            <a:spLocks/>
          </p:cNvSpPr>
          <p:nvPr/>
        </p:nvSpPr>
        <p:spPr>
          <a:xfrm>
            <a:off x="592057" y="496844"/>
            <a:ext cx="11007883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4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Uma boa análise mercado permite….</a:t>
            </a:r>
            <a:endParaRPr lang="pt-PT" sz="4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4C24CCE-0DC7-658C-DA1A-80839CDEE93D}"/>
              </a:ext>
            </a:extLst>
          </p:cNvPr>
          <p:cNvSpPr/>
          <p:nvPr/>
        </p:nvSpPr>
        <p:spPr>
          <a:xfrm>
            <a:off x="650796" y="-2833126"/>
            <a:ext cx="10636408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A análise da concorrência é o processo de recolher, organizar e interpretar informações sobre as empresas que atuam no mesmo mercado, de modo a compreender as suas estratégias, forças, fraquezas, produtos, serviços e a sua posição no mercado. Este processo deve ser contínuo e dinâmico, especialmente em mercados onde a inovação e a concorrência estão em constante evolução.</a:t>
            </a:r>
            <a:endParaRPr lang="pt-PT" sz="9600" b="0" cap="none" spc="0" dirty="0">
              <a:ln w="0"/>
              <a:solidFill>
                <a:schemeClr val="accent1"/>
              </a:solidFill>
              <a:latin typeface="☞GILROY-MEDIUM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D14EB4A0-985B-BA83-2799-D2C990CBB028}"/>
              </a:ext>
            </a:extLst>
          </p:cNvPr>
          <p:cNvSpPr/>
          <p:nvPr/>
        </p:nvSpPr>
        <p:spPr>
          <a:xfrm>
            <a:off x="422611" y="1438315"/>
            <a:ext cx="11346776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“Mapear” o mercado: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 Saber quem são os principais concorrentes e como se posicionam.</a:t>
            </a:r>
            <a:endParaRPr lang="pt-PT" sz="2800" b="1" cap="none" spc="0" dirty="0">
              <a:ln w="0"/>
              <a:solidFill>
                <a:schemeClr val="accent1"/>
              </a:solidFill>
              <a:latin typeface="☞GILROY-MEDIUM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Antecipar as tendências: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 Estar à frente na identificação de novas tendências de consumo.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Aumentar a competitividade: 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Desenvolver estratégias baseadas nos pontos fracos dos concorrentes e na própria força da empresa.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Reduzir riscos: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 Evitar erros ao aprender com as falhas dos concorrentes.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Inovar: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 Propor soluções únicas com base em lacunas identificadas no mercado.</a:t>
            </a:r>
            <a:endParaRPr lang="pt-PT" sz="9600" b="0" cap="none" spc="0" dirty="0">
              <a:ln w="0"/>
              <a:solidFill>
                <a:schemeClr val="accent1"/>
              </a:solidFill>
              <a:latin typeface="☞GILROY-MEDIUM"/>
            </a:endParaRPr>
          </a:p>
        </p:txBody>
      </p:sp>
      <p:sp>
        <p:nvSpPr>
          <p:cNvPr id="2" name="Título 14">
            <a:extLst>
              <a:ext uri="{FF2B5EF4-FFF2-40B4-BE49-F238E27FC236}">
                <a16:creationId xmlns:a16="http://schemas.microsoft.com/office/drawing/2014/main" id="{1D319B40-C479-EDC7-B249-520BD8A248A3}"/>
              </a:ext>
            </a:extLst>
          </p:cNvPr>
          <p:cNvSpPr txBox="1">
            <a:spLocks/>
          </p:cNvSpPr>
          <p:nvPr/>
        </p:nvSpPr>
        <p:spPr>
          <a:xfrm>
            <a:off x="1606756" y="7284902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3600" b="1" spc="-75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Na prática, analisar a concorrência, tem como objetivos: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B2DE342-0EE9-B5B4-3681-1C33F96FC3CE}"/>
              </a:ext>
            </a:extLst>
          </p:cNvPr>
          <p:cNvSpPr/>
          <p:nvPr/>
        </p:nvSpPr>
        <p:spPr>
          <a:xfrm>
            <a:off x="650796" y="8164657"/>
            <a:ext cx="1063640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>
                <a:ln w="0"/>
                <a:solidFill>
                  <a:schemeClr val="accent1"/>
                </a:solidFill>
                <a:latin typeface="☞GILROY-MEDIUM"/>
              </a:rPr>
              <a:t>Identificar nichos de mercado pouco explorados.</a:t>
            </a:r>
          </a:p>
          <a:p>
            <a:pPr algn="ctr"/>
            <a:r>
              <a:rPr lang="pt-PT" sz="2800" dirty="0">
                <a:ln w="0"/>
                <a:solidFill>
                  <a:schemeClr val="accent1"/>
                </a:solidFill>
                <a:latin typeface="☞GILROY-MEDIUM"/>
              </a:rPr>
              <a:t>Ajustar preços competitivamente.</a:t>
            </a:r>
          </a:p>
          <a:p>
            <a:pPr algn="ctr"/>
            <a:r>
              <a:rPr lang="pt-PT" sz="2800" dirty="0">
                <a:ln w="0"/>
                <a:solidFill>
                  <a:schemeClr val="accent1"/>
                </a:solidFill>
                <a:latin typeface="☞GILROY-MEDIUM"/>
              </a:rPr>
              <a:t>Desenvolver uma proposta de valor clara e atrativa.</a:t>
            </a:r>
            <a:endParaRPr lang="pt-PT" sz="9600" b="0" cap="none" spc="0" dirty="0">
              <a:ln w="0"/>
              <a:solidFill>
                <a:schemeClr val="accent1"/>
              </a:solidFill>
              <a:latin typeface="☞GILROY-MEDIUM"/>
            </a:endParaRPr>
          </a:p>
        </p:txBody>
      </p:sp>
    </p:spTree>
    <p:extLst>
      <p:ext uri="{BB962C8B-B14F-4D97-AF65-F5344CB8AC3E}">
        <p14:creationId xmlns:p14="http://schemas.microsoft.com/office/powerpoint/2010/main" val="41165234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7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8E410-9DD5-A3A7-C69D-3094A22DF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EF645B43-D356-7442-2011-2422168D32C5}"/>
              </a:ext>
            </a:extLst>
          </p:cNvPr>
          <p:cNvSpPr/>
          <p:nvPr/>
        </p:nvSpPr>
        <p:spPr>
          <a:xfrm>
            <a:off x="7450353" y="4892615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C43C633-5120-A2BE-1491-5395A4396CAD}"/>
              </a:ext>
            </a:extLst>
          </p:cNvPr>
          <p:cNvSpPr/>
          <p:nvPr/>
        </p:nvSpPr>
        <p:spPr>
          <a:xfrm>
            <a:off x="2365450" y="-235750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FDCB5881-8BAA-1882-8872-6C70DDE87D9F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ECCA3875-A279-4046-7049-AE9FAB05B4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47629E39-9257-5743-C4D7-FB30EE91DA5A}"/>
              </a:ext>
            </a:extLst>
          </p:cNvPr>
          <p:cNvSpPr/>
          <p:nvPr/>
        </p:nvSpPr>
        <p:spPr>
          <a:xfrm>
            <a:off x="5730545" y="527747"/>
            <a:ext cx="30479" cy="5646792"/>
          </a:xfrm>
          <a:custGeom>
            <a:avLst/>
            <a:gdLst>
              <a:gd name="connsiteX0" fmla="*/ 0 w 30479"/>
              <a:gd name="connsiteY0" fmla="*/ 0 h 5646792"/>
              <a:gd name="connsiteX1" fmla="*/ 30479 w 30479"/>
              <a:gd name="connsiteY1" fmla="*/ 0 h 5646792"/>
              <a:gd name="connsiteX2" fmla="*/ 30479 w 30479"/>
              <a:gd name="connsiteY2" fmla="*/ 564679 h 5646792"/>
              <a:gd name="connsiteX3" fmla="*/ 30479 w 30479"/>
              <a:gd name="connsiteY3" fmla="*/ 1072890 h 5646792"/>
              <a:gd name="connsiteX4" fmla="*/ 30479 w 30479"/>
              <a:gd name="connsiteY4" fmla="*/ 1694038 h 5646792"/>
              <a:gd name="connsiteX5" fmla="*/ 30479 w 30479"/>
              <a:gd name="connsiteY5" fmla="*/ 2145781 h 5646792"/>
              <a:gd name="connsiteX6" fmla="*/ 30479 w 30479"/>
              <a:gd name="connsiteY6" fmla="*/ 2710460 h 5646792"/>
              <a:gd name="connsiteX7" fmla="*/ 30479 w 30479"/>
              <a:gd name="connsiteY7" fmla="*/ 3218671 h 5646792"/>
              <a:gd name="connsiteX8" fmla="*/ 30479 w 30479"/>
              <a:gd name="connsiteY8" fmla="*/ 3670415 h 5646792"/>
              <a:gd name="connsiteX9" fmla="*/ 30479 w 30479"/>
              <a:gd name="connsiteY9" fmla="*/ 4235094 h 5646792"/>
              <a:gd name="connsiteX10" fmla="*/ 30479 w 30479"/>
              <a:gd name="connsiteY10" fmla="*/ 4912709 h 5646792"/>
              <a:gd name="connsiteX11" fmla="*/ 30479 w 30479"/>
              <a:gd name="connsiteY11" fmla="*/ 5646792 h 5646792"/>
              <a:gd name="connsiteX12" fmla="*/ 0 w 30479"/>
              <a:gd name="connsiteY12" fmla="*/ 5646792 h 5646792"/>
              <a:gd name="connsiteX13" fmla="*/ 0 w 30479"/>
              <a:gd name="connsiteY13" fmla="*/ 5251517 h 5646792"/>
              <a:gd name="connsiteX14" fmla="*/ 0 w 30479"/>
              <a:gd name="connsiteY14" fmla="*/ 4686837 h 5646792"/>
              <a:gd name="connsiteX15" fmla="*/ 0 w 30479"/>
              <a:gd name="connsiteY15" fmla="*/ 4009222 h 5646792"/>
              <a:gd name="connsiteX16" fmla="*/ 0 w 30479"/>
              <a:gd name="connsiteY16" fmla="*/ 3331607 h 5646792"/>
              <a:gd name="connsiteX17" fmla="*/ 0 w 30479"/>
              <a:gd name="connsiteY17" fmla="*/ 2823396 h 5646792"/>
              <a:gd name="connsiteX18" fmla="*/ 0 w 30479"/>
              <a:gd name="connsiteY18" fmla="*/ 2315185 h 5646792"/>
              <a:gd name="connsiteX19" fmla="*/ 0 w 30479"/>
              <a:gd name="connsiteY19" fmla="*/ 1694038 h 5646792"/>
              <a:gd name="connsiteX20" fmla="*/ 0 w 30479"/>
              <a:gd name="connsiteY20" fmla="*/ 1185826 h 5646792"/>
              <a:gd name="connsiteX21" fmla="*/ 0 w 30479"/>
              <a:gd name="connsiteY21" fmla="*/ 564679 h 5646792"/>
              <a:gd name="connsiteX22" fmla="*/ 0 w 30479"/>
              <a:gd name="connsiteY22" fmla="*/ 0 h 564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0479" h="5646792" extrusionOk="0">
                <a:moveTo>
                  <a:pt x="0" y="0"/>
                </a:moveTo>
                <a:cubicBezTo>
                  <a:pt x="7358" y="-3461"/>
                  <a:pt x="16342" y="680"/>
                  <a:pt x="30479" y="0"/>
                </a:cubicBezTo>
                <a:cubicBezTo>
                  <a:pt x="86703" y="260870"/>
                  <a:pt x="22172" y="404264"/>
                  <a:pt x="30479" y="564679"/>
                </a:cubicBezTo>
                <a:cubicBezTo>
                  <a:pt x="38786" y="725094"/>
                  <a:pt x="-29209" y="882383"/>
                  <a:pt x="30479" y="1072890"/>
                </a:cubicBezTo>
                <a:cubicBezTo>
                  <a:pt x="90167" y="1263397"/>
                  <a:pt x="-13516" y="1467305"/>
                  <a:pt x="30479" y="1694038"/>
                </a:cubicBezTo>
                <a:cubicBezTo>
                  <a:pt x="74474" y="1920771"/>
                  <a:pt x="3073" y="1936528"/>
                  <a:pt x="30479" y="2145781"/>
                </a:cubicBezTo>
                <a:cubicBezTo>
                  <a:pt x="57885" y="2355034"/>
                  <a:pt x="-14496" y="2476160"/>
                  <a:pt x="30479" y="2710460"/>
                </a:cubicBezTo>
                <a:cubicBezTo>
                  <a:pt x="75454" y="2944760"/>
                  <a:pt x="4723" y="3011672"/>
                  <a:pt x="30479" y="3218671"/>
                </a:cubicBezTo>
                <a:cubicBezTo>
                  <a:pt x="56235" y="3425670"/>
                  <a:pt x="16217" y="3483862"/>
                  <a:pt x="30479" y="3670415"/>
                </a:cubicBezTo>
                <a:cubicBezTo>
                  <a:pt x="44741" y="3856968"/>
                  <a:pt x="-25363" y="4045296"/>
                  <a:pt x="30479" y="4235094"/>
                </a:cubicBezTo>
                <a:cubicBezTo>
                  <a:pt x="86321" y="4424892"/>
                  <a:pt x="1134" y="4611633"/>
                  <a:pt x="30479" y="4912709"/>
                </a:cubicBezTo>
                <a:cubicBezTo>
                  <a:pt x="59824" y="5213785"/>
                  <a:pt x="7385" y="5436859"/>
                  <a:pt x="30479" y="5646792"/>
                </a:cubicBezTo>
                <a:cubicBezTo>
                  <a:pt x="18950" y="5646985"/>
                  <a:pt x="9788" y="5645448"/>
                  <a:pt x="0" y="5646792"/>
                </a:cubicBezTo>
                <a:cubicBezTo>
                  <a:pt x="-31465" y="5518040"/>
                  <a:pt x="27100" y="5432179"/>
                  <a:pt x="0" y="5251517"/>
                </a:cubicBezTo>
                <a:cubicBezTo>
                  <a:pt x="-27100" y="5070855"/>
                  <a:pt x="48571" y="4889634"/>
                  <a:pt x="0" y="4686837"/>
                </a:cubicBezTo>
                <a:cubicBezTo>
                  <a:pt x="-48571" y="4484040"/>
                  <a:pt x="38248" y="4305593"/>
                  <a:pt x="0" y="4009222"/>
                </a:cubicBezTo>
                <a:cubicBezTo>
                  <a:pt x="-38248" y="3712852"/>
                  <a:pt x="20967" y="3575427"/>
                  <a:pt x="0" y="3331607"/>
                </a:cubicBezTo>
                <a:cubicBezTo>
                  <a:pt x="-20967" y="3087788"/>
                  <a:pt x="17185" y="3013725"/>
                  <a:pt x="0" y="2823396"/>
                </a:cubicBezTo>
                <a:cubicBezTo>
                  <a:pt x="-17185" y="2633067"/>
                  <a:pt x="30798" y="2421154"/>
                  <a:pt x="0" y="2315185"/>
                </a:cubicBezTo>
                <a:cubicBezTo>
                  <a:pt x="-30798" y="2209216"/>
                  <a:pt x="180" y="1864403"/>
                  <a:pt x="0" y="1694038"/>
                </a:cubicBezTo>
                <a:cubicBezTo>
                  <a:pt x="-180" y="1523673"/>
                  <a:pt x="8777" y="1288856"/>
                  <a:pt x="0" y="1185826"/>
                </a:cubicBezTo>
                <a:cubicBezTo>
                  <a:pt x="-8777" y="1082796"/>
                  <a:pt x="68468" y="756961"/>
                  <a:pt x="0" y="564679"/>
                </a:cubicBezTo>
                <a:cubicBezTo>
                  <a:pt x="-68468" y="372397"/>
                  <a:pt x="48816" y="266897"/>
                  <a:pt x="0" y="0"/>
                </a:cubicBezTo>
                <a:close/>
              </a:path>
            </a:pathLst>
          </a:custGeom>
          <a:noFill/>
          <a:ln w="38100">
            <a:noFill/>
            <a:extLst>
              <a:ext uri="{C807C97D-BFC1-408E-A445-0C87EB9F89A2}">
                <ask:lineSketchStyleProps xmlns:ask="http://schemas.microsoft.com/office/drawing/2018/sketchyshapes" sd="5106088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6" name="Título 14">
            <a:extLst>
              <a:ext uri="{FF2B5EF4-FFF2-40B4-BE49-F238E27FC236}">
                <a16:creationId xmlns:a16="http://schemas.microsoft.com/office/drawing/2014/main" id="{27ED82F3-5706-BB72-643D-302AE321456E}"/>
              </a:ext>
            </a:extLst>
          </p:cNvPr>
          <p:cNvSpPr txBox="1">
            <a:spLocks/>
          </p:cNvSpPr>
          <p:nvPr/>
        </p:nvSpPr>
        <p:spPr>
          <a:xfrm>
            <a:off x="1606756" y="884102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3600" b="1" spc="-75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Na prática, analisar a concorrência, tem como objetivos: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F8134669-71FE-E318-C672-3A7ABA54E0A0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8" name="Imagem 17" descr="Uma imagem com Tipo de letra, texto, logótipo, Gráficos">
              <a:extLst>
                <a:ext uri="{FF2B5EF4-FFF2-40B4-BE49-F238E27FC236}">
                  <a16:creationId xmlns:a16="http://schemas.microsoft.com/office/drawing/2014/main" id="{87EC0922-5C82-3675-3AF0-3903233AC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9" name="Imagem 18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4B2A65A0-6DD6-5D20-6FE6-E967E3048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28E43FD8-AD26-291C-4F14-91AD737D3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73A9F7DC-C0E8-C7A3-014E-3985895FA82D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267D9DB-D040-E8B1-BA43-60A519C42CF1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67859D6-AAFF-9246-4FB6-EEF44933A3A7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36F2A9D-1D1D-23B5-884E-0317CE3F05E6}"/>
              </a:ext>
            </a:extLst>
          </p:cNvPr>
          <p:cNvSpPr/>
          <p:nvPr/>
        </p:nvSpPr>
        <p:spPr>
          <a:xfrm>
            <a:off x="650796" y="2068657"/>
            <a:ext cx="1063640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dirty="0">
                <a:ln w="0"/>
                <a:solidFill>
                  <a:schemeClr val="accent1"/>
                </a:solidFill>
                <a:latin typeface="☞GILROY-MEDIUM"/>
              </a:rPr>
              <a:t>Identificar nichos de mercado pouco explorados.</a:t>
            </a:r>
          </a:p>
          <a:p>
            <a:pPr algn="ctr"/>
            <a:r>
              <a:rPr lang="pt-PT" sz="2800" dirty="0">
                <a:ln w="0"/>
                <a:solidFill>
                  <a:schemeClr val="accent1"/>
                </a:solidFill>
                <a:latin typeface="☞GILROY-MEDIUM"/>
              </a:rPr>
              <a:t>Ajustar preços competitivamente.</a:t>
            </a:r>
          </a:p>
          <a:p>
            <a:pPr algn="ctr"/>
            <a:r>
              <a:rPr lang="pt-PT" sz="2800" dirty="0">
                <a:ln w="0"/>
                <a:solidFill>
                  <a:schemeClr val="accent1"/>
                </a:solidFill>
                <a:latin typeface="☞GILROY-MEDIUM"/>
              </a:rPr>
              <a:t>Desenvolver uma proposta de valor clara e atrativa.</a:t>
            </a:r>
            <a:endParaRPr lang="pt-PT" sz="9600" b="0" cap="none" spc="0" dirty="0">
              <a:ln w="0"/>
              <a:solidFill>
                <a:schemeClr val="accent1"/>
              </a:solidFill>
              <a:latin typeface="☞GILROY-MEDIUM"/>
            </a:endParaRPr>
          </a:p>
        </p:txBody>
      </p:sp>
      <p:sp>
        <p:nvSpPr>
          <p:cNvPr id="6" name="Título 14">
            <a:extLst>
              <a:ext uri="{FF2B5EF4-FFF2-40B4-BE49-F238E27FC236}">
                <a16:creationId xmlns:a16="http://schemas.microsoft.com/office/drawing/2014/main" id="{5B2DAB27-6AEA-469D-A398-CC0C90AAB2E6}"/>
              </a:ext>
            </a:extLst>
          </p:cNvPr>
          <p:cNvSpPr txBox="1">
            <a:spLocks/>
          </p:cNvSpPr>
          <p:nvPr/>
        </p:nvSpPr>
        <p:spPr>
          <a:xfrm>
            <a:off x="592057" y="-5027656"/>
            <a:ext cx="11007883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4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Uma boa análise mercado permite….</a:t>
            </a:r>
            <a:endParaRPr lang="pt-PT" sz="4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C4C0D43-691C-24AA-8908-5D29052B1192}"/>
              </a:ext>
            </a:extLst>
          </p:cNvPr>
          <p:cNvSpPr/>
          <p:nvPr/>
        </p:nvSpPr>
        <p:spPr>
          <a:xfrm>
            <a:off x="422611" y="-4009985"/>
            <a:ext cx="11346776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Mapear o mercado: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 Saber quem são os principais concorrentes e como se posicionam.</a:t>
            </a:r>
            <a:endParaRPr lang="pt-PT" sz="2800" b="1" cap="none" spc="0" dirty="0">
              <a:ln w="0"/>
              <a:solidFill>
                <a:schemeClr val="accent1"/>
              </a:solidFill>
              <a:latin typeface="☞GILROY-MEDIUM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Antecipar tendências: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 Estar à frente na identificação de novas tendências de consumo.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Aumentar a competitividade: 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Desenvolver estratégias baseadas nos pontos fracos dos concorrentes e na própria força da empresa.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Reduzir riscos: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 Evitar erros ao aprender com as falhas dos concorrentes.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b="1" cap="none" spc="0" dirty="0">
                <a:ln w="0"/>
                <a:solidFill>
                  <a:schemeClr val="accent1"/>
                </a:solidFill>
                <a:latin typeface="☞GILROY-MEDIUM"/>
              </a:rPr>
              <a:t>Apoiar a inovação:</a:t>
            </a:r>
            <a:r>
              <a:rPr lang="pt-PT" sz="2800" b="0" cap="none" spc="0" dirty="0">
                <a:ln w="0"/>
                <a:solidFill>
                  <a:schemeClr val="accent1"/>
                </a:solidFill>
                <a:latin typeface="☞GILROY-MEDIUM"/>
              </a:rPr>
              <a:t> Propor soluções únicas com base em lacunas identificadas no mercado.</a:t>
            </a:r>
            <a:endParaRPr lang="pt-PT" sz="9600" b="0" cap="none" spc="0" dirty="0">
              <a:ln w="0"/>
              <a:solidFill>
                <a:schemeClr val="accent1"/>
              </a:solidFill>
              <a:latin typeface="☞GILROY-MEDIUM"/>
            </a:endParaRPr>
          </a:p>
        </p:txBody>
      </p:sp>
    </p:spTree>
    <p:extLst>
      <p:ext uri="{BB962C8B-B14F-4D97-AF65-F5344CB8AC3E}">
        <p14:creationId xmlns:p14="http://schemas.microsoft.com/office/powerpoint/2010/main" val="2367368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D2BC8-4B70-D6C8-D829-2077ABE86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6A0112C1-0510-53AF-F808-1B53C0A87B93}"/>
              </a:ext>
            </a:extLst>
          </p:cNvPr>
          <p:cNvSpPr/>
          <p:nvPr/>
        </p:nvSpPr>
        <p:spPr>
          <a:xfrm>
            <a:off x="-1031016" y="443232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F621F82-695D-AFBF-0B51-E2A79C8F0B32}"/>
              </a:ext>
            </a:extLst>
          </p:cNvPr>
          <p:cNvSpPr/>
          <p:nvPr/>
        </p:nvSpPr>
        <p:spPr>
          <a:xfrm>
            <a:off x="10085605" y="-116164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0E2EF5FE-C6F0-0520-3E4F-AC6E33CDE5E3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60663397-9976-CCE1-E20F-4EF401AB15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D512DCF8-79AF-9F27-019F-3EE9A49D30EA}"/>
              </a:ext>
            </a:extLst>
          </p:cNvPr>
          <p:cNvSpPr/>
          <p:nvPr/>
        </p:nvSpPr>
        <p:spPr>
          <a:xfrm>
            <a:off x="5730545" y="527747"/>
            <a:ext cx="30479" cy="5646792"/>
          </a:xfrm>
          <a:custGeom>
            <a:avLst/>
            <a:gdLst>
              <a:gd name="connsiteX0" fmla="*/ 0 w 30479"/>
              <a:gd name="connsiteY0" fmla="*/ 0 h 5646792"/>
              <a:gd name="connsiteX1" fmla="*/ 30479 w 30479"/>
              <a:gd name="connsiteY1" fmla="*/ 0 h 5646792"/>
              <a:gd name="connsiteX2" fmla="*/ 30479 w 30479"/>
              <a:gd name="connsiteY2" fmla="*/ 564679 h 5646792"/>
              <a:gd name="connsiteX3" fmla="*/ 30479 w 30479"/>
              <a:gd name="connsiteY3" fmla="*/ 1072890 h 5646792"/>
              <a:gd name="connsiteX4" fmla="*/ 30479 w 30479"/>
              <a:gd name="connsiteY4" fmla="*/ 1694038 h 5646792"/>
              <a:gd name="connsiteX5" fmla="*/ 30479 w 30479"/>
              <a:gd name="connsiteY5" fmla="*/ 2145781 h 5646792"/>
              <a:gd name="connsiteX6" fmla="*/ 30479 w 30479"/>
              <a:gd name="connsiteY6" fmla="*/ 2710460 h 5646792"/>
              <a:gd name="connsiteX7" fmla="*/ 30479 w 30479"/>
              <a:gd name="connsiteY7" fmla="*/ 3218671 h 5646792"/>
              <a:gd name="connsiteX8" fmla="*/ 30479 w 30479"/>
              <a:gd name="connsiteY8" fmla="*/ 3670415 h 5646792"/>
              <a:gd name="connsiteX9" fmla="*/ 30479 w 30479"/>
              <a:gd name="connsiteY9" fmla="*/ 4235094 h 5646792"/>
              <a:gd name="connsiteX10" fmla="*/ 30479 w 30479"/>
              <a:gd name="connsiteY10" fmla="*/ 4912709 h 5646792"/>
              <a:gd name="connsiteX11" fmla="*/ 30479 w 30479"/>
              <a:gd name="connsiteY11" fmla="*/ 5646792 h 5646792"/>
              <a:gd name="connsiteX12" fmla="*/ 0 w 30479"/>
              <a:gd name="connsiteY12" fmla="*/ 5646792 h 5646792"/>
              <a:gd name="connsiteX13" fmla="*/ 0 w 30479"/>
              <a:gd name="connsiteY13" fmla="*/ 5251517 h 5646792"/>
              <a:gd name="connsiteX14" fmla="*/ 0 w 30479"/>
              <a:gd name="connsiteY14" fmla="*/ 4686837 h 5646792"/>
              <a:gd name="connsiteX15" fmla="*/ 0 w 30479"/>
              <a:gd name="connsiteY15" fmla="*/ 4009222 h 5646792"/>
              <a:gd name="connsiteX16" fmla="*/ 0 w 30479"/>
              <a:gd name="connsiteY16" fmla="*/ 3331607 h 5646792"/>
              <a:gd name="connsiteX17" fmla="*/ 0 w 30479"/>
              <a:gd name="connsiteY17" fmla="*/ 2823396 h 5646792"/>
              <a:gd name="connsiteX18" fmla="*/ 0 w 30479"/>
              <a:gd name="connsiteY18" fmla="*/ 2315185 h 5646792"/>
              <a:gd name="connsiteX19" fmla="*/ 0 w 30479"/>
              <a:gd name="connsiteY19" fmla="*/ 1694038 h 5646792"/>
              <a:gd name="connsiteX20" fmla="*/ 0 w 30479"/>
              <a:gd name="connsiteY20" fmla="*/ 1185826 h 5646792"/>
              <a:gd name="connsiteX21" fmla="*/ 0 w 30479"/>
              <a:gd name="connsiteY21" fmla="*/ 564679 h 5646792"/>
              <a:gd name="connsiteX22" fmla="*/ 0 w 30479"/>
              <a:gd name="connsiteY22" fmla="*/ 0 h 564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0479" h="5646792" extrusionOk="0">
                <a:moveTo>
                  <a:pt x="0" y="0"/>
                </a:moveTo>
                <a:cubicBezTo>
                  <a:pt x="7358" y="-3461"/>
                  <a:pt x="16342" y="680"/>
                  <a:pt x="30479" y="0"/>
                </a:cubicBezTo>
                <a:cubicBezTo>
                  <a:pt x="86703" y="260870"/>
                  <a:pt x="22172" y="404264"/>
                  <a:pt x="30479" y="564679"/>
                </a:cubicBezTo>
                <a:cubicBezTo>
                  <a:pt x="38786" y="725094"/>
                  <a:pt x="-29209" y="882383"/>
                  <a:pt x="30479" y="1072890"/>
                </a:cubicBezTo>
                <a:cubicBezTo>
                  <a:pt x="90167" y="1263397"/>
                  <a:pt x="-13516" y="1467305"/>
                  <a:pt x="30479" y="1694038"/>
                </a:cubicBezTo>
                <a:cubicBezTo>
                  <a:pt x="74474" y="1920771"/>
                  <a:pt x="3073" y="1936528"/>
                  <a:pt x="30479" y="2145781"/>
                </a:cubicBezTo>
                <a:cubicBezTo>
                  <a:pt x="57885" y="2355034"/>
                  <a:pt x="-14496" y="2476160"/>
                  <a:pt x="30479" y="2710460"/>
                </a:cubicBezTo>
                <a:cubicBezTo>
                  <a:pt x="75454" y="2944760"/>
                  <a:pt x="4723" y="3011672"/>
                  <a:pt x="30479" y="3218671"/>
                </a:cubicBezTo>
                <a:cubicBezTo>
                  <a:pt x="56235" y="3425670"/>
                  <a:pt x="16217" y="3483862"/>
                  <a:pt x="30479" y="3670415"/>
                </a:cubicBezTo>
                <a:cubicBezTo>
                  <a:pt x="44741" y="3856968"/>
                  <a:pt x="-25363" y="4045296"/>
                  <a:pt x="30479" y="4235094"/>
                </a:cubicBezTo>
                <a:cubicBezTo>
                  <a:pt x="86321" y="4424892"/>
                  <a:pt x="1134" y="4611633"/>
                  <a:pt x="30479" y="4912709"/>
                </a:cubicBezTo>
                <a:cubicBezTo>
                  <a:pt x="59824" y="5213785"/>
                  <a:pt x="7385" y="5436859"/>
                  <a:pt x="30479" y="5646792"/>
                </a:cubicBezTo>
                <a:cubicBezTo>
                  <a:pt x="18950" y="5646985"/>
                  <a:pt x="9788" y="5645448"/>
                  <a:pt x="0" y="5646792"/>
                </a:cubicBezTo>
                <a:cubicBezTo>
                  <a:pt x="-31465" y="5518040"/>
                  <a:pt x="27100" y="5432179"/>
                  <a:pt x="0" y="5251517"/>
                </a:cubicBezTo>
                <a:cubicBezTo>
                  <a:pt x="-27100" y="5070855"/>
                  <a:pt x="48571" y="4889634"/>
                  <a:pt x="0" y="4686837"/>
                </a:cubicBezTo>
                <a:cubicBezTo>
                  <a:pt x="-48571" y="4484040"/>
                  <a:pt x="38248" y="4305593"/>
                  <a:pt x="0" y="4009222"/>
                </a:cubicBezTo>
                <a:cubicBezTo>
                  <a:pt x="-38248" y="3712852"/>
                  <a:pt x="20967" y="3575427"/>
                  <a:pt x="0" y="3331607"/>
                </a:cubicBezTo>
                <a:cubicBezTo>
                  <a:pt x="-20967" y="3087788"/>
                  <a:pt x="17185" y="3013725"/>
                  <a:pt x="0" y="2823396"/>
                </a:cubicBezTo>
                <a:cubicBezTo>
                  <a:pt x="-17185" y="2633067"/>
                  <a:pt x="30798" y="2421154"/>
                  <a:pt x="0" y="2315185"/>
                </a:cubicBezTo>
                <a:cubicBezTo>
                  <a:pt x="-30798" y="2209216"/>
                  <a:pt x="180" y="1864403"/>
                  <a:pt x="0" y="1694038"/>
                </a:cubicBezTo>
                <a:cubicBezTo>
                  <a:pt x="-180" y="1523673"/>
                  <a:pt x="8777" y="1288856"/>
                  <a:pt x="0" y="1185826"/>
                </a:cubicBezTo>
                <a:cubicBezTo>
                  <a:pt x="-8777" y="1082796"/>
                  <a:pt x="68468" y="756961"/>
                  <a:pt x="0" y="564679"/>
                </a:cubicBezTo>
                <a:cubicBezTo>
                  <a:pt x="-68468" y="372397"/>
                  <a:pt x="48816" y="266897"/>
                  <a:pt x="0" y="0"/>
                </a:cubicBezTo>
                <a:close/>
              </a:path>
            </a:pathLst>
          </a:custGeom>
          <a:noFill/>
          <a:ln w="38100">
            <a:noFill/>
            <a:extLst>
              <a:ext uri="{C807C97D-BFC1-408E-A445-0C87EB9F89A2}">
                <ask:lineSketchStyleProps xmlns:ask="http://schemas.microsoft.com/office/drawing/2018/sketchyshapes" sd="5106088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E9C60E69-A2C5-730B-DE87-79EAC364D602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8" name="Imagem 17" descr="Uma imagem com Tipo de letra, texto, logótipo, Gráficos">
              <a:extLst>
                <a:ext uri="{FF2B5EF4-FFF2-40B4-BE49-F238E27FC236}">
                  <a16:creationId xmlns:a16="http://schemas.microsoft.com/office/drawing/2014/main" id="{C1AE5B22-D8DB-E39E-5129-7F25DBF7E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9" name="Imagem 18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3D6B33FF-F467-311A-1D76-19A5B3E6D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0A847E9-EF07-99C7-2F43-2C0138AD1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764CF29F-7B9C-1589-6D70-F39C0E4562B7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DB1417B-03A3-CAE1-3812-B4DD35391DA9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1341961-D2CC-3D01-5ABC-05363AF2D303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6" name="Título 14">
            <a:extLst>
              <a:ext uri="{FF2B5EF4-FFF2-40B4-BE49-F238E27FC236}">
                <a16:creationId xmlns:a16="http://schemas.microsoft.com/office/drawing/2014/main" id="{2CA4F85E-F07D-991F-D563-584DF102381F}"/>
              </a:ext>
            </a:extLst>
          </p:cNvPr>
          <p:cNvSpPr txBox="1">
            <a:spLocks/>
          </p:cNvSpPr>
          <p:nvPr/>
        </p:nvSpPr>
        <p:spPr>
          <a:xfrm>
            <a:off x="1706068" y="3048000"/>
            <a:ext cx="8779863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6000" b="1" spc="-75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3 Metodologias para a análise da concorrência</a:t>
            </a:r>
          </a:p>
        </p:txBody>
      </p:sp>
    </p:spTree>
    <p:extLst>
      <p:ext uri="{BB962C8B-B14F-4D97-AF65-F5344CB8AC3E}">
        <p14:creationId xmlns:p14="http://schemas.microsoft.com/office/powerpoint/2010/main" val="5051014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07DB998C-A686-80F8-A50C-4F1D59F1000A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73F944F-587A-5E1E-A602-987218ECB108}"/>
              </a:ext>
            </a:extLst>
          </p:cNvPr>
          <p:cNvSpPr/>
          <p:nvPr/>
        </p:nvSpPr>
        <p:spPr>
          <a:xfrm>
            <a:off x="7271758" y="5432322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96C5FCB-455E-038F-6758-73C7B7C202AE}"/>
              </a:ext>
            </a:extLst>
          </p:cNvPr>
          <p:cNvSpPr/>
          <p:nvPr/>
        </p:nvSpPr>
        <p:spPr>
          <a:xfrm>
            <a:off x="9132483" y="2900176"/>
            <a:ext cx="2263089" cy="2190527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5B729CA-10F5-92E6-949F-BA4083ED3E92}"/>
              </a:ext>
            </a:extLst>
          </p:cNvPr>
          <p:cNvSpPr/>
          <p:nvPr/>
        </p:nvSpPr>
        <p:spPr>
          <a:xfrm>
            <a:off x="2033914" y="537602"/>
            <a:ext cx="2263089" cy="217762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706611" y="598142"/>
            <a:ext cx="2349487" cy="21776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27" name="TextBox 2">
            <a:extLst>
              <a:ext uri="{FF2B5EF4-FFF2-40B4-BE49-F238E27FC236}">
                <a16:creationId xmlns:a16="http://schemas.microsoft.com/office/drawing/2014/main" id="{88404B28-F50C-758F-0569-11A15B058090}"/>
              </a:ext>
            </a:extLst>
          </p:cNvPr>
          <p:cNvSpPr txBox="1"/>
          <p:nvPr/>
        </p:nvSpPr>
        <p:spPr>
          <a:xfrm>
            <a:off x="923590" y="1548125"/>
            <a:ext cx="3915527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Análise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 S.W.O.T.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C150304-30A4-0FD4-9DCA-CF8A30822894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A57B6F4-80FF-5D45-EC65-0B444085ECDD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9AF08C2-0738-63FE-4D47-EC0D54E30D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7902C70-9C38-5F7F-0EAC-7B388BC9FC5D}"/>
              </a:ext>
            </a:extLst>
          </p:cNvPr>
          <p:cNvSpPr/>
          <p:nvPr/>
        </p:nvSpPr>
        <p:spPr>
          <a:xfrm>
            <a:off x="3425784" y="4024418"/>
            <a:ext cx="2368129" cy="2137974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DFFCF2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A4150D-C489-80D1-6F5F-71A3A1A5D11F}"/>
              </a:ext>
            </a:extLst>
          </p:cNvPr>
          <p:cNvSpPr/>
          <p:nvPr/>
        </p:nvSpPr>
        <p:spPr>
          <a:xfrm>
            <a:off x="3658208" y="4036565"/>
            <a:ext cx="2368129" cy="2137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220BB6CA-5D36-568C-66CB-1CBA3C9C9B22}"/>
              </a:ext>
            </a:extLst>
          </p:cNvPr>
          <p:cNvSpPr txBox="1"/>
          <p:nvPr/>
        </p:nvSpPr>
        <p:spPr>
          <a:xfrm>
            <a:off x="3836150" y="4926015"/>
            <a:ext cx="1957763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Benchmarking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91CA185-0719-E940-67DF-844C96B94008}"/>
              </a:ext>
            </a:extLst>
          </p:cNvPr>
          <p:cNvSpPr/>
          <p:nvPr/>
        </p:nvSpPr>
        <p:spPr>
          <a:xfrm>
            <a:off x="9132483" y="3162359"/>
            <a:ext cx="2263089" cy="21905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40E85437-C244-BE0C-EBBD-9AD2D95CA437}"/>
              </a:ext>
            </a:extLst>
          </p:cNvPr>
          <p:cNvSpPr txBox="1"/>
          <p:nvPr/>
        </p:nvSpPr>
        <p:spPr>
          <a:xfrm>
            <a:off x="9293164" y="3898549"/>
            <a:ext cx="1941725" cy="718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Porter’s 5 Forces 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9339381-BE11-E175-B52D-B2B200E2B3E4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3" name="Imagem 2" descr="Uma imagem com Tipo de letra, texto, logótipo, Gráficos">
              <a:extLst>
                <a:ext uri="{FF2B5EF4-FFF2-40B4-BE49-F238E27FC236}">
                  <a16:creationId xmlns:a16="http://schemas.microsoft.com/office/drawing/2014/main" id="{AA91AB52-F785-D57B-4393-21A636FF5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4" name="Imagem 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FF6D2E21-0F62-B52E-B902-CF2AECD12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FCB3DA28-0D00-7F57-F6F3-8D31966FD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8" name="Título 14">
            <a:extLst>
              <a:ext uri="{FF2B5EF4-FFF2-40B4-BE49-F238E27FC236}">
                <a16:creationId xmlns:a16="http://schemas.microsoft.com/office/drawing/2014/main" id="{1F9B759A-7CBD-DBB1-C005-362E4C4C0520}"/>
              </a:ext>
            </a:extLst>
          </p:cNvPr>
          <p:cNvSpPr txBox="1">
            <a:spLocks/>
          </p:cNvSpPr>
          <p:nvPr/>
        </p:nvSpPr>
        <p:spPr>
          <a:xfrm>
            <a:off x="3860235" y="2634071"/>
            <a:ext cx="3915527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2800" b="1" spc="-75" dirty="0">
                <a:solidFill>
                  <a:schemeClr val="tx2"/>
                </a:solidFill>
                <a:latin typeface="Archia Bold" panose="02000503000000020004" pitchFamily="2" charset="77"/>
                <a:ea typeface="+mn-ea"/>
                <a:cs typeface="+mn-cs"/>
              </a:rPr>
              <a:t>3 Metodologias para a análise da concorrência</a:t>
            </a:r>
          </a:p>
        </p:txBody>
      </p:sp>
    </p:spTree>
    <p:extLst>
      <p:ext uri="{BB962C8B-B14F-4D97-AF65-F5344CB8AC3E}">
        <p14:creationId xmlns:p14="http://schemas.microsoft.com/office/powerpoint/2010/main" val="15444668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2" grpId="0" animBg="1"/>
      <p:bldP spid="6" grpId="0" animBg="1"/>
      <p:bldP spid="27" grpId="0"/>
      <p:bldP spid="21" grpId="0" animBg="1"/>
      <p:bldP spid="25" grpId="0" animBg="1"/>
      <p:bldP spid="28" grpId="0"/>
      <p:bldP spid="29" grpId="0" animBg="1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7">
            <a:extLst>
              <a:ext uri="{FF2B5EF4-FFF2-40B4-BE49-F238E27FC236}">
                <a16:creationId xmlns:a16="http://schemas.microsoft.com/office/drawing/2014/main" id="{21153D71-8CDA-8334-43EE-7046363B21ED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F49E8ED-D5F3-1D4B-A028-D3FC63A05751}"/>
              </a:ext>
            </a:extLst>
          </p:cNvPr>
          <p:cNvSpPr/>
          <p:nvPr/>
        </p:nvSpPr>
        <p:spPr>
          <a:xfrm>
            <a:off x="3439840" y="143762"/>
            <a:ext cx="7650097" cy="301549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16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C456017-570C-8777-A40B-CDFF91D84E1F}"/>
              </a:ext>
            </a:extLst>
          </p:cNvPr>
          <p:cNvSpPr/>
          <p:nvPr/>
        </p:nvSpPr>
        <p:spPr>
          <a:xfrm>
            <a:off x="3425784" y="4024418"/>
            <a:ext cx="2368129" cy="2137974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DFFCF2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706611" y="598142"/>
            <a:ext cx="2349487" cy="21776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16790F53-F6B3-5007-80A4-85F1BB2DC954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6488636-622C-F852-8B82-598A91566F53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F4182DB-9A22-0EB0-81EE-830F790F9686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51F147A-0738-03B6-D7E8-2D958D9B6DC1}"/>
              </a:ext>
            </a:extLst>
          </p:cNvPr>
          <p:cNvSpPr/>
          <p:nvPr/>
        </p:nvSpPr>
        <p:spPr>
          <a:xfrm>
            <a:off x="3658208" y="4036565"/>
            <a:ext cx="2368129" cy="2137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AE69FD7-FFDC-EBD2-EC80-49BFB7CAC857}"/>
              </a:ext>
            </a:extLst>
          </p:cNvPr>
          <p:cNvSpPr/>
          <p:nvPr/>
        </p:nvSpPr>
        <p:spPr>
          <a:xfrm>
            <a:off x="9132483" y="2900176"/>
            <a:ext cx="2263089" cy="2190527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CCAFD67-BA6F-1ED3-7141-45BC2875B1D1}"/>
              </a:ext>
            </a:extLst>
          </p:cNvPr>
          <p:cNvSpPr/>
          <p:nvPr/>
        </p:nvSpPr>
        <p:spPr>
          <a:xfrm>
            <a:off x="9132483" y="3162359"/>
            <a:ext cx="2263089" cy="21905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5E20E815-C15B-6BEC-A85B-33868471D857}"/>
              </a:ext>
            </a:extLst>
          </p:cNvPr>
          <p:cNvSpPr txBox="1"/>
          <p:nvPr/>
        </p:nvSpPr>
        <p:spPr>
          <a:xfrm>
            <a:off x="4056098" y="757019"/>
            <a:ext cx="6863012" cy="2159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Com uma boa análise da concorrência, utilizando a análise S.W.O.T., uma empresa de tecnologia pode identificar que a adoção de inteligência artificial pelos concorrentes (ameaça) exige um investimento estratégico para não ficar para trás, por exemplo.</a:t>
            </a:r>
            <a:endParaRPr lang="en-US" sz="2800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709BC51-1ED2-7B39-7D17-3EC3204BDDF2}"/>
              </a:ext>
            </a:extLst>
          </p:cNvPr>
          <p:cNvSpPr/>
          <p:nvPr/>
        </p:nvSpPr>
        <p:spPr>
          <a:xfrm>
            <a:off x="7271758" y="5432322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AEC8B7D-9B01-F00C-BCD5-583B2AAFF865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4" name="Imagem 3" descr="Uma imagem com Tipo de letra, texto, logótipo, Gráficos">
              <a:extLst>
                <a:ext uri="{FF2B5EF4-FFF2-40B4-BE49-F238E27FC236}">
                  <a16:creationId xmlns:a16="http://schemas.microsoft.com/office/drawing/2014/main" id="{09EA8E64-85B2-2846-0190-E0012B9F8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5" name="Imagem 4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C0A36C9C-7709-294C-DF0B-1129FAB93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53A1E139-DD7D-0DBF-F942-C3441A79A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B2043A3E-D1FA-B68B-B182-FD7BF4BA2DEE}"/>
              </a:ext>
            </a:extLst>
          </p:cNvPr>
          <p:cNvSpPr txBox="1"/>
          <p:nvPr/>
        </p:nvSpPr>
        <p:spPr>
          <a:xfrm>
            <a:off x="923590" y="1548125"/>
            <a:ext cx="3915527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chemeClr val="bg1"/>
                </a:solidFill>
                <a:latin typeface="☞GILROY-MEDIUM" panose="00000600000000000000" charset="0"/>
              </a:rPr>
              <a:t>Análise</a:t>
            </a: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 S.W.O.T.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63C8DD8C-30E3-8C0A-9AA3-F129908B2992}"/>
              </a:ext>
            </a:extLst>
          </p:cNvPr>
          <p:cNvSpPr txBox="1"/>
          <p:nvPr/>
        </p:nvSpPr>
        <p:spPr>
          <a:xfrm>
            <a:off x="3836150" y="4926015"/>
            <a:ext cx="1957763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Benchmarking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BC9506A9-2031-D095-314E-EFB41D4D7E1D}"/>
              </a:ext>
            </a:extLst>
          </p:cNvPr>
          <p:cNvSpPr txBox="1"/>
          <p:nvPr/>
        </p:nvSpPr>
        <p:spPr>
          <a:xfrm>
            <a:off x="9293164" y="3898549"/>
            <a:ext cx="1941725" cy="718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Porter’s 5 Forces </a:t>
            </a: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D2358DFC-C957-0516-8E56-D61A2EDFCF40}"/>
              </a:ext>
            </a:extLst>
          </p:cNvPr>
          <p:cNvSpPr txBox="1"/>
          <p:nvPr/>
        </p:nvSpPr>
        <p:spPr>
          <a:xfrm>
            <a:off x="4075953" y="306846"/>
            <a:ext cx="6863012" cy="364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b="1" spc="-75" dirty="0" err="1">
                <a:solidFill>
                  <a:schemeClr val="tx2"/>
                </a:solidFill>
                <a:latin typeface="☞GILROY-MEDIUM" panose="00000600000000000000" charset="0"/>
              </a:rPr>
              <a:t>Forças</a:t>
            </a:r>
            <a:r>
              <a:rPr lang="en-US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800" b="1" spc="-75" dirty="0" err="1">
                <a:solidFill>
                  <a:schemeClr val="tx2"/>
                </a:solidFill>
                <a:latin typeface="☞GILROY-MEDIUM" panose="00000600000000000000" charset="0"/>
              </a:rPr>
              <a:t>Fraquezas</a:t>
            </a:r>
            <a:r>
              <a:rPr lang="en-US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, </a:t>
            </a:r>
            <a:r>
              <a:rPr lang="en-US" sz="2800" b="1" spc="-75" dirty="0" err="1">
                <a:solidFill>
                  <a:schemeClr val="tx2"/>
                </a:solidFill>
                <a:latin typeface="☞GILROY-MEDIUM" panose="00000600000000000000" charset="0"/>
              </a:rPr>
              <a:t>Oportunidades</a:t>
            </a:r>
            <a:r>
              <a:rPr lang="en-US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 e </a:t>
            </a:r>
            <a:r>
              <a:rPr lang="en-US" sz="2800" b="1" spc="-75" dirty="0" err="1">
                <a:solidFill>
                  <a:schemeClr val="tx2"/>
                </a:solidFill>
                <a:latin typeface="☞GILROY-MEDIUM" panose="00000600000000000000" charset="0"/>
              </a:rPr>
              <a:t>Ameaças</a:t>
            </a:r>
            <a:r>
              <a:rPr lang="en-US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78709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5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2ED9D-04A2-2FD4-4D83-34AC3D8AB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7">
            <a:extLst>
              <a:ext uri="{FF2B5EF4-FFF2-40B4-BE49-F238E27FC236}">
                <a16:creationId xmlns:a16="http://schemas.microsoft.com/office/drawing/2014/main" id="{02C812A5-8C61-0DAC-1B04-431CD61E96C5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9BF97BF-0100-2DF3-94DF-FEAB0A5EBC7D}"/>
              </a:ext>
            </a:extLst>
          </p:cNvPr>
          <p:cNvSpPr/>
          <p:nvPr/>
        </p:nvSpPr>
        <p:spPr>
          <a:xfrm>
            <a:off x="3439841" y="143763"/>
            <a:ext cx="4181426" cy="24748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16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6E14B9F-B7A2-3437-773D-706A32B1A0C3}"/>
              </a:ext>
            </a:extLst>
          </p:cNvPr>
          <p:cNvSpPr/>
          <p:nvPr/>
        </p:nvSpPr>
        <p:spPr>
          <a:xfrm>
            <a:off x="255232" y="3002555"/>
            <a:ext cx="5538681" cy="3159837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DFFCF2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BDD38AE-0956-50AF-EA88-CAF1B52FBB00}"/>
              </a:ext>
            </a:extLst>
          </p:cNvPr>
          <p:cNvSpPr/>
          <p:nvPr/>
        </p:nvSpPr>
        <p:spPr>
          <a:xfrm>
            <a:off x="1706611" y="598142"/>
            <a:ext cx="2349487" cy="21776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810624CC-324C-04FA-266A-30844FE31171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D68B453-BFA9-4800-D08A-EEF613B626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478B8218-F657-2D83-2CDE-B3EE44323132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16F0E4A-7336-83BF-DAF9-95C225CE5FEB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4F1255E-B598-BEA0-52ED-A33400DA6FD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EDCB8CA-80E8-B94E-0A17-9FCA79825142}"/>
              </a:ext>
            </a:extLst>
          </p:cNvPr>
          <p:cNvSpPr/>
          <p:nvPr/>
        </p:nvSpPr>
        <p:spPr>
          <a:xfrm>
            <a:off x="3658208" y="4036565"/>
            <a:ext cx="2368129" cy="2137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75D0F02-024C-AB28-B9ED-D4EBC0821B94}"/>
              </a:ext>
            </a:extLst>
          </p:cNvPr>
          <p:cNvSpPr/>
          <p:nvPr/>
        </p:nvSpPr>
        <p:spPr>
          <a:xfrm>
            <a:off x="9132483" y="2900176"/>
            <a:ext cx="2263089" cy="2190527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E9EEAFB-7B44-157D-0268-9FBCBFCEC48F}"/>
              </a:ext>
            </a:extLst>
          </p:cNvPr>
          <p:cNvSpPr/>
          <p:nvPr/>
        </p:nvSpPr>
        <p:spPr>
          <a:xfrm>
            <a:off x="9132483" y="3162359"/>
            <a:ext cx="2263089" cy="21905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C67F80F-D036-8C10-E987-CCD39D28A91F}"/>
              </a:ext>
            </a:extLst>
          </p:cNvPr>
          <p:cNvSpPr/>
          <p:nvPr/>
        </p:nvSpPr>
        <p:spPr>
          <a:xfrm>
            <a:off x="7271758" y="5432322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DDFC129D-8A21-EC2A-2996-8D9AE14F9CF2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4" name="Imagem 3" descr="Uma imagem com Tipo de letra, texto, logótipo, Gráficos">
              <a:extLst>
                <a:ext uri="{FF2B5EF4-FFF2-40B4-BE49-F238E27FC236}">
                  <a16:creationId xmlns:a16="http://schemas.microsoft.com/office/drawing/2014/main" id="{87C5C03B-4F80-E128-464E-BC8B710C1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5" name="Imagem 4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40CC6729-B056-4966-9EF9-A925A2515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1B1DD490-A524-4A2E-0DF6-96CE2A058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442EB7BE-83F3-2BAA-D340-6C12F855BC03}"/>
              </a:ext>
            </a:extLst>
          </p:cNvPr>
          <p:cNvSpPr txBox="1"/>
          <p:nvPr/>
        </p:nvSpPr>
        <p:spPr>
          <a:xfrm>
            <a:off x="923590" y="1548125"/>
            <a:ext cx="3915527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chemeClr val="bg1"/>
                </a:solidFill>
                <a:latin typeface="☞GILROY-MEDIUM" panose="00000600000000000000" charset="0"/>
              </a:rPr>
              <a:t>Análise</a:t>
            </a: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 S.W.O.T.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8E77804D-F83F-1984-2320-7C5B5FFBA39A}"/>
              </a:ext>
            </a:extLst>
          </p:cNvPr>
          <p:cNvSpPr txBox="1"/>
          <p:nvPr/>
        </p:nvSpPr>
        <p:spPr>
          <a:xfrm>
            <a:off x="3836150" y="4926015"/>
            <a:ext cx="1957763" cy="359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Benchmarking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F59F9F16-3B73-621D-5BCC-6C11081D0522}"/>
              </a:ext>
            </a:extLst>
          </p:cNvPr>
          <p:cNvSpPr txBox="1"/>
          <p:nvPr/>
        </p:nvSpPr>
        <p:spPr>
          <a:xfrm>
            <a:off x="9293164" y="3898549"/>
            <a:ext cx="1941725" cy="718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Porter’s 5 Forces 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7F116D5B-7A9F-5238-2EFE-6F7A847266F4}"/>
              </a:ext>
            </a:extLst>
          </p:cNvPr>
          <p:cNvSpPr txBox="1"/>
          <p:nvPr/>
        </p:nvSpPr>
        <p:spPr>
          <a:xfrm>
            <a:off x="4150946" y="900394"/>
            <a:ext cx="3890107" cy="7231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b="1" spc="-75" dirty="0" err="1">
                <a:solidFill>
                  <a:schemeClr val="tx2"/>
                </a:solidFill>
                <a:latin typeface="☞GILROY-MEDIUM" panose="00000600000000000000" charset="0"/>
              </a:rPr>
              <a:t>Forças</a:t>
            </a:r>
            <a:r>
              <a:rPr lang="en-US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800" b="1" spc="-75" dirty="0" err="1">
                <a:solidFill>
                  <a:schemeClr val="tx2"/>
                </a:solidFill>
                <a:latin typeface="☞GILROY-MEDIUM" panose="00000600000000000000" charset="0"/>
              </a:rPr>
              <a:t>Fraquezas</a:t>
            </a:r>
            <a:r>
              <a:rPr lang="en-US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, </a:t>
            </a:r>
            <a:r>
              <a:rPr lang="en-US" sz="2800" b="1" spc="-75" dirty="0" err="1">
                <a:solidFill>
                  <a:schemeClr val="tx2"/>
                </a:solidFill>
                <a:latin typeface="☞GILROY-MEDIUM" panose="00000600000000000000" charset="0"/>
              </a:rPr>
              <a:t>Oportunidades</a:t>
            </a:r>
            <a:r>
              <a:rPr lang="en-US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 e </a:t>
            </a:r>
            <a:r>
              <a:rPr lang="en-US" sz="2800" b="1" spc="-75" dirty="0" err="1">
                <a:solidFill>
                  <a:schemeClr val="tx2"/>
                </a:solidFill>
                <a:latin typeface="☞GILROY-MEDIUM" panose="00000600000000000000" charset="0"/>
              </a:rPr>
              <a:t>Ameaças</a:t>
            </a:r>
            <a:r>
              <a:rPr lang="en-US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18DAA465-F20F-A65B-8B17-0DED948FC7D5}"/>
              </a:ext>
            </a:extLst>
          </p:cNvPr>
          <p:cNvSpPr txBox="1"/>
          <p:nvPr/>
        </p:nvSpPr>
        <p:spPr>
          <a:xfrm>
            <a:off x="94549" y="3222954"/>
            <a:ext cx="3680914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pt-PT" sz="2400" spc="-75" dirty="0">
                <a:solidFill>
                  <a:schemeClr val="tx2"/>
                </a:solidFill>
                <a:latin typeface="☞GILROY-MEDIUM" panose="00000600000000000000" charset="0"/>
              </a:rPr>
              <a:t>Consiste em </a:t>
            </a:r>
            <a:r>
              <a:rPr lang="pt-PT" sz="2400" b="1" spc="-75" dirty="0">
                <a:solidFill>
                  <a:schemeClr val="tx2"/>
                </a:solidFill>
                <a:latin typeface="☞GILROY-MEDIUM" panose="00000600000000000000" charset="0"/>
              </a:rPr>
              <a:t>comparar preços produtos, estratégias                                                                                       </a:t>
            </a:r>
            <a:r>
              <a:rPr lang="pt-PT" sz="2400" spc="-75" dirty="0">
                <a:solidFill>
                  <a:schemeClr val="tx2"/>
                </a:solidFill>
                <a:latin typeface="☞GILROY-MEDIUM" panose="00000600000000000000" charset="0"/>
              </a:rPr>
              <a:t>etc. de modo a identificar boas práticas e implementá-las para melhorar o desempenho e a competitividade.</a:t>
            </a:r>
            <a:endParaRPr lang="en-US" sz="2400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6061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5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615EF-97A2-6121-AE72-B46859D15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7">
            <a:extLst>
              <a:ext uri="{FF2B5EF4-FFF2-40B4-BE49-F238E27FC236}">
                <a16:creationId xmlns:a16="http://schemas.microsoft.com/office/drawing/2014/main" id="{56076B28-8D7D-1AE5-91E9-4C639FFD4E07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49C68CC-44FC-67A0-CDEA-64CC088514EA}"/>
              </a:ext>
            </a:extLst>
          </p:cNvPr>
          <p:cNvSpPr/>
          <p:nvPr/>
        </p:nvSpPr>
        <p:spPr>
          <a:xfrm>
            <a:off x="3439841" y="143763"/>
            <a:ext cx="4181426" cy="24748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16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4A4C7C4-4C8A-08DC-5274-1088BFEFF232}"/>
              </a:ext>
            </a:extLst>
          </p:cNvPr>
          <p:cNvSpPr/>
          <p:nvPr/>
        </p:nvSpPr>
        <p:spPr>
          <a:xfrm>
            <a:off x="255232" y="3002555"/>
            <a:ext cx="5538681" cy="3159837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DFFCF2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150EC9E-F8A2-57E8-1A5F-7E74AE406BC4}"/>
              </a:ext>
            </a:extLst>
          </p:cNvPr>
          <p:cNvSpPr/>
          <p:nvPr/>
        </p:nvSpPr>
        <p:spPr>
          <a:xfrm>
            <a:off x="1706611" y="598142"/>
            <a:ext cx="2349487" cy="21776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46ABF6FB-B40A-D4D1-0DBA-E3C2DD36F6E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B3382B19-7901-C047-AEAB-42A1D79807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87821997-A3E4-A41F-83AF-C319DAC39DDC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F1162F8-3905-4711-4DA6-A34CF56D8F77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B0EBC0D-199A-821B-A926-1D42E17A08A2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B777DB0-DDEF-011E-B87E-51DF4137C799}"/>
              </a:ext>
            </a:extLst>
          </p:cNvPr>
          <p:cNvSpPr/>
          <p:nvPr/>
        </p:nvSpPr>
        <p:spPr>
          <a:xfrm>
            <a:off x="3658208" y="4036565"/>
            <a:ext cx="2368129" cy="2137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2F68D94-17E5-23FB-B920-9E8DA8BF43C4}"/>
              </a:ext>
            </a:extLst>
          </p:cNvPr>
          <p:cNvSpPr/>
          <p:nvPr/>
        </p:nvSpPr>
        <p:spPr>
          <a:xfrm>
            <a:off x="7121058" y="1623541"/>
            <a:ext cx="4870652" cy="3039090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C5A8F6B-3F47-0E11-1770-1343B36BE88F}"/>
              </a:ext>
            </a:extLst>
          </p:cNvPr>
          <p:cNvSpPr/>
          <p:nvPr/>
        </p:nvSpPr>
        <p:spPr>
          <a:xfrm>
            <a:off x="9132483" y="3162359"/>
            <a:ext cx="2263089" cy="21905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7B728BD-79EC-4BA9-53FF-5B0C037962EF}"/>
              </a:ext>
            </a:extLst>
          </p:cNvPr>
          <p:cNvSpPr/>
          <p:nvPr/>
        </p:nvSpPr>
        <p:spPr>
          <a:xfrm>
            <a:off x="7271758" y="5432322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0A3BB48E-5E2C-5C63-EC14-D2FCF7CE26BD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4" name="Imagem 3" descr="Uma imagem com Tipo de letra, texto, logótipo, Gráficos">
              <a:extLst>
                <a:ext uri="{FF2B5EF4-FFF2-40B4-BE49-F238E27FC236}">
                  <a16:creationId xmlns:a16="http://schemas.microsoft.com/office/drawing/2014/main" id="{42BCAD18-7E0E-BD19-AE25-3383CA3AA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5" name="Imagem 4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50A21B13-03D0-0309-5E1A-27CA0EDB4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451FE37F-FF79-70A3-CE65-CF0ED2A19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7AD827D6-D936-09CB-E5D1-AAFD94AEDB65}"/>
              </a:ext>
            </a:extLst>
          </p:cNvPr>
          <p:cNvSpPr txBox="1"/>
          <p:nvPr/>
        </p:nvSpPr>
        <p:spPr>
          <a:xfrm>
            <a:off x="923590" y="1548125"/>
            <a:ext cx="3915527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chemeClr val="bg1"/>
                </a:solidFill>
                <a:latin typeface="☞GILROY-MEDIUM" panose="00000600000000000000" charset="0"/>
              </a:rPr>
              <a:t>Análise</a:t>
            </a: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 S.W.O.T.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9AC60C53-18FB-65E0-D3BF-BEB7EA377AAD}"/>
              </a:ext>
            </a:extLst>
          </p:cNvPr>
          <p:cNvSpPr txBox="1"/>
          <p:nvPr/>
        </p:nvSpPr>
        <p:spPr>
          <a:xfrm>
            <a:off x="3836150" y="4926015"/>
            <a:ext cx="1957763" cy="359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Benchmarking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3F2FA67F-B3CA-9F98-63B1-D67CE24CE68A}"/>
              </a:ext>
            </a:extLst>
          </p:cNvPr>
          <p:cNvSpPr txBox="1"/>
          <p:nvPr/>
        </p:nvSpPr>
        <p:spPr>
          <a:xfrm>
            <a:off x="9293164" y="3898549"/>
            <a:ext cx="1941725" cy="718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Porter’s 5 Forces 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0B847C0B-D446-2326-8DFC-40971BFBEBEB}"/>
              </a:ext>
            </a:extLst>
          </p:cNvPr>
          <p:cNvSpPr txBox="1"/>
          <p:nvPr/>
        </p:nvSpPr>
        <p:spPr>
          <a:xfrm>
            <a:off x="4150946" y="900394"/>
            <a:ext cx="3890107" cy="7231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b="1" spc="-75" dirty="0" err="1">
                <a:solidFill>
                  <a:schemeClr val="tx2"/>
                </a:solidFill>
                <a:latin typeface="☞GILROY-MEDIUM" panose="00000600000000000000" charset="0"/>
              </a:rPr>
              <a:t>Forças</a:t>
            </a:r>
            <a:r>
              <a:rPr lang="en-US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800" b="1" spc="-75" dirty="0" err="1">
                <a:solidFill>
                  <a:schemeClr val="tx2"/>
                </a:solidFill>
                <a:latin typeface="☞GILROY-MEDIUM" panose="00000600000000000000" charset="0"/>
              </a:rPr>
              <a:t>Fraquezas</a:t>
            </a:r>
            <a:r>
              <a:rPr lang="en-US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, </a:t>
            </a:r>
            <a:r>
              <a:rPr lang="en-US" sz="2800" b="1" spc="-75" dirty="0" err="1">
                <a:solidFill>
                  <a:schemeClr val="tx2"/>
                </a:solidFill>
                <a:latin typeface="☞GILROY-MEDIUM" panose="00000600000000000000" charset="0"/>
              </a:rPr>
              <a:t>Oportunidades</a:t>
            </a:r>
            <a:r>
              <a:rPr lang="en-US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 e </a:t>
            </a:r>
            <a:r>
              <a:rPr lang="en-US" sz="2800" b="1" spc="-75" dirty="0" err="1">
                <a:solidFill>
                  <a:schemeClr val="tx2"/>
                </a:solidFill>
                <a:latin typeface="☞GILROY-MEDIUM" panose="00000600000000000000" charset="0"/>
              </a:rPr>
              <a:t>Ameaças</a:t>
            </a:r>
            <a:r>
              <a:rPr lang="en-US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E4D69FA5-B6B0-C4C8-4B4B-2F3495DFD845}"/>
              </a:ext>
            </a:extLst>
          </p:cNvPr>
          <p:cNvSpPr txBox="1"/>
          <p:nvPr/>
        </p:nvSpPr>
        <p:spPr>
          <a:xfrm>
            <a:off x="94549" y="3222954"/>
            <a:ext cx="3680914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pt-PT" sz="2400" spc="-75" dirty="0">
                <a:solidFill>
                  <a:schemeClr val="tx2"/>
                </a:solidFill>
                <a:latin typeface="☞GILROY-MEDIUM" panose="00000600000000000000" charset="0"/>
              </a:rPr>
              <a:t>Consiste em </a:t>
            </a:r>
            <a:r>
              <a:rPr lang="pt-PT" sz="2400" b="1" spc="-75" dirty="0">
                <a:solidFill>
                  <a:schemeClr val="tx2"/>
                </a:solidFill>
                <a:latin typeface="☞GILROY-MEDIUM" panose="00000600000000000000" charset="0"/>
              </a:rPr>
              <a:t>comparar preços produtos, estratégias                                                                                       </a:t>
            </a:r>
            <a:r>
              <a:rPr lang="pt-PT" sz="2400" spc="-75" dirty="0">
                <a:solidFill>
                  <a:schemeClr val="tx2"/>
                </a:solidFill>
                <a:latin typeface="☞GILROY-MEDIUM" panose="00000600000000000000" charset="0"/>
              </a:rPr>
              <a:t>etc. de modo a identificar boas práticas e implementá-las para melhorar o desempenho e a competitividade.</a:t>
            </a:r>
            <a:endParaRPr lang="en-US" sz="2400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6D63E7EB-040C-3976-924A-225597203E00}"/>
              </a:ext>
            </a:extLst>
          </p:cNvPr>
          <p:cNvSpPr txBox="1"/>
          <p:nvPr/>
        </p:nvSpPr>
        <p:spPr>
          <a:xfrm>
            <a:off x="7046453" y="2005705"/>
            <a:ext cx="487065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pt-PT" sz="2400" spc="-75" dirty="0">
                <a:solidFill>
                  <a:schemeClr val="tx2"/>
                </a:solidFill>
                <a:latin typeface="☞GILROY-MEDIUM" panose="00000600000000000000" charset="0"/>
              </a:rPr>
              <a:t>As Cinco Forças de </a:t>
            </a:r>
            <a:r>
              <a:rPr lang="pt-PT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Porter</a:t>
            </a:r>
            <a:r>
              <a:rPr lang="pt-PT" sz="2400" spc="-75" dirty="0">
                <a:solidFill>
                  <a:schemeClr val="tx2"/>
                </a:solidFill>
                <a:latin typeface="☞GILROY-MEDIUM" panose="00000600000000000000" charset="0"/>
              </a:rPr>
              <a:t> ajudam a avaliar a intensidade da competição no mercado e a rentabilidade potencial de um setor.</a:t>
            </a:r>
            <a:endParaRPr lang="en-US" sz="2400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2788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5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D4C02-D4FC-58FE-74EB-423601131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F78CB0DA-85E3-5B8A-D779-195BF7C3E638}"/>
              </a:ext>
            </a:extLst>
          </p:cNvPr>
          <p:cNvSpPr/>
          <p:nvPr/>
        </p:nvSpPr>
        <p:spPr>
          <a:xfrm>
            <a:off x="7450353" y="6245165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B611EA1-5267-7644-4485-345681C34564}"/>
              </a:ext>
            </a:extLst>
          </p:cNvPr>
          <p:cNvSpPr/>
          <p:nvPr/>
        </p:nvSpPr>
        <p:spPr>
          <a:xfrm>
            <a:off x="2380959" y="-375720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7EDB453A-83F5-6E95-14AA-EF2B36EE3047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317DD30F-9D6A-7C0B-0CB6-6962040C72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6857812D-B2E9-C554-FFCF-DC01DBDFEB89}"/>
              </a:ext>
            </a:extLst>
          </p:cNvPr>
          <p:cNvSpPr/>
          <p:nvPr/>
        </p:nvSpPr>
        <p:spPr>
          <a:xfrm>
            <a:off x="5730545" y="527747"/>
            <a:ext cx="30479" cy="5646792"/>
          </a:xfrm>
          <a:custGeom>
            <a:avLst/>
            <a:gdLst>
              <a:gd name="connsiteX0" fmla="*/ 0 w 30479"/>
              <a:gd name="connsiteY0" fmla="*/ 0 h 5646792"/>
              <a:gd name="connsiteX1" fmla="*/ 30479 w 30479"/>
              <a:gd name="connsiteY1" fmla="*/ 0 h 5646792"/>
              <a:gd name="connsiteX2" fmla="*/ 30479 w 30479"/>
              <a:gd name="connsiteY2" fmla="*/ 564679 h 5646792"/>
              <a:gd name="connsiteX3" fmla="*/ 30479 w 30479"/>
              <a:gd name="connsiteY3" fmla="*/ 1072890 h 5646792"/>
              <a:gd name="connsiteX4" fmla="*/ 30479 w 30479"/>
              <a:gd name="connsiteY4" fmla="*/ 1694038 h 5646792"/>
              <a:gd name="connsiteX5" fmla="*/ 30479 w 30479"/>
              <a:gd name="connsiteY5" fmla="*/ 2145781 h 5646792"/>
              <a:gd name="connsiteX6" fmla="*/ 30479 w 30479"/>
              <a:gd name="connsiteY6" fmla="*/ 2710460 h 5646792"/>
              <a:gd name="connsiteX7" fmla="*/ 30479 w 30479"/>
              <a:gd name="connsiteY7" fmla="*/ 3218671 h 5646792"/>
              <a:gd name="connsiteX8" fmla="*/ 30479 w 30479"/>
              <a:gd name="connsiteY8" fmla="*/ 3670415 h 5646792"/>
              <a:gd name="connsiteX9" fmla="*/ 30479 w 30479"/>
              <a:gd name="connsiteY9" fmla="*/ 4235094 h 5646792"/>
              <a:gd name="connsiteX10" fmla="*/ 30479 w 30479"/>
              <a:gd name="connsiteY10" fmla="*/ 4912709 h 5646792"/>
              <a:gd name="connsiteX11" fmla="*/ 30479 w 30479"/>
              <a:gd name="connsiteY11" fmla="*/ 5646792 h 5646792"/>
              <a:gd name="connsiteX12" fmla="*/ 0 w 30479"/>
              <a:gd name="connsiteY12" fmla="*/ 5646792 h 5646792"/>
              <a:gd name="connsiteX13" fmla="*/ 0 w 30479"/>
              <a:gd name="connsiteY13" fmla="*/ 5251517 h 5646792"/>
              <a:gd name="connsiteX14" fmla="*/ 0 w 30479"/>
              <a:gd name="connsiteY14" fmla="*/ 4686837 h 5646792"/>
              <a:gd name="connsiteX15" fmla="*/ 0 w 30479"/>
              <a:gd name="connsiteY15" fmla="*/ 4009222 h 5646792"/>
              <a:gd name="connsiteX16" fmla="*/ 0 w 30479"/>
              <a:gd name="connsiteY16" fmla="*/ 3331607 h 5646792"/>
              <a:gd name="connsiteX17" fmla="*/ 0 w 30479"/>
              <a:gd name="connsiteY17" fmla="*/ 2823396 h 5646792"/>
              <a:gd name="connsiteX18" fmla="*/ 0 w 30479"/>
              <a:gd name="connsiteY18" fmla="*/ 2315185 h 5646792"/>
              <a:gd name="connsiteX19" fmla="*/ 0 w 30479"/>
              <a:gd name="connsiteY19" fmla="*/ 1694038 h 5646792"/>
              <a:gd name="connsiteX20" fmla="*/ 0 w 30479"/>
              <a:gd name="connsiteY20" fmla="*/ 1185826 h 5646792"/>
              <a:gd name="connsiteX21" fmla="*/ 0 w 30479"/>
              <a:gd name="connsiteY21" fmla="*/ 564679 h 5646792"/>
              <a:gd name="connsiteX22" fmla="*/ 0 w 30479"/>
              <a:gd name="connsiteY22" fmla="*/ 0 h 564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0479" h="5646792" extrusionOk="0">
                <a:moveTo>
                  <a:pt x="0" y="0"/>
                </a:moveTo>
                <a:cubicBezTo>
                  <a:pt x="7358" y="-3461"/>
                  <a:pt x="16342" y="680"/>
                  <a:pt x="30479" y="0"/>
                </a:cubicBezTo>
                <a:cubicBezTo>
                  <a:pt x="86703" y="260870"/>
                  <a:pt x="22172" y="404264"/>
                  <a:pt x="30479" y="564679"/>
                </a:cubicBezTo>
                <a:cubicBezTo>
                  <a:pt x="38786" y="725094"/>
                  <a:pt x="-29209" y="882383"/>
                  <a:pt x="30479" y="1072890"/>
                </a:cubicBezTo>
                <a:cubicBezTo>
                  <a:pt x="90167" y="1263397"/>
                  <a:pt x="-13516" y="1467305"/>
                  <a:pt x="30479" y="1694038"/>
                </a:cubicBezTo>
                <a:cubicBezTo>
                  <a:pt x="74474" y="1920771"/>
                  <a:pt x="3073" y="1936528"/>
                  <a:pt x="30479" y="2145781"/>
                </a:cubicBezTo>
                <a:cubicBezTo>
                  <a:pt x="57885" y="2355034"/>
                  <a:pt x="-14496" y="2476160"/>
                  <a:pt x="30479" y="2710460"/>
                </a:cubicBezTo>
                <a:cubicBezTo>
                  <a:pt x="75454" y="2944760"/>
                  <a:pt x="4723" y="3011672"/>
                  <a:pt x="30479" y="3218671"/>
                </a:cubicBezTo>
                <a:cubicBezTo>
                  <a:pt x="56235" y="3425670"/>
                  <a:pt x="16217" y="3483862"/>
                  <a:pt x="30479" y="3670415"/>
                </a:cubicBezTo>
                <a:cubicBezTo>
                  <a:pt x="44741" y="3856968"/>
                  <a:pt x="-25363" y="4045296"/>
                  <a:pt x="30479" y="4235094"/>
                </a:cubicBezTo>
                <a:cubicBezTo>
                  <a:pt x="86321" y="4424892"/>
                  <a:pt x="1134" y="4611633"/>
                  <a:pt x="30479" y="4912709"/>
                </a:cubicBezTo>
                <a:cubicBezTo>
                  <a:pt x="59824" y="5213785"/>
                  <a:pt x="7385" y="5436859"/>
                  <a:pt x="30479" y="5646792"/>
                </a:cubicBezTo>
                <a:cubicBezTo>
                  <a:pt x="18950" y="5646985"/>
                  <a:pt x="9788" y="5645448"/>
                  <a:pt x="0" y="5646792"/>
                </a:cubicBezTo>
                <a:cubicBezTo>
                  <a:pt x="-31465" y="5518040"/>
                  <a:pt x="27100" y="5432179"/>
                  <a:pt x="0" y="5251517"/>
                </a:cubicBezTo>
                <a:cubicBezTo>
                  <a:pt x="-27100" y="5070855"/>
                  <a:pt x="48571" y="4889634"/>
                  <a:pt x="0" y="4686837"/>
                </a:cubicBezTo>
                <a:cubicBezTo>
                  <a:pt x="-48571" y="4484040"/>
                  <a:pt x="38248" y="4305593"/>
                  <a:pt x="0" y="4009222"/>
                </a:cubicBezTo>
                <a:cubicBezTo>
                  <a:pt x="-38248" y="3712852"/>
                  <a:pt x="20967" y="3575427"/>
                  <a:pt x="0" y="3331607"/>
                </a:cubicBezTo>
                <a:cubicBezTo>
                  <a:pt x="-20967" y="3087788"/>
                  <a:pt x="17185" y="3013725"/>
                  <a:pt x="0" y="2823396"/>
                </a:cubicBezTo>
                <a:cubicBezTo>
                  <a:pt x="-17185" y="2633067"/>
                  <a:pt x="30798" y="2421154"/>
                  <a:pt x="0" y="2315185"/>
                </a:cubicBezTo>
                <a:cubicBezTo>
                  <a:pt x="-30798" y="2209216"/>
                  <a:pt x="180" y="1864403"/>
                  <a:pt x="0" y="1694038"/>
                </a:cubicBezTo>
                <a:cubicBezTo>
                  <a:pt x="-180" y="1523673"/>
                  <a:pt x="8777" y="1288856"/>
                  <a:pt x="0" y="1185826"/>
                </a:cubicBezTo>
                <a:cubicBezTo>
                  <a:pt x="-8777" y="1082796"/>
                  <a:pt x="68468" y="756961"/>
                  <a:pt x="0" y="564679"/>
                </a:cubicBezTo>
                <a:cubicBezTo>
                  <a:pt x="-68468" y="372397"/>
                  <a:pt x="48816" y="266897"/>
                  <a:pt x="0" y="0"/>
                </a:cubicBezTo>
                <a:close/>
              </a:path>
            </a:pathLst>
          </a:custGeom>
          <a:noFill/>
          <a:ln w="38100">
            <a:noFill/>
            <a:extLst>
              <a:ext uri="{C807C97D-BFC1-408E-A445-0C87EB9F89A2}">
                <ask:lineSketchStyleProps xmlns:ask="http://schemas.microsoft.com/office/drawing/2018/sketchyshapes" sd="5106088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6" name="Título 14">
            <a:extLst>
              <a:ext uri="{FF2B5EF4-FFF2-40B4-BE49-F238E27FC236}">
                <a16:creationId xmlns:a16="http://schemas.microsoft.com/office/drawing/2014/main" id="{7C4E0D22-BBB2-AC3F-0690-11222ACC362E}"/>
              </a:ext>
            </a:extLst>
          </p:cNvPr>
          <p:cNvSpPr txBox="1">
            <a:spLocks/>
          </p:cNvSpPr>
          <p:nvPr/>
        </p:nvSpPr>
        <p:spPr>
          <a:xfrm>
            <a:off x="1685499" y="904734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0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Benchmarking</a:t>
            </a:r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781F874E-327F-10A1-5B4C-DBB18ACE453E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8" name="Imagem 17" descr="Uma imagem com Tipo de letra, texto, logótipo, Gráficos">
              <a:extLst>
                <a:ext uri="{FF2B5EF4-FFF2-40B4-BE49-F238E27FC236}">
                  <a16:creationId xmlns:a16="http://schemas.microsoft.com/office/drawing/2014/main" id="{B8EEB028-F10F-E288-C4BB-9AC5C2F49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9" name="Imagem 18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937A3A1C-E890-7330-CAAD-37489D191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EF834C0B-9553-C55A-A75B-2CD65A15C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921742A8-895E-6804-DC11-0369FE5353E1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046AB74-B799-003B-D01A-5420C9BBE22B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DF8060-FCEE-BB0F-CA64-6CB02E8807F0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6" name="Conexão: Curva 5">
            <a:extLst>
              <a:ext uri="{FF2B5EF4-FFF2-40B4-BE49-F238E27FC236}">
                <a16:creationId xmlns:a16="http://schemas.microsoft.com/office/drawing/2014/main" id="{987CAB99-EAE5-4AE3-A908-DD81FB081919}"/>
              </a:ext>
            </a:extLst>
          </p:cNvPr>
          <p:cNvCxnSpPr>
            <a:cxnSpLocks/>
            <a:stCxn id="16" idx="2"/>
          </p:cNvCxnSpPr>
          <p:nvPr/>
        </p:nvCxnSpPr>
        <p:spPr>
          <a:xfrm rot="5400000">
            <a:off x="4219406" y="1485929"/>
            <a:ext cx="1647532" cy="2009143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xão: Curva 7">
            <a:extLst>
              <a:ext uri="{FF2B5EF4-FFF2-40B4-BE49-F238E27FC236}">
                <a16:creationId xmlns:a16="http://schemas.microsoft.com/office/drawing/2014/main" id="{A450B975-778C-F7F6-D29D-57772F6FEB69}"/>
              </a:ext>
            </a:extLst>
          </p:cNvPr>
          <p:cNvCxnSpPr>
            <a:cxnSpLocks/>
            <a:stCxn id="16" idx="2"/>
          </p:cNvCxnSpPr>
          <p:nvPr/>
        </p:nvCxnSpPr>
        <p:spPr>
          <a:xfrm rot="16200000" flipH="1">
            <a:off x="6334173" y="1380303"/>
            <a:ext cx="1608997" cy="2181857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ítulo 14">
            <a:extLst>
              <a:ext uri="{FF2B5EF4-FFF2-40B4-BE49-F238E27FC236}">
                <a16:creationId xmlns:a16="http://schemas.microsoft.com/office/drawing/2014/main" id="{9537A694-9653-A6C3-6321-375F23409E08}"/>
              </a:ext>
            </a:extLst>
          </p:cNvPr>
          <p:cNvSpPr txBox="1">
            <a:spLocks/>
          </p:cNvSpPr>
          <p:nvPr/>
        </p:nvSpPr>
        <p:spPr>
          <a:xfrm>
            <a:off x="7317812" y="3582269"/>
            <a:ext cx="3749512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3600" b="1" spc="-75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Melhor da classe (</a:t>
            </a:r>
            <a:r>
              <a:rPr lang="pt-PT" sz="3600" b="1" spc="-75" dirty="0" err="1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best</a:t>
            </a:r>
            <a:r>
              <a:rPr lang="pt-PT" sz="3600" b="1" spc="-75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 in </a:t>
            </a:r>
            <a:r>
              <a:rPr lang="pt-PT" sz="3600" b="1" spc="-75" dirty="0" err="1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class</a:t>
            </a:r>
            <a:r>
              <a:rPr lang="pt-PT" sz="3600" b="1" spc="-75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)</a:t>
            </a:r>
          </a:p>
        </p:txBody>
      </p:sp>
      <p:sp>
        <p:nvSpPr>
          <p:cNvPr id="23" name="Título 14">
            <a:extLst>
              <a:ext uri="{FF2B5EF4-FFF2-40B4-BE49-F238E27FC236}">
                <a16:creationId xmlns:a16="http://schemas.microsoft.com/office/drawing/2014/main" id="{177FAAF9-4C17-8644-BE4A-9B4C472CF4D3}"/>
              </a:ext>
            </a:extLst>
          </p:cNvPr>
          <p:cNvSpPr txBox="1">
            <a:spLocks/>
          </p:cNvSpPr>
          <p:nvPr/>
        </p:nvSpPr>
        <p:spPr>
          <a:xfrm>
            <a:off x="-1274135" y="330530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3600" b="1" spc="-75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Industrial/Setorial</a:t>
            </a: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DE511895-77F5-FE14-1C8F-6661463BF26E}"/>
              </a:ext>
            </a:extLst>
          </p:cNvPr>
          <p:cNvSpPr txBox="1"/>
          <p:nvPr/>
        </p:nvSpPr>
        <p:spPr>
          <a:xfrm>
            <a:off x="711200" y="4137367"/>
            <a:ext cx="4870652" cy="14412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pt-PT" sz="3200" spc="-75" dirty="0">
                <a:solidFill>
                  <a:schemeClr val="tx2"/>
                </a:solidFill>
                <a:latin typeface="☞GILROY-MEDIUM" panose="00000600000000000000" charset="0"/>
              </a:rPr>
              <a:t>Comparar o desempenho numa série de indicadores com outras empresas </a:t>
            </a:r>
            <a:r>
              <a:rPr lang="pt-PT" sz="3200" b="1" spc="-75" dirty="0">
                <a:solidFill>
                  <a:schemeClr val="tx2"/>
                </a:solidFill>
                <a:latin typeface="☞GILROY-MEDIUM" panose="00000600000000000000" charset="0"/>
              </a:rPr>
              <a:t>da mesma indústria ou setor.</a:t>
            </a:r>
            <a:endParaRPr lang="en-US" sz="3200" b="1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377BE58B-D58C-841F-CF16-57255C34AA93}"/>
              </a:ext>
            </a:extLst>
          </p:cNvPr>
          <p:cNvSpPr txBox="1"/>
          <p:nvPr/>
        </p:nvSpPr>
        <p:spPr>
          <a:xfrm>
            <a:off x="6757242" y="4760848"/>
            <a:ext cx="4870652" cy="1095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pt-PT" sz="3200" spc="-75" dirty="0">
                <a:solidFill>
                  <a:schemeClr val="tx2"/>
                </a:solidFill>
                <a:latin typeface="☞GILROY-MEDIUM" panose="00000600000000000000" charset="0"/>
              </a:rPr>
              <a:t>Busca mais vasta da melhor prática - mesmo que num </a:t>
            </a:r>
            <a:r>
              <a:rPr lang="pt-PT" sz="3200" b="1" spc="-75" dirty="0">
                <a:solidFill>
                  <a:schemeClr val="tx2"/>
                </a:solidFill>
                <a:latin typeface="☞GILROY-MEDIUM" panose="00000600000000000000" charset="0"/>
              </a:rPr>
              <a:t>setor diferente.</a:t>
            </a:r>
            <a:endParaRPr lang="en-US" sz="3200" b="1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1785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E6F50-04FC-A130-9C26-ED63BB5BF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¿CONOCES EL MODELO DE LAS 5 FUERZAS DE PORTER? | by RED CHICOME | Medium">
            <a:extLst>
              <a:ext uri="{FF2B5EF4-FFF2-40B4-BE49-F238E27FC236}">
                <a16:creationId xmlns:a16="http://schemas.microsoft.com/office/drawing/2014/main" id="{8EBB68E1-4CFB-961B-07D3-2DEC6EC77E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4" r="14150"/>
          <a:stretch/>
        </p:blipFill>
        <p:spPr bwMode="auto">
          <a:xfrm>
            <a:off x="9726917" y="1780799"/>
            <a:ext cx="2636543" cy="331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1FB3A7E7-DC85-2383-ED10-0592BC98419F}"/>
              </a:ext>
            </a:extLst>
          </p:cNvPr>
          <p:cNvSpPr/>
          <p:nvPr/>
        </p:nvSpPr>
        <p:spPr>
          <a:xfrm>
            <a:off x="7450353" y="6245165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B9EFB2A-F457-18A9-AEAB-E51EE63EBF1D}"/>
              </a:ext>
            </a:extLst>
          </p:cNvPr>
          <p:cNvSpPr/>
          <p:nvPr/>
        </p:nvSpPr>
        <p:spPr>
          <a:xfrm>
            <a:off x="2380959" y="-375720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96BC8656-96EC-C0C5-F3C1-35C6D8B251B2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F71DD9D8-54EA-7715-83FE-C8BA4C8A1E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6CCF5F48-0D2F-8DDD-C9DD-C3DB2EB4A1F2}"/>
              </a:ext>
            </a:extLst>
          </p:cNvPr>
          <p:cNvSpPr/>
          <p:nvPr/>
        </p:nvSpPr>
        <p:spPr>
          <a:xfrm>
            <a:off x="5730545" y="527747"/>
            <a:ext cx="30479" cy="5646792"/>
          </a:xfrm>
          <a:custGeom>
            <a:avLst/>
            <a:gdLst>
              <a:gd name="connsiteX0" fmla="*/ 0 w 30479"/>
              <a:gd name="connsiteY0" fmla="*/ 0 h 5646792"/>
              <a:gd name="connsiteX1" fmla="*/ 30479 w 30479"/>
              <a:gd name="connsiteY1" fmla="*/ 0 h 5646792"/>
              <a:gd name="connsiteX2" fmla="*/ 30479 w 30479"/>
              <a:gd name="connsiteY2" fmla="*/ 564679 h 5646792"/>
              <a:gd name="connsiteX3" fmla="*/ 30479 w 30479"/>
              <a:gd name="connsiteY3" fmla="*/ 1072890 h 5646792"/>
              <a:gd name="connsiteX4" fmla="*/ 30479 w 30479"/>
              <a:gd name="connsiteY4" fmla="*/ 1694038 h 5646792"/>
              <a:gd name="connsiteX5" fmla="*/ 30479 w 30479"/>
              <a:gd name="connsiteY5" fmla="*/ 2145781 h 5646792"/>
              <a:gd name="connsiteX6" fmla="*/ 30479 w 30479"/>
              <a:gd name="connsiteY6" fmla="*/ 2710460 h 5646792"/>
              <a:gd name="connsiteX7" fmla="*/ 30479 w 30479"/>
              <a:gd name="connsiteY7" fmla="*/ 3218671 h 5646792"/>
              <a:gd name="connsiteX8" fmla="*/ 30479 w 30479"/>
              <a:gd name="connsiteY8" fmla="*/ 3670415 h 5646792"/>
              <a:gd name="connsiteX9" fmla="*/ 30479 w 30479"/>
              <a:gd name="connsiteY9" fmla="*/ 4235094 h 5646792"/>
              <a:gd name="connsiteX10" fmla="*/ 30479 w 30479"/>
              <a:gd name="connsiteY10" fmla="*/ 4912709 h 5646792"/>
              <a:gd name="connsiteX11" fmla="*/ 30479 w 30479"/>
              <a:gd name="connsiteY11" fmla="*/ 5646792 h 5646792"/>
              <a:gd name="connsiteX12" fmla="*/ 0 w 30479"/>
              <a:gd name="connsiteY12" fmla="*/ 5646792 h 5646792"/>
              <a:gd name="connsiteX13" fmla="*/ 0 w 30479"/>
              <a:gd name="connsiteY13" fmla="*/ 5251517 h 5646792"/>
              <a:gd name="connsiteX14" fmla="*/ 0 w 30479"/>
              <a:gd name="connsiteY14" fmla="*/ 4686837 h 5646792"/>
              <a:gd name="connsiteX15" fmla="*/ 0 w 30479"/>
              <a:gd name="connsiteY15" fmla="*/ 4009222 h 5646792"/>
              <a:gd name="connsiteX16" fmla="*/ 0 w 30479"/>
              <a:gd name="connsiteY16" fmla="*/ 3331607 h 5646792"/>
              <a:gd name="connsiteX17" fmla="*/ 0 w 30479"/>
              <a:gd name="connsiteY17" fmla="*/ 2823396 h 5646792"/>
              <a:gd name="connsiteX18" fmla="*/ 0 w 30479"/>
              <a:gd name="connsiteY18" fmla="*/ 2315185 h 5646792"/>
              <a:gd name="connsiteX19" fmla="*/ 0 w 30479"/>
              <a:gd name="connsiteY19" fmla="*/ 1694038 h 5646792"/>
              <a:gd name="connsiteX20" fmla="*/ 0 w 30479"/>
              <a:gd name="connsiteY20" fmla="*/ 1185826 h 5646792"/>
              <a:gd name="connsiteX21" fmla="*/ 0 w 30479"/>
              <a:gd name="connsiteY21" fmla="*/ 564679 h 5646792"/>
              <a:gd name="connsiteX22" fmla="*/ 0 w 30479"/>
              <a:gd name="connsiteY22" fmla="*/ 0 h 564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0479" h="5646792" extrusionOk="0">
                <a:moveTo>
                  <a:pt x="0" y="0"/>
                </a:moveTo>
                <a:cubicBezTo>
                  <a:pt x="7358" y="-3461"/>
                  <a:pt x="16342" y="680"/>
                  <a:pt x="30479" y="0"/>
                </a:cubicBezTo>
                <a:cubicBezTo>
                  <a:pt x="86703" y="260870"/>
                  <a:pt x="22172" y="404264"/>
                  <a:pt x="30479" y="564679"/>
                </a:cubicBezTo>
                <a:cubicBezTo>
                  <a:pt x="38786" y="725094"/>
                  <a:pt x="-29209" y="882383"/>
                  <a:pt x="30479" y="1072890"/>
                </a:cubicBezTo>
                <a:cubicBezTo>
                  <a:pt x="90167" y="1263397"/>
                  <a:pt x="-13516" y="1467305"/>
                  <a:pt x="30479" y="1694038"/>
                </a:cubicBezTo>
                <a:cubicBezTo>
                  <a:pt x="74474" y="1920771"/>
                  <a:pt x="3073" y="1936528"/>
                  <a:pt x="30479" y="2145781"/>
                </a:cubicBezTo>
                <a:cubicBezTo>
                  <a:pt x="57885" y="2355034"/>
                  <a:pt x="-14496" y="2476160"/>
                  <a:pt x="30479" y="2710460"/>
                </a:cubicBezTo>
                <a:cubicBezTo>
                  <a:pt x="75454" y="2944760"/>
                  <a:pt x="4723" y="3011672"/>
                  <a:pt x="30479" y="3218671"/>
                </a:cubicBezTo>
                <a:cubicBezTo>
                  <a:pt x="56235" y="3425670"/>
                  <a:pt x="16217" y="3483862"/>
                  <a:pt x="30479" y="3670415"/>
                </a:cubicBezTo>
                <a:cubicBezTo>
                  <a:pt x="44741" y="3856968"/>
                  <a:pt x="-25363" y="4045296"/>
                  <a:pt x="30479" y="4235094"/>
                </a:cubicBezTo>
                <a:cubicBezTo>
                  <a:pt x="86321" y="4424892"/>
                  <a:pt x="1134" y="4611633"/>
                  <a:pt x="30479" y="4912709"/>
                </a:cubicBezTo>
                <a:cubicBezTo>
                  <a:pt x="59824" y="5213785"/>
                  <a:pt x="7385" y="5436859"/>
                  <a:pt x="30479" y="5646792"/>
                </a:cubicBezTo>
                <a:cubicBezTo>
                  <a:pt x="18950" y="5646985"/>
                  <a:pt x="9788" y="5645448"/>
                  <a:pt x="0" y="5646792"/>
                </a:cubicBezTo>
                <a:cubicBezTo>
                  <a:pt x="-31465" y="5518040"/>
                  <a:pt x="27100" y="5432179"/>
                  <a:pt x="0" y="5251517"/>
                </a:cubicBezTo>
                <a:cubicBezTo>
                  <a:pt x="-27100" y="5070855"/>
                  <a:pt x="48571" y="4889634"/>
                  <a:pt x="0" y="4686837"/>
                </a:cubicBezTo>
                <a:cubicBezTo>
                  <a:pt x="-48571" y="4484040"/>
                  <a:pt x="38248" y="4305593"/>
                  <a:pt x="0" y="4009222"/>
                </a:cubicBezTo>
                <a:cubicBezTo>
                  <a:pt x="-38248" y="3712852"/>
                  <a:pt x="20967" y="3575427"/>
                  <a:pt x="0" y="3331607"/>
                </a:cubicBezTo>
                <a:cubicBezTo>
                  <a:pt x="-20967" y="3087788"/>
                  <a:pt x="17185" y="3013725"/>
                  <a:pt x="0" y="2823396"/>
                </a:cubicBezTo>
                <a:cubicBezTo>
                  <a:pt x="-17185" y="2633067"/>
                  <a:pt x="30798" y="2421154"/>
                  <a:pt x="0" y="2315185"/>
                </a:cubicBezTo>
                <a:cubicBezTo>
                  <a:pt x="-30798" y="2209216"/>
                  <a:pt x="180" y="1864403"/>
                  <a:pt x="0" y="1694038"/>
                </a:cubicBezTo>
                <a:cubicBezTo>
                  <a:pt x="-180" y="1523673"/>
                  <a:pt x="8777" y="1288856"/>
                  <a:pt x="0" y="1185826"/>
                </a:cubicBezTo>
                <a:cubicBezTo>
                  <a:pt x="-8777" y="1082796"/>
                  <a:pt x="68468" y="756961"/>
                  <a:pt x="0" y="564679"/>
                </a:cubicBezTo>
                <a:cubicBezTo>
                  <a:pt x="-68468" y="372397"/>
                  <a:pt x="48816" y="266897"/>
                  <a:pt x="0" y="0"/>
                </a:cubicBezTo>
                <a:close/>
              </a:path>
            </a:pathLst>
          </a:custGeom>
          <a:noFill/>
          <a:ln w="38100">
            <a:noFill/>
            <a:extLst>
              <a:ext uri="{C807C97D-BFC1-408E-A445-0C87EB9F89A2}">
                <ask:lineSketchStyleProps xmlns:ask="http://schemas.microsoft.com/office/drawing/2018/sketchyshapes" sd="5106088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6" name="Título 14">
            <a:extLst>
              <a:ext uri="{FF2B5EF4-FFF2-40B4-BE49-F238E27FC236}">
                <a16:creationId xmlns:a16="http://schemas.microsoft.com/office/drawing/2014/main" id="{3298116D-C39E-7675-1CBA-67CC454435A7}"/>
              </a:ext>
            </a:extLst>
          </p:cNvPr>
          <p:cNvSpPr txBox="1">
            <a:spLocks/>
          </p:cNvSpPr>
          <p:nvPr/>
        </p:nvSpPr>
        <p:spPr>
          <a:xfrm>
            <a:off x="1606756" y="466261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400" b="1" spc="-75" dirty="0" err="1">
                <a:solidFill>
                  <a:schemeClr val="tx2"/>
                </a:solidFill>
                <a:latin typeface="Archia Bold" panose="02000503000000020004" pitchFamily="2" charset="77"/>
              </a:rPr>
              <a:t>Porter’s</a:t>
            </a:r>
            <a:r>
              <a:rPr lang="pt-PT" sz="54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 5 Forces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D988F058-BD9E-E25E-A702-428F0DEC1A99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8" name="Imagem 17" descr="Uma imagem com Tipo de letra, texto, logótipo, Gráficos">
              <a:extLst>
                <a:ext uri="{FF2B5EF4-FFF2-40B4-BE49-F238E27FC236}">
                  <a16:creationId xmlns:a16="http://schemas.microsoft.com/office/drawing/2014/main" id="{C043CC3F-B7A1-9A26-36A7-F4EA0C800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9" name="Imagem 18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E0378609-17C6-08F0-CFCF-D5F33A7D4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F1ADEEE4-2FB7-D6A9-11BC-CAF9C7BB7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99ADFB89-FD5F-16F5-2DCD-FA9BF21769F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40ABC0F-A898-63D9-2D0F-6D63826DD54E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7C5CDF4-7D7A-934B-971A-26E7045B776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3" name="Título 14">
            <a:extLst>
              <a:ext uri="{FF2B5EF4-FFF2-40B4-BE49-F238E27FC236}">
                <a16:creationId xmlns:a16="http://schemas.microsoft.com/office/drawing/2014/main" id="{E49AD088-DB64-2E65-DCDA-4981AD5A3FC8}"/>
              </a:ext>
            </a:extLst>
          </p:cNvPr>
          <p:cNvSpPr txBox="1">
            <a:spLocks/>
          </p:cNvSpPr>
          <p:nvPr/>
        </p:nvSpPr>
        <p:spPr>
          <a:xfrm>
            <a:off x="212374" y="2458932"/>
            <a:ext cx="10878192" cy="3659492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spc="-75" dirty="0">
                <a:solidFill>
                  <a:schemeClr val="accent2"/>
                </a:solidFill>
                <a:latin typeface="Archia Bold" panose="02000503000000020004" pitchFamily="2" charset="77"/>
              </a:rPr>
              <a:t>1-</a:t>
            </a:r>
            <a:r>
              <a:rPr lang="en-US" sz="2800" spc="-75" dirty="0">
                <a:solidFill>
                  <a:schemeClr val="tx2"/>
                </a:solidFill>
                <a:latin typeface="Archia Bold" panose="02000503000000020004" pitchFamily="2" charset="77"/>
              </a:rPr>
              <a:t> </a:t>
            </a:r>
            <a:r>
              <a:rPr lang="pt-PT" sz="2800" dirty="0">
                <a:solidFill>
                  <a:schemeClr val="tx2"/>
                </a:solidFill>
              </a:rPr>
              <a:t>Rivalidade entre os Concorrentes Existente </a:t>
            </a:r>
            <a:r>
              <a:rPr lang="en-US" sz="2400" i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(Competition in the industry) </a:t>
            </a:r>
            <a:endParaRPr lang="en-US" sz="2800" i="1" spc="-75" dirty="0">
              <a:solidFill>
                <a:schemeClr val="tx2"/>
              </a:solidFill>
              <a:latin typeface="Archia Bold" panose="02000503000000020004" pitchFamily="2" charset="77"/>
            </a:endParaRPr>
          </a:p>
          <a:p>
            <a:r>
              <a:rPr lang="en-US" sz="2800" b="1" spc="-75" dirty="0">
                <a:solidFill>
                  <a:schemeClr val="accent2"/>
                </a:solidFill>
                <a:latin typeface="Archia Bold" panose="02000503000000020004" pitchFamily="2" charset="77"/>
              </a:rPr>
              <a:t>2-</a:t>
            </a:r>
            <a:r>
              <a:rPr lang="en-US" sz="2800" spc="-75" dirty="0">
                <a:solidFill>
                  <a:schemeClr val="accent2"/>
                </a:solidFill>
                <a:latin typeface="Archia Bold" panose="02000503000000020004" pitchFamily="2" charset="77"/>
              </a:rPr>
              <a:t> </a:t>
            </a:r>
            <a:r>
              <a:rPr lang="en-US" sz="2800" spc="-75" dirty="0">
                <a:solidFill>
                  <a:schemeClr val="tx2"/>
                </a:solidFill>
                <a:latin typeface="Archia Bold" panose="02000503000000020004" pitchFamily="2" charset="77"/>
              </a:rPr>
              <a:t> </a:t>
            </a:r>
            <a:r>
              <a:rPr lang="pt-PT" sz="2800" dirty="0">
                <a:solidFill>
                  <a:schemeClr val="tx2"/>
                </a:solidFill>
              </a:rPr>
              <a:t>Ameaça de Novos “Entrantes” </a:t>
            </a:r>
            <a:r>
              <a:rPr lang="en-US" sz="2400" i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(Potential of new entrants into the industry)</a:t>
            </a:r>
          </a:p>
          <a:p>
            <a:r>
              <a:rPr lang="en-US" sz="2800" b="1" spc="-75" dirty="0">
                <a:solidFill>
                  <a:schemeClr val="accent2"/>
                </a:solidFill>
                <a:latin typeface="Archia Bold" panose="02000503000000020004" pitchFamily="2" charset="77"/>
              </a:rPr>
              <a:t>3-</a:t>
            </a:r>
            <a:r>
              <a:rPr lang="en-US" sz="28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 </a:t>
            </a:r>
            <a:r>
              <a:rPr lang="pt-PT" sz="2800" dirty="0">
                <a:solidFill>
                  <a:schemeClr val="tx2"/>
                </a:solidFill>
              </a:rPr>
              <a:t>Poder de Negociação dos Fornecedores </a:t>
            </a:r>
            <a:r>
              <a:rPr lang="en-US" sz="2400" i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(Power of suppliers)</a:t>
            </a:r>
          </a:p>
          <a:p>
            <a:r>
              <a:rPr lang="en-US" sz="2800" b="1" spc="-75" dirty="0">
                <a:solidFill>
                  <a:schemeClr val="accent2"/>
                </a:solidFill>
                <a:latin typeface="Archia Bold" panose="02000503000000020004" pitchFamily="2" charset="77"/>
              </a:rPr>
              <a:t>4-</a:t>
            </a:r>
            <a:r>
              <a:rPr lang="en-US" sz="28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 </a:t>
            </a:r>
            <a:r>
              <a:rPr lang="pt-PT" sz="2800" dirty="0">
                <a:solidFill>
                  <a:schemeClr val="tx2"/>
                </a:solidFill>
              </a:rPr>
              <a:t>Poder de Negociação dos Clientes</a:t>
            </a:r>
            <a:r>
              <a:rPr lang="en-US" sz="28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 </a:t>
            </a:r>
            <a:r>
              <a:rPr lang="en-US" sz="2400" i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(Power of customers)</a:t>
            </a:r>
          </a:p>
          <a:p>
            <a:r>
              <a:rPr lang="en-US" sz="2800" b="1" spc="-75" dirty="0">
                <a:solidFill>
                  <a:schemeClr val="accent2"/>
                </a:solidFill>
                <a:latin typeface="Archia Bold" panose="02000503000000020004" pitchFamily="2" charset="77"/>
              </a:rPr>
              <a:t>5- </a:t>
            </a:r>
            <a:r>
              <a:rPr lang="pt-PT" sz="2800" dirty="0">
                <a:solidFill>
                  <a:schemeClr val="tx2"/>
                </a:solidFill>
              </a:rPr>
              <a:t>Ameaça de Produtos Substitutos</a:t>
            </a:r>
            <a:r>
              <a:rPr lang="en-US" sz="2800" spc="-75" dirty="0">
                <a:solidFill>
                  <a:schemeClr val="tx2"/>
                </a:solidFill>
                <a:latin typeface="Archia Bold" panose="02000503000000020004" pitchFamily="2" charset="77"/>
              </a:rPr>
              <a:t> </a:t>
            </a:r>
            <a:r>
              <a:rPr lang="en-US" sz="2400" i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(Threat of substitute products)</a:t>
            </a:r>
            <a:endParaRPr lang="en-US" sz="2800" i="1" spc="-75" dirty="0">
              <a:solidFill>
                <a:schemeClr val="tx2"/>
              </a:solidFill>
              <a:latin typeface="Archia Bold" panose="02000503000000020004" pitchFamily="2" charset="77"/>
            </a:endParaRP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C2F25000-FAD8-6D0C-E6EF-9B86A9594C41}"/>
              </a:ext>
            </a:extLst>
          </p:cNvPr>
          <p:cNvSpPr txBox="1"/>
          <p:nvPr/>
        </p:nvSpPr>
        <p:spPr>
          <a:xfrm>
            <a:off x="795650" y="1612207"/>
            <a:ext cx="9225455" cy="1095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pt-PT" sz="3200" spc="-75" dirty="0">
                <a:solidFill>
                  <a:schemeClr val="tx2"/>
                </a:solidFill>
                <a:latin typeface="☞GILROY-MEDIUM" panose="00000600000000000000" charset="0"/>
              </a:rPr>
              <a:t>Desenvolvido por Michael </a:t>
            </a:r>
            <a:r>
              <a:rPr lang="pt-PT" sz="3200" spc="-75" dirty="0" err="1">
                <a:solidFill>
                  <a:schemeClr val="tx2"/>
                </a:solidFill>
                <a:latin typeface="☞GILROY-MEDIUM" panose="00000600000000000000" charset="0"/>
              </a:rPr>
              <a:t>Porter</a:t>
            </a:r>
            <a:r>
              <a:rPr lang="pt-PT" sz="3200" spc="-75" dirty="0">
                <a:solidFill>
                  <a:schemeClr val="tx2"/>
                </a:solidFill>
                <a:latin typeface="☞GILROY-MEDIUM" panose="00000600000000000000" charset="0"/>
              </a:rPr>
              <a:t>, este modelo é uma ferramenta estratégica para analisar a competitividade de uma indústria ou mercado. Aqui estão as cinco forças:</a:t>
            </a:r>
            <a:endParaRPr lang="en-US" sz="3200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9978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uiExpand="1" build="p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BFD38-A7B2-DCD8-874F-2276BD240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5DB3BA10-05DA-23A2-4853-E004F8995D90}"/>
              </a:ext>
            </a:extLst>
          </p:cNvPr>
          <p:cNvSpPr/>
          <p:nvPr/>
        </p:nvSpPr>
        <p:spPr>
          <a:xfrm>
            <a:off x="9601721" y="-1742216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0A0D0108-AC83-C70B-B5DB-342CB328CD38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FD900C1D-0523-DE87-B65F-9B7F2E7464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60A80D69-FEEE-DDC9-53FC-2F6412B878ED}"/>
              </a:ext>
            </a:extLst>
          </p:cNvPr>
          <p:cNvSpPr/>
          <p:nvPr/>
        </p:nvSpPr>
        <p:spPr>
          <a:xfrm>
            <a:off x="5730545" y="527747"/>
            <a:ext cx="30479" cy="5646792"/>
          </a:xfrm>
          <a:custGeom>
            <a:avLst/>
            <a:gdLst>
              <a:gd name="connsiteX0" fmla="*/ 0 w 30479"/>
              <a:gd name="connsiteY0" fmla="*/ 0 h 5646792"/>
              <a:gd name="connsiteX1" fmla="*/ 30479 w 30479"/>
              <a:gd name="connsiteY1" fmla="*/ 0 h 5646792"/>
              <a:gd name="connsiteX2" fmla="*/ 30479 w 30479"/>
              <a:gd name="connsiteY2" fmla="*/ 564679 h 5646792"/>
              <a:gd name="connsiteX3" fmla="*/ 30479 w 30479"/>
              <a:gd name="connsiteY3" fmla="*/ 1072890 h 5646792"/>
              <a:gd name="connsiteX4" fmla="*/ 30479 w 30479"/>
              <a:gd name="connsiteY4" fmla="*/ 1694038 h 5646792"/>
              <a:gd name="connsiteX5" fmla="*/ 30479 w 30479"/>
              <a:gd name="connsiteY5" fmla="*/ 2145781 h 5646792"/>
              <a:gd name="connsiteX6" fmla="*/ 30479 w 30479"/>
              <a:gd name="connsiteY6" fmla="*/ 2710460 h 5646792"/>
              <a:gd name="connsiteX7" fmla="*/ 30479 w 30479"/>
              <a:gd name="connsiteY7" fmla="*/ 3218671 h 5646792"/>
              <a:gd name="connsiteX8" fmla="*/ 30479 w 30479"/>
              <a:gd name="connsiteY8" fmla="*/ 3670415 h 5646792"/>
              <a:gd name="connsiteX9" fmla="*/ 30479 w 30479"/>
              <a:gd name="connsiteY9" fmla="*/ 4235094 h 5646792"/>
              <a:gd name="connsiteX10" fmla="*/ 30479 w 30479"/>
              <a:gd name="connsiteY10" fmla="*/ 4912709 h 5646792"/>
              <a:gd name="connsiteX11" fmla="*/ 30479 w 30479"/>
              <a:gd name="connsiteY11" fmla="*/ 5646792 h 5646792"/>
              <a:gd name="connsiteX12" fmla="*/ 0 w 30479"/>
              <a:gd name="connsiteY12" fmla="*/ 5646792 h 5646792"/>
              <a:gd name="connsiteX13" fmla="*/ 0 w 30479"/>
              <a:gd name="connsiteY13" fmla="*/ 5251517 h 5646792"/>
              <a:gd name="connsiteX14" fmla="*/ 0 w 30479"/>
              <a:gd name="connsiteY14" fmla="*/ 4686837 h 5646792"/>
              <a:gd name="connsiteX15" fmla="*/ 0 w 30479"/>
              <a:gd name="connsiteY15" fmla="*/ 4009222 h 5646792"/>
              <a:gd name="connsiteX16" fmla="*/ 0 w 30479"/>
              <a:gd name="connsiteY16" fmla="*/ 3331607 h 5646792"/>
              <a:gd name="connsiteX17" fmla="*/ 0 w 30479"/>
              <a:gd name="connsiteY17" fmla="*/ 2823396 h 5646792"/>
              <a:gd name="connsiteX18" fmla="*/ 0 w 30479"/>
              <a:gd name="connsiteY18" fmla="*/ 2315185 h 5646792"/>
              <a:gd name="connsiteX19" fmla="*/ 0 w 30479"/>
              <a:gd name="connsiteY19" fmla="*/ 1694038 h 5646792"/>
              <a:gd name="connsiteX20" fmla="*/ 0 w 30479"/>
              <a:gd name="connsiteY20" fmla="*/ 1185826 h 5646792"/>
              <a:gd name="connsiteX21" fmla="*/ 0 w 30479"/>
              <a:gd name="connsiteY21" fmla="*/ 564679 h 5646792"/>
              <a:gd name="connsiteX22" fmla="*/ 0 w 30479"/>
              <a:gd name="connsiteY22" fmla="*/ 0 h 564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0479" h="5646792" extrusionOk="0">
                <a:moveTo>
                  <a:pt x="0" y="0"/>
                </a:moveTo>
                <a:cubicBezTo>
                  <a:pt x="7358" y="-3461"/>
                  <a:pt x="16342" y="680"/>
                  <a:pt x="30479" y="0"/>
                </a:cubicBezTo>
                <a:cubicBezTo>
                  <a:pt x="86703" y="260870"/>
                  <a:pt x="22172" y="404264"/>
                  <a:pt x="30479" y="564679"/>
                </a:cubicBezTo>
                <a:cubicBezTo>
                  <a:pt x="38786" y="725094"/>
                  <a:pt x="-29209" y="882383"/>
                  <a:pt x="30479" y="1072890"/>
                </a:cubicBezTo>
                <a:cubicBezTo>
                  <a:pt x="90167" y="1263397"/>
                  <a:pt x="-13516" y="1467305"/>
                  <a:pt x="30479" y="1694038"/>
                </a:cubicBezTo>
                <a:cubicBezTo>
                  <a:pt x="74474" y="1920771"/>
                  <a:pt x="3073" y="1936528"/>
                  <a:pt x="30479" y="2145781"/>
                </a:cubicBezTo>
                <a:cubicBezTo>
                  <a:pt x="57885" y="2355034"/>
                  <a:pt x="-14496" y="2476160"/>
                  <a:pt x="30479" y="2710460"/>
                </a:cubicBezTo>
                <a:cubicBezTo>
                  <a:pt x="75454" y="2944760"/>
                  <a:pt x="4723" y="3011672"/>
                  <a:pt x="30479" y="3218671"/>
                </a:cubicBezTo>
                <a:cubicBezTo>
                  <a:pt x="56235" y="3425670"/>
                  <a:pt x="16217" y="3483862"/>
                  <a:pt x="30479" y="3670415"/>
                </a:cubicBezTo>
                <a:cubicBezTo>
                  <a:pt x="44741" y="3856968"/>
                  <a:pt x="-25363" y="4045296"/>
                  <a:pt x="30479" y="4235094"/>
                </a:cubicBezTo>
                <a:cubicBezTo>
                  <a:pt x="86321" y="4424892"/>
                  <a:pt x="1134" y="4611633"/>
                  <a:pt x="30479" y="4912709"/>
                </a:cubicBezTo>
                <a:cubicBezTo>
                  <a:pt x="59824" y="5213785"/>
                  <a:pt x="7385" y="5436859"/>
                  <a:pt x="30479" y="5646792"/>
                </a:cubicBezTo>
                <a:cubicBezTo>
                  <a:pt x="18950" y="5646985"/>
                  <a:pt x="9788" y="5645448"/>
                  <a:pt x="0" y="5646792"/>
                </a:cubicBezTo>
                <a:cubicBezTo>
                  <a:pt x="-31465" y="5518040"/>
                  <a:pt x="27100" y="5432179"/>
                  <a:pt x="0" y="5251517"/>
                </a:cubicBezTo>
                <a:cubicBezTo>
                  <a:pt x="-27100" y="5070855"/>
                  <a:pt x="48571" y="4889634"/>
                  <a:pt x="0" y="4686837"/>
                </a:cubicBezTo>
                <a:cubicBezTo>
                  <a:pt x="-48571" y="4484040"/>
                  <a:pt x="38248" y="4305593"/>
                  <a:pt x="0" y="4009222"/>
                </a:cubicBezTo>
                <a:cubicBezTo>
                  <a:pt x="-38248" y="3712852"/>
                  <a:pt x="20967" y="3575427"/>
                  <a:pt x="0" y="3331607"/>
                </a:cubicBezTo>
                <a:cubicBezTo>
                  <a:pt x="-20967" y="3087788"/>
                  <a:pt x="17185" y="3013725"/>
                  <a:pt x="0" y="2823396"/>
                </a:cubicBezTo>
                <a:cubicBezTo>
                  <a:pt x="-17185" y="2633067"/>
                  <a:pt x="30798" y="2421154"/>
                  <a:pt x="0" y="2315185"/>
                </a:cubicBezTo>
                <a:cubicBezTo>
                  <a:pt x="-30798" y="2209216"/>
                  <a:pt x="180" y="1864403"/>
                  <a:pt x="0" y="1694038"/>
                </a:cubicBezTo>
                <a:cubicBezTo>
                  <a:pt x="-180" y="1523673"/>
                  <a:pt x="8777" y="1288856"/>
                  <a:pt x="0" y="1185826"/>
                </a:cubicBezTo>
                <a:cubicBezTo>
                  <a:pt x="-8777" y="1082796"/>
                  <a:pt x="68468" y="756961"/>
                  <a:pt x="0" y="564679"/>
                </a:cubicBezTo>
                <a:cubicBezTo>
                  <a:pt x="-68468" y="372397"/>
                  <a:pt x="48816" y="266897"/>
                  <a:pt x="0" y="0"/>
                </a:cubicBezTo>
                <a:close/>
              </a:path>
            </a:pathLst>
          </a:custGeom>
          <a:noFill/>
          <a:ln w="38100">
            <a:noFill/>
            <a:extLst>
              <a:ext uri="{C807C97D-BFC1-408E-A445-0C87EB9F89A2}">
                <ask:lineSketchStyleProps xmlns:ask="http://schemas.microsoft.com/office/drawing/2018/sketchyshapes" sd="5106088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6" name="Título 14">
            <a:extLst>
              <a:ext uri="{FF2B5EF4-FFF2-40B4-BE49-F238E27FC236}">
                <a16:creationId xmlns:a16="http://schemas.microsoft.com/office/drawing/2014/main" id="{893EB5E2-BD2C-AF07-88F3-E8F2D312610A}"/>
              </a:ext>
            </a:extLst>
          </p:cNvPr>
          <p:cNvSpPr txBox="1">
            <a:spLocks/>
          </p:cNvSpPr>
          <p:nvPr/>
        </p:nvSpPr>
        <p:spPr>
          <a:xfrm>
            <a:off x="1606756" y="2667000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88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Concorrentes 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3426EF5A-ED30-A1C3-7FEC-732692C170C6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8" name="Imagem 17" descr="Uma imagem com Tipo de letra, texto, logótipo, Gráficos">
              <a:extLst>
                <a:ext uri="{FF2B5EF4-FFF2-40B4-BE49-F238E27FC236}">
                  <a16:creationId xmlns:a16="http://schemas.microsoft.com/office/drawing/2014/main" id="{69158113-3E52-150F-0955-E88588B0D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9" name="Imagem 18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5E218360-1BCA-2368-8950-21A3B61AE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8D478D97-D1A1-0AD9-6647-D19695831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0042A8DD-C4DC-13A1-E85A-65F4925FB444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EA00D1F-5293-DFE2-E907-839895D3A85E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9E6E795-F8C0-FA5F-79F1-0750F5CE66E1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F8BE2A-1A94-5473-6734-44556D970F2B}"/>
              </a:ext>
            </a:extLst>
          </p:cNvPr>
          <p:cNvSpPr/>
          <p:nvPr/>
        </p:nvSpPr>
        <p:spPr>
          <a:xfrm>
            <a:off x="-748840" y="5071529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</p:spTree>
    <p:extLst>
      <p:ext uri="{BB962C8B-B14F-4D97-AF65-F5344CB8AC3E}">
        <p14:creationId xmlns:p14="http://schemas.microsoft.com/office/powerpoint/2010/main" val="2291047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C773B-5376-E79E-219F-AE5CB5F54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E374235E-0994-86EF-226B-732E96482A9B}"/>
              </a:ext>
            </a:extLst>
          </p:cNvPr>
          <p:cNvSpPr/>
          <p:nvPr/>
        </p:nvSpPr>
        <p:spPr>
          <a:xfrm>
            <a:off x="2365450" y="-235750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7E9E4F48-D183-76DD-3D73-E3C109F977C0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2CADABE4-949F-848D-DDC6-FBB09E3EAB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6AEE2584-B5A1-00D0-663E-259B6C5AF75D}"/>
              </a:ext>
            </a:extLst>
          </p:cNvPr>
          <p:cNvSpPr/>
          <p:nvPr/>
        </p:nvSpPr>
        <p:spPr>
          <a:xfrm>
            <a:off x="5730545" y="527747"/>
            <a:ext cx="30479" cy="5646792"/>
          </a:xfrm>
          <a:custGeom>
            <a:avLst/>
            <a:gdLst>
              <a:gd name="connsiteX0" fmla="*/ 0 w 30479"/>
              <a:gd name="connsiteY0" fmla="*/ 0 h 5646792"/>
              <a:gd name="connsiteX1" fmla="*/ 30479 w 30479"/>
              <a:gd name="connsiteY1" fmla="*/ 0 h 5646792"/>
              <a:gd name="connsiteX2" fmla="*/ 30479 w 30479"/>
              <a:gd name="connsiteY2" fmla="*/ 564679 h 5646792"/>
              <a:gd name="connsiteX3" fmla="*/ 30479 w 30479"/>
              <a:gd name="connsiteY3" fmla="*/ 1072890 h 5646792"/>
              <a:gd name="connsiteX4" fmla="*/ 30479 w 30479"/>
              <a:gd name="connsiteY4" fmla="*/ 1694038 h 5646792"/>
              <a:gd name="connsiteX5" fmla="*/ 30479 w 30479"/>
              <a:gd name="connsiteY5" fmla="*/ 2145781 h 5646792"/>
              <a:gd name="connsiteX6" fmla="*/ 30479 w 30479"/>
              <a:gd name="connsiteY6" fmla="*/ 2710460 h 5646792"/>
              <a:gd name="connsiteX7" fmla="*/ 30479 w 30479"/>
              <a:gd name="connsiteY7" fmla="*/ 3218671 h 5646792"/>
              <a:gd name="connsiteX8" fmla="*/ 30479 w 30479"/>
              <a:gd name="connsiteY8" fmla="*/ 3670415 h 5646792"/>
              <a:gd name="connsiteX9" fmla="*/ 30479 w 30479"/>
              <a:gd name="connsiteY9" fmla="*/ 4235094 h 5646792"/>
              <a:gd name="connsiteX10" fmla="*/ 30479 w 30479"/>
              <a:gd name="connsiteY10" fmla="*/ 4912709 h 5646792"/>
              <a:gd name="connsiteX11" fmla="*/ 30479 w 30479"/>
              <a:gd name="connsiteY11" fmla="*/ 5646792 h 5646792"/>
              <a:gd name="connsiteX12" fmla="*/ 0 w 30479"/>
              <a:gd name="connsiteY12" fmla="*/ 5646792 h 5646792"/>
              <a:gd name="connsiteX13" fmla="*/ 0 w 30479"/>
              <a:gd name="connsiteY13" fmla="*/ 5251517 h 5646792"/>
              <a:gd name="connsiteX14" fmla="*/ 0 w 30479"/>
              <a:gd name="connsiteY14" fmla="*/ 4686837 h 5646792"/>
              <a:gd name="connsiteX15" fmla="*/ 0 w 30479"/>
              <a:gd name="connsiteY15" fmla="*/ 4009222 h 5646792"/>
              <a:gd name="connsiteX16" fmla="*/ 0 w 30479"/>
              <a:gd name="connsiteY16" fmla="*/ 3331607 h 5646792"/>
              <a:gd name="connsiteX17" fmla="*/ 0 w 30479"/>
              <a:gd name="connsiteY17" fmla="*/ 2823396 h 5646792"/>
              <a:gd name="connsiteX18" fmla="*/ 0 w 30479"/>
              <a:gd name="connsiteY18" fmla="*/ 2315185 h 5646792"/>
              <a:gd name="connsiteX19" fmla="*/ 0 w 30479"/>
              <a:gd name="connsiteY19" fmla="*/ 1694038 h 5646792"/>
              <a:gd name="connsiteX20" fmla="*/ 0 w 30479"/>
              <a:gd name="connsiteY20" fmla="*/ 1185826 h 5646792"/>
              <a:gd name="connsiteX21" fmla="*/ 0 w 30479"/>
              <a:gd name="connsiteY21" fmla="*/ 564679 h 5646792"/>
              <a:gd name="connsiteX22" fmla="*/ 0 w 30479"/>
              <a:gd name="connsiteY22" fmla="*/ 0 h 564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0479" h="5646792" extrusionOk="0">
                <a:moveTo>
                  <a:pt x="0" y="0"/>
                </a:moveTo>
                <a:cubicBezTo>
                  <a:pt x="7358" y="-3461"/>
                  <a:pt x="16342" y="680"/>
                  <a:pt x="30479" y="0"/>
                </a:cubicBezTo>
                <a:cubicBezTo>
                  <a:pt x="86703" y="260870"/>
                  <a:pt x="22172" y="404264"/>
                  <a:pt x="30479" y="564679"/>
                </a:cubicBezTo>
                <a:cubicBezTo>
                  <a:pt x="38786" y="725094"/>
                  <a:pt x="-29209" y="882383"/>
                  <a:pt x="30479" y="1072890"/>
                </a:cubicBezTo>
                <a:cubicBezTo>
                  <a:pt x="90167" y="1263397"/>
                  <a:pt x="-13516" y="1467305"/>
                  <a:pt x="30479" y="1694038"/>
                </a:cubicBezTo>
                <a:cubicBezTo>
                  <a:pt x="74474" y="1920771"/>
                  <a:pt x="3073" y="1936528"/>
                  <a:pt x="30479" y="2145781"/>
                </a:cubicBezTo>
                <a:cubicBezTo>
                  <a:pt x="57885" y="2355034"/>
                  <a:pt x="-14496" y="2476160"/>
                  <a:pt x="30479" y="2710460"/>
                </a:cubicBezTo>
                <a:cubicBezTo>
                  <a:pt x="75454" y="2944760"/>
                  <a:pt x="4723" y="3011672"/>
                  <a:pt x="30479" y="3218671"/>
                </a:cubicBezTo>
                <a:cubicBezTo>
                  <a:pt x="56235" y="3425670"/>
                  <a:pt x="16217" y="3483862"/>
                  <a:pt x="30479" y="3670415"/>
                </a:cubicBezTo>
                <a:cubicBezTo>
                  <a:pt x="44741" y="3856968"/>
                  <a:pt x="-25363" y="4045296"/>
                  <a:pt x="30479" y="4235094"/>
                </a:cubicBezTo>
                <a:cubicBezTo>
                  <a:pt x="86321" y="4424892"/>
                  <a:pt x="1134" y="4611633"/>
                  <a:pt x="30479" y="4912709"/>
                </a:cubicBezTo>
                <a:cubicBezTo>
                  <a:pt x="59824" y="5213785"/>
                  <a:pt x="7385" y="5436859"/>
                  <a:pt x="30479" y="5646792"/>
                </a:cubicBezTo>
                <a:cubicBezTo>
                  <a:pt x="18950" y="5646985"/>
                  <a:pt x="9788" y="5645448"/>
                  <a:pt x="0" y="5646792"/>
                </a:cubicBezTo>
                <a:cubicBezTo>
                  <a:pt x="-31465" y="5518040"/>
                  <a:pt x="27100" y="5432179"/>
                  <a:pt x="0" y="5251517"/>
                </a:cubicBezTo>
                <a:cubicBezTo>
                  <a:pt x="-27100" y="5070855"/>
                  <a:pt x="48571" y="4889634"/>
                  <a:pt x="0" y="4686837"/>
                </a:cubicBezTo>
                <a:cubicBezTo>
                  <a:pt x="-48571" y="4484040"/>
                  <a:pt x="38248" y="4305593"/>
                  <a:pt x="0" y="4009222"/>
                </a:cubicBezTo>
                <a:cubicBezTo>
                  <a:pt x="-38248" y="3712852"/>
                  <a:pt x="20967" y="3575427"/>
                  <a:pt x="0" y="3331607"/>
                </a:cubicBezTo>
                <a:cubicBezTo>
                  <a:pt x="-20967" y="3087788"/>
                  <a:pt x="17185" y="3013725"/>
                  <a:pt x="0" y="2823396"/>
                </a:cubicBezTo>
                <a:cubicBezTo>
                  <a:pt x="-17185" y="2633067"/>
                  <a:pt x="30798" y="2421154"/>
                  <a:pt x="0" y="2315185"/>
                </a:cubicBezTo>
                <a:cubicBezTo>
                  <a:pt x="-30798" y="2209216"/>
                  <a:pt x="180" y="1864403"/>
                  <a:pt x="0" y="1694038"/>
                </a:cubicBezTo>
                <a:cubicBezTo>
                  <a:pt x="-180" y="1523673"/>
                  <a:pt x="8777" y="1288856"/>
                  <a:pt x="0" y="1185826"/>
                </a:cubicBezTo>
                <a:cubicBezTo>
                  <a:pt x="-8777" y="1082796"/>
                  <a:pt x="68468" y="756961"/>
                  <a:pt x="0" y="564679"/>
                </a:cubicBezTo>
                <a:cubicBezTo>
                  <a:pt x="-68468" y="372397"/>
                  <a:pt x="48816" y="266897"/>
                  <a:pt x="0" y="0"/>
                </a:cubicBezTo>
                <a:close/>
              </a:path>
            </a:pathLst>
          </a:custGeom>
          <a:noFill/>
          <a:ln w="38100">
            <a:noFill/>
            <a:extLst>
              <a:ext uri="{C807C97D-BFC1-408E-A445-0C87EB9F89A2}">
                <ask:lineSketchStyleProps xmlns:ask="http://schemas.microsoft.com/office/drawing/2018/sketchyshapes" sd="5106088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6" name="Título 14">
            <a:extLst>
              <a:ext uri="{FF2B5EF4-FFF2-40B4-BE49-F238E27FC236}">
                <a16:creationId xmlns:a16="http://schemas.microsoft.com/office/drawing/2014/main" id="{9A964EB1-A654-AAC8-A9D2-5686CA5F09E5}"/>
              </a:ext>
            </a:extLst>
          </p:cNvPr>
          <p:cNvSpPr txBox="1">
            <a:spLocks/>
          </p:cNvSpPr>
          <p:nvPr/>
        </p:nvSpPr>
        <p:spPr>
          <a:xfrm>
            <a:off x="1606756" y="552038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8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Concorrentes 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963AC45F-9CF2-778C-C6E3-871533A340F1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8" name="Imagem 17" descr="Uma imagem com Tipo de letra, texto, logótipo, Gráficos">
              <a:extLst>
                <a:ext uri="{FF2B5EF4-FFF2-40B4-BE49-F238E27FC236}">
                  <a16:creationId xmlns:a16="http://schemas.microsoft.com/office/drawing/2014/main" id="{782E9800-80FF-1776-6C8C-D1317EF6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9" name="Imagem 18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49E1D1A8-A3FC-1EA3-56D6-E9CE1071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1DE2F407-F104-9930-2167-F71EA7CF9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B6716D7C-56FF-D89C-1F49-7789D3AE643C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9343BB6-C0DA-23CC-DCAE-FBA9C5E36A63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166C8B9-EF12-29EB-A7C8-CB545CB190D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Título 14">
            <a:extLst>
              <a:ext uri="{FF2B5EF4-FFF2-40B4-BE49-F238E27FC236}">
                <a16:creationId xmlns:a16="http://schemas.microsoft.com/office/drawing/2014/main" id="{401BC209-9B34-0AB1-D77A-ABF38D57AED1}"/>
              </a:ext>
            </a:extLst>
          </p:cNvPr>
          <p:cNvSpPr txBox="1">
            <a:spLocks/>
          </p:cNvSpPr>
          <p:nvPr/>
        </p:nvSpPr>
        <p:spPr>
          <a:xfrm>
            <a:off x="4423789" y="1242934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800" b="1" spc="-75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Indiretos</a:t>
            </a:r>
          </a:p>
        </p:txBody>
      </p:sp>
      <p:sp>
        <p:nvSpPr>
          <p:cNvPr id="6" name="Título 14">
            <a:extLst>
              <a:ext uri="{FF2B5EF4-FFF2-40B4-BE49-F238E27FC236}">
                <a16:creationId xmlns:a16="http://schemas.microsoft.com/office/drawing/2014/main" id="{5636EEB8-4015-FEE5-7AE7-C6DF7DE282EA}"/>
              </a:ext>
            </a:extLst>
          </p:cNvPr>
          <p:cNvSpPr txBox="1">
            <a:spLocks/>
          </p:cNvSpPr>
          <p:nvPr/>
        </p:nvSpPr>
        <p:spPr>
          <a:xfrm>
            <a:off x="-1127632" y="1346617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800" b="1" spc="-75" dirty="0">
                <a:solidFill>
                  <a:schemeClr val="accent2"/>
                </a:solidFill>
                <a:latin typeface="Archia Bold" panose="02000503000000020004" pitchFamily="2" charset="77"/>
                <a:ea typeface="+mn-ea"/>
                <a:cs typeface="+mn-cs"/>
              </a:rPr>
              <a:t>Diretos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DA4E9291-14E7-8A10-785D-F8CF82DD8442}"/>
              </a:ext>
            </a:extLst>
          </p:cNvPr>
          <p:cNvSpPr txBox="1"/>
          <p:nvPr/>
        </p:nvSpPr>
        <p:spPr>
          <a:xfrm>
            <a:off x="711200" y="2253762"/>
            <a:ext cx="5384800" cy="145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pt-PT" sz="3200" spc="-75" dirty="0">
                <a:solidFill>
                  <a:schemeClr val="tx2"/>
                </a:solidFill>
                <a:latin typeface="☞GILROY-MEDIUM" panose="00000600000000000000" charset="0"/>
              </a:rPr>
              <a:t>Concorrentes que oferecem os mesmos produtos ou serviços e disputam pelo mesmo público alvo.</a:t>
            </a:r>
            <a:endParaRPr lang="en-US" sz="3200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5431FCBE-4D44-8F46-712F-1E7EA0C11886}"/>
              </a:ext>
            </a:extLst>
          </p:cNvPr>
          <p:cNvSpPr txBox="1"/>
          <p:nvPr/>
        </p:nvSpPr>
        <p:spPr>
          <a:xfrm>
            <a:off x="6225740" y="2291553"/>
            <a:ext cx="5606434" cy="1095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pt-PT" sz="3200" spc="-75" dirty="0">
                <a:solidFill>
                  <a:schemeClr val="tx2"/>
                </a:solidFill>
                <a:latin typeface="☞GILROY-MEDIUM" panose="00000600000000000000" charset="0"/>
              </a:rPr>
              <a:t>Concorrentes que satisfazem a mesma necessidade, mas com produtos ou serviços diferentes.</a:t>
            </a:r>
            <a:endParaRPr lang="en-US" sz="3200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pic>
        <p:nvPicPr>
          <p:cNvPr id="1026" name="Picture 2" descr="Coca Cola Logo, symbol, meaning, history, PNG, brand">
            <a:extLst>
              <a:ext uri="{FF2B5EF4-FFF2-40B4-BE49-F238E27FC236}">
                <a16:creationId xmlns:a16="http://schemas.microsoft.com/office/drawing/2014/main" id="{1A39C827-ADA1-CAFB-4BAD-A23C8C12B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31" y="4041483"/>
            <a:ext cx="2846189" cy="160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epsi Logo Transparent HQ PNG Download | FreePNGimg">
            <a:extLst>
              <a:ext uri="{FF2B5EF4-FFF2-40B4-BE49-F238E27FC236}">
                <a16:creationId xmlns:a16="http://schemas.microsoft.com/office/drawing/2014/main" id="{466DF91E-F787-A1CF-357B-17E5D6F3A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950" y="3767992"/>
            <a:ext cx="1595074" cy="212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ca Cola Logo, symbol, meaning, history, PNG, brand">
            <a:extLst>
              <a:ext uri="{FF2B5EF4-FFF2-40B4-BE49-F238E27FC236}">
                <a16:creationId xmlns:a16="http://schemas.microsoft.com/office/drawing/2014/main" id="{FAB448C7-94EC-4DAE-DE42-ABA2C3482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087" y="3901441"/>
            <a:ext cx="2717967" cy="152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ICASE - Doações Online">
            <a:extLst>
              <a:ext uri="{FF2B5EF4-FFF2-40B4-BE49-F238E27FC236}">
                <a16:creationId xmlns:a16="http://schemas.microsoft.com/office/drawing/2014/main" id="{B25E439F-1B6F-11B3-C2A9-06099C49D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948" y="3613866"/>
            <a:ext cx="2594678" cy="177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EAD8AFE-4067-D958-EE60-1F88E81C9E74}"/>
              </a:ext>
            </a:extLst>
          </p:cNvPr>
          <p:cNvSpPr/>
          <p:nvPr/>
        </p:nvSpPr>
        <p:spPr>
          <a:xfrm>
            <a:off x="7450353" y="4892615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</p:spTree>
    <p:extLst>
      <p:ext uri="{BB962C8B-B14F-4D97-AF65-F5344CB8AC3E}">
        <p14:creationId xmlns:p14="http://schemas.microsoft.com/office/powerpoint/2010/main" val="2421377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90450-0E48-3E36-C329-88D65CB28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07F7EAD8-6822-891D-06F2-8D2710F01B8A}"/>
              </a:ext>
            </a:extLst>
          </p:cNvPr>
          <p:cNvSpPr/>
          <p:nvPr/>
        </p:nvSpPr>
        <p:spPr>
          <a:xfrm>
            <a:off x="7450353" y="4892615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2497DE1-BEEB-3B4C-B127-E5D6D6AF4BC8}"/>
              </a:ext>
            </a:extLst>
          </p:cNvPr>
          <p:cNvSpPr/>
          <p:nvPr/>
        </p:nvSpPr>
        <p:spPr>
          <a:xfrm>
            <a:off x="2365450" y="-235750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84C1AD3D-271B-8E5E-BB5C-856AF97A080B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EA144978-A7EA-E0B8-573A-AB8B402A7C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4CC9B200-41D0-5B22-7738-29410620F8DE}"/>
              </a:ext>
            </a:extLst>
          </p:cNvPr>
          <p:cNvSpPr/>
          <p:nvPr/>
        </p:nvSpPr>
        <p:spPr>
          <a:xfrm>
            <a:off x="5730545" y="527747"/>
            <a:ext cx="30479" cy="5646792"/>
          </a:xfrm>
          <a:custGeom>
            <a:avLst/>
            <a:gdLst>
              <a:gd name="connsiteX0" fmla="*/ 0 w 30479"/>
              <a:gd name="connsiteY0" fmla="*/ 0 h 5646792"/>
              <a:gd name="connsiteX1" fmla="*/ 30479 w 30479"/>
              <a:gd name="connsiteY1" fmla="*/ 0 h 5646792"/>
              <a:gd name="connsiteX2" fmla="*/ 30479 w 30479"/>
              <a:gd name="connsiteY2" fmla="*/ 564679 h 5646792"/>
              <a:gd name="connsiteX3" fmla="*/ 30479 w 30479"/>
              <a:gd name="connsiteY3" fmla="*/ 1072890 h 5646792"/>
              <a:gd name="connsiteX4" fmla="*/ 30479 w 30479"/>
              <a:gd name="connsiteY4" fmla="*/ 1694038 h 5646792"/>
              <a:gd name="connsiteX5" fmla="*/ 30479 w 30479"/>
              <a:gd name="connsiteY5" fmla="*/ 2145781 h 5646792"/>
              <a:gd name="connsiteX6" fmla="*/ 30479 w 30479"/>
              <a:gd name="connsiteY6" fmla="*/ 2710460 h 5646792"/>
              <a:gd name="connsiteX7" fmla="*/ 30479 w 30479"/>
              <a:gd name="connsiteY7" fmla="*/ 3218671 h 5646792"/>
              <a:gd name="connsiteX8" fmla="*/ 30479 w 30479"/>
              <a:gd name="connsiteY8" fmla="*/ 3670415 h 5646792"/>
              <a:gd name="connsiteX9" fmla="*/ 30479 w 30479"/>
              <a:gd name="connsiteY9" fmla="*/ 4235094 h 5646792"/>
              <a:gd name="connsiteX10" fmla="*/ 30479 w 30479"/>
              <a:gd name="connsiteY10" fmla="*/ 4912709 h 5646792"/>
              <a:gd name="connsiteX11" fmla="*/ 30479 w 30479"/>
              <a:gd name="connsiteY11" fmla="*/ 5646792 h 5646792"/>
              <a:gd name="connsiteX12" fmla="*/ 0 w 30479"/>
              <a:gd name="connsiteY12" fmla="*/ 5646792 h 5646792"/>
              <a:gd name="connsiteX13" fmla="*/ 0 w 30479"/>
              <a:gd name="connsiteY13" fmla="*/ 5251517 h 5646792"/>
              <a:gd name="connsiteX14" fmla="*/ 0 w 30479"/>
              <a:gd name="connsiteY14" fmla="*/ 4686837 h 5646792"/>
              <a:gd name="connsiteX15" fmla="*/ 0 w 30479"/>
              <a:gd name="connsiteY15" fmla="*/ 4009222 h 5646792"/>
              <a:gd name="connsiteX16" fmla="*/ 0 w 30479"/>
              <a:gd name="connsiteY16" fmla="*/ 3331607 h 5646792"/>
              <a:gd name="connsiteX17" fmla="*/ 0 w 30479"/>
              <a:gd name="connsiteY17" fmla="*/ 2823396 h 5646792"/>
              <a:gd name="connsiteX18" fmla="*/ 0 w 30479"/>
              <a:gd name="connsiteY18" fmla="*/ 2315185 h 5646792"/>
              <a:gd name="connsiteX19" fmla="*/ 0 w 30479"/>
              <a:gd name="connsiteY19" fmla="*/ 1694038 h 5646792"/>
              <a:gd name="connsiteX20" fmla="*/ 0 w 30479"/>
              <a:gd name="connsiteY20" fmla="*/ 1185826 h 5646792"/>
              <a:gd name="connsiteX21" fmla="*/ 0 w 30479"/>
              <a:gd name="connsiteY21" fmla="*/ 564679 h 5646792"/>
              <a:gd name="connsiteX22" fmla="*/ 0 w 30479"/>
              <a:gd name="connsiteY22" fmla="*/ 0 h 564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0479" h="5646792" extrusionOk="0">
                <a:moveTo>
                  <a:pt x="0" y="0"/>
                </a:moveTo>
                <a:cubicBezTo>
                  <a:pt x="7358" y="-3461"/>
                  <a:pt x="16342" y="680"/>
                  <a:pt x="30479" y="0"/>
                </a:cubicBezTo>
                <a:cubicBezTo>
                  <a:pt x="86703" y="260870"/>
                  <a:pt x="22172" y="404264"/>
                  <a:pt x="30479" y="564679"/>
                </a:cubicBezTo>
                <a:cubicBezTo>
                  <a:pt x="38786" y="725094"/>
                  <a:pt x="-29209" y="882383"/>
                  <a:pt x="30479" y="1072890"/>
                </a:cubicBezTo>
                <a:cubicBezTo>
                  <a:pt x="90167" y="1263397"/>
                  <a:pt x="-13516" y="1467305"/>
                  <a:pt x="30479" y="1694038"/>
                </a:cubicBezTo>
                <a:cubicBezTo>
                  <a:pt x="74474" y="1920771"/>
                  <a:pt x="3073" y="1936528"/>
                  <a:pt x="30479" y="2145781"/>
                </a:cubicBezTo>
                <a:cubicBezTo>
                  <a:pt x="57885" y="2355034"/>
                  <a:pt x="-14496" y="2476160"/>
                  <a:pt x="30479" y="2710460"/>
                </a:cubicBezTo>
                <a:cubicBezTo>
                  <a:pt x="75454" y="2944760"/>
                  <a:pt x="4723" y="3011672"/>
                  <a:pt x="30479" y="3218671"/>
                </a:cubicBezTo>
                <a:cubicBezTo>
                  <a:pt x="56235" y="3425670"/>
                  <a:pt x="16217" y="3483862"/>
                  <a:pt x="30479" y="3670415"/>
                </a:cubicBezTo>
                <a:cubicBezTo>
                  <a:pt x="44741" y="3856968"/>
                  <a:pt x="-25363" y="4045296"/>
                  <a:pt x="30479" y="4235094"/>
                </a:cubicBezTo>
                <a:cubicBezTo>
                  <a:pt x="86321" y="4424892"/>
                  <a:pt x="1134" y="4611633"/>
                  <a:pt x="30479" y="4912709"/>
                </a:cubicBezTo>
                <a:cubicBezTo>
                  <a:pt x="59824" y="5213785"/>
                  <a:pt x="7385" y="5436859"/>
                  <a:pt x="30479" y="5646792"/>
                </a:cubicBezTo>
                <a:cubicBezTo>
                  <a:pt x="18950" y="5646985"/>
                  <a:pt x="9788" y="5645448"/>
                  <a:pt x="0" y="5646792"/>
                </a:cubicBezTo>
                <a:cubicBezTo>
                  <a:pt x="-31465" y="5518040"/>
                  <a:pt x="27100" y="5432179"/>
                  <a:pt x="0" y="5251517"/>
                </a:cubicBezTo>
                <a:cubicBezTo>
                  <a:pt x="-27100" y="5070855"/>
                  <a:pt x="48571" y="4889634"/>
                  <a:pt x="0" y="4686837"/>
                </a:cubicBezTo>
                <a:cubicBezTo>
                  <a:pt x="-48571" y="4484040"/>
                  <a:pt x="38248" y="4305593"/>
                  <a:pt x="0" y="4009222"/>
                </a:cubicBezTo>
                <a:cubicBezTo>
                  <a:pt x="-38248" y="3712852"/>
                  <a:pt x="20967" y="3575427"/>
                  <a:pt x="0" y="3331607"/>
                </a:cubicBezTo>
                <a:cubicBezTo>
                  <a:pt x="-20967" y="3087788"/>
                  <a:pt x="17185" y="3013725"/>
                  <a:pt x="0" y="2823396"/>
                </a:cubicBezTo>
                <a:cubicBezTo>
                  <a:pt x="-17185" y="2633067"/>
                  <a:pt x="30798" y="2421154"/>
                  <a:pt x="0" y="2315185"/>
                </a:cubicBezTo>
                <a:cubicBezTo>
                  <a:pt x="-30798" y="2209216"/>
                  <a:pt x="180" y="1864403"/>
                  <a:pt x="0" y="1694038"/>
                </a:cubicBezTo>
                <a:cubicBezTo>
                  <a:pt x="-180" y="1523673"/>
                  <a:pt x="8777" y="1288856"/>
                  <a:pt x="0" y="1185826"/>
                </a:cubicBezTo>
                <a:cubicBezTo>
                  <a:pt x="-8777" y="1082796"/>
                  <a:pt x="68468" y="756961"/>
                  <a:pt x="0" y="564679"/>
                </a:cubicBezTo>
                <a:cubicBezTo>
                  <a:pt x="-68468" y="372397"/>
                  <a:pt x="48816" y="266897"/>
                  <a:pt x="0" y="0"/>
                </a:cubicBezTo>
                <a:close/>
              </a:path>
            </a:pathLst>
          </a:custGeom>
          <a:noFill/>
          <a:ln w="38100">
            <a:noFill/>
            <a:extLst>
              <a:ext uri="{C807C97D-BFC1-408E-A445-0C87EB9F89A2}">
                <ask:lineSketchStyleProps xmlns:ask="http://schemas.microsoft.com/office/drawing/2018/sketchyshapes" sd="5106088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6" name="Título 14">
            <a:extLst>
              <a:ext uri="{FF2B5EF4-FFF2-40B4-BE49-F238E27FC236}">
                <a16:creationId xmlns:a16="http://schemas.microsoft.com/office/drawing/2014/main" id="{40BE2E77-1A40-0480-252B-2374463B4E20}"/>
              </a:ext>
            </a:extLst>
          </p:cNvPr>
          <p:cNvSpPr txBox="1">
            <a:spLocks/>
          </p:cNvSpPr>
          <p:nvPr/>
        </p:nvSpPr>
        <p:spPr>
          <a:xfrm>
            <a:off x="1473294" y="338184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8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Um Caso Real 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AB237996-1F9A-6CA0-D8B8-492DDF49B8A6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8" name="Imagem 17" descr="Uma imagem com Tipo de letra, texto, logótipo, Gráficos">
              <a:extLst>
                <a:ext uri="{FF2B5EF4-FFF2-40B4-BE49-F238E27FC236}">
                  <a16:creationId xmlns:a16="http://schemas.microsoft.com/office/drawing/2014/main" id="{2CF37B19-291B-8C83-C7DF-8786EFECD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9" name="Imagem 18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A5D8D121-AFCE-E53F-43BB-63DB5F5DD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BBBF7D1-9E0C-22E4-19D3-04FBB8622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C451D234-6C87-DA68-C17C-F56D4EC598AB}"/>
              </a:ext>
            </a:extLst>
          </p:cNvPr>
          <p:cNvSpPr/>
          <p:nvPr/>
        </p:nvSpPr>
        <p:spPr>
          <a:xfrm>
            <a:off x="320338" y="-5467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54276B8-6453-FA36-E75F-533774FC5D42}"/>
              </a:ext>
            </a:extLst>
          </p:cNvPr>
          <p:cNvSpPr/>
          <p:nvPr/>
        </p:nvSpPr>
        <p:spPr>
          <a:xfrm>
            <a:off x="711200" y="-550404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88F0097-1D51-3438-4173-C97ECF89F11A}"/>
              </a:ext>
            </a:extLst>
          </p:cNvPr>
          <p:cNvSpPr/>
          <p:nvPr/>
        </p:nvSpPr>
        <p:spPr>
          <a:xfrm>
            <a:off x="1102063" y="-550404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7" name="Marcador de Posição de Conteúdo 2">
            <a:extLst>
              <a:ext uri="{FF2B5EF4-FFF2-40B4-BE49-F238E27FC236}">
                <a16:creationId xmlns:a16="http://schemas.microsoft.com/office/drawing/2014/main" id="{A5398425-1A91-77C6-4D6C-3BB7C77EA7CE}"/>
              </a:ext>
            </a:extLst>
          </p:cNvPr>
          <p:cNvSpPr txBox="1">
            <a:spLocks/>
          </p:cNvSpPr>
          <p:nvPr/>
        </p:nvSpPr>
        <p:spPr>
          <a:xfrm>
            <a:off x="2484569" y="9456648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67" name="Imagem 66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3F933B13-EDE3-9EAD-E9F3-9D50EE9D8C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42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512" y="12728024"/>
            <a:ext cx="1898975" cy="436725"/>
          </a:xfrm>
          <a:prstGeom prst="rect">
            <a:avLst/>
          </a:prstGeom>
        </p:spPr>
      </p:pic>
      <p:sp>
        <p:nvSpPr>
          <p:cNvPr id="68" name="TextBox 2">
            <a:extLst>
              <a:ext uri="{FF2B5EF4-FFF2-40B4-BE49-F238E27FC236}">
                <a16:creationId xmlns:a16="http://schemas.microsoft.com/office/drawing/2014/main" id="{7C1CEC7C-9136-9204-E622-75AEC56FE3F4}"/>
              </a:ext>
            </a:extLst>
          </p:cNvPr>
          <p:cNvSpPr txBox="1"/>
          <p:nvPr/>
        </p:nvSpPr>
        <p:spPr>
          <a:xfrm>
            <a:off x="457200" y="1494082"/>
            <a:ext cx="11459905" cy="3380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PT" sz="2800" spc="-75" dirty="0">
              <a:solidFill>
                <a:schemeClr val="tx2"/>
              </a:solidFill>
              <a:latin typeface="☞GILROY-MEDIUM" panose="00000600000000000000" charset="0"/>
            </a:endParaRPr>
          </a:p>
          <a:p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A </a:t>
            </a:r>
            <a:r>
              <a:rPr lang="pt-PT" sz="2800" b="1" i="1" spc="-75" dirty="0">
                <a:solidFill>
                  <a:schemeClr val="tx2"/>
                </a:solidFill>
                <a:latin typeface="☞GILROY-MEDIUM" panose="00000600000000000000" charset="0"/>
              </a:rPr>
              <a:t>Netflix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 começou como um serviço de entrega de DVDs por correio, mas percebeu, através da </a:t>
            </a:r>
            <a:r>
              <a:rPr lang="pt-PT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análise do comportamento dos consumidores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, que o futuro do entretenimento estava no </a:t>
            </a:r>
            <a:r>
              <a:rPr lang="pt-PT" sz="2800" i="1" spc="-75" dirty="0" err="1">
                <a:solidFill>
                  <a:schemeClr val="tx2"/>
                </a:solidFill>
                <a:latin typeface="☞GILROY-MEDIUM" panose="00000600000000000000" charset="0"/>
              </a:rPr>
              <a:t>streaming</a:t>
            </a:r>
            <a:r>
              <a:rPr lang="pt-PT" sz="2800" i="1" spc="-75" dirty="0">
                <a:solidFill>
                  <a:schemeClr val="tx2"/>
                </a:solidFill>
                <a:latin typeface="☞GILROY-MEDIUM" panose="00000600000000000000" charset="0"/>
              </a:rPr>
              <a:t> online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. Com isso, investiu fortemente em tecnologia, eliminando a necessidade de deslocamento e tornando a experiência do utilizador mais conveniente.</a:t>
            </a:r>
          </a:p>
          <a:p>
            <a:endParaRPr lang="pt-PT" sz="2800" spc="-75" dirty="0">
              <a:solidFill>
                <a:schemeClr val="tx2"/>
              </a:solidFill>
              <a:latin typeface="☞GILROY-MEDIUM" panose="00000600000000000000" charset="0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800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pic>
        <p:nvPicPr>
          <p:cNvPr id="71" name="Picture 2" descr="Download Blockbuster LLC (Blockbuster Entertainment, Inc.) Logo in SVG ...">
            <a:extLst>
              <a:ext uri="{FF2B5EF4-FFF2-40B4-BE49-F238E27FC236}">
                <a16:creationId xmlns:a16="http://schemas.microsoft.com/office/drawing/2014/main" id="{E2AD6FB2-3025-3E74-D807-CB3B5B777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9535">
            <a:off x="8543287" y="83140"/>
            <a:ext cx="2566526" cy="171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Netflix logo #2562 - Free Transparent PNG Logos">
            <a:extLst>
              <a:ext uri="{FF2B5EF4-FFF2-40B4-BE49-F238E27FC236}">
                <a16:creationId xmlns:a16="http://schemas.microsoft.com/office/drawing/2014/main" id="{E2C78C2B-4DB3-170C-5588-06E10DB6E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68" y="568391"/>
            <a:ext cx="2440706" cy="75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0838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BEC61-6B1A-9DC8-50B9-B48090ECB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5232C4EF-9C6C-D7D4-13D9-CD93F7DC8851}"/>
              </a:ext>
            </a:extLst>
          </p:cNvPr>
          <p:cNvSpPr/>
          <p:nvPr/>
        </p:nvSpPr>
        <p:spPr>
          <a:xfrm>
            <a:off x="7450353" y="4892615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8AF810E-E453-DB1B-D781-D61193179DB4}"/>
              </a:ext>
            </a:extLst>
          </p:cNvPr>
          <p:cNvSpPr/>
          <p:nvPr/>
        </p:nvSpPr>
        <p:spPr>
          <a:xfrm>
            <a:off x="2365450" y="-235750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FB0054BD-C803-5D40-F5DE-F1BAE2ECA232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514B897D-AF22-6A43-A321-CBCF649D9B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7A8F9599-D885-E7BD-3B0C-E84503D54C66}"/>
              </a:ext>
            </a:extLst>
          </p:cNvPr>
          <p:cNvSpPr/>
          <p:nvPr/>
        </p:nvSpPr>
        <p:spPr>
          <a:xfrm>
            <a:off x="5730545" y="527747"/>
            <a:ext cx="30479" cy="5646792"/>
          </a:xfrm>
          <a:custGeom>
            <a:avLst/>
            <a:gdLst>
              <a:gd name="connsiteX0" fmla="*/ 0 w 30479"/>
              <a:gd name="connsiteY0" fmla="*/ 0 h 5646792"/>
              <a:gd name="connsiteX1" fmla="*/ 30479 w 30479"/>
              <a:gd name="connsiteY1" fmla="*/ 0 h 5646792"/>
              <a:gd name="connsiteX2" fmla="*/ 30479 w 30479"/>
              <a:gd name="connsiteY2" fmla="*/ 564679 h 5646792"/>
              <a:gd name="connsiteX3" fmla="*/ 30479 w 30479"/>
              <a:gd name="connsiteY3" fmla="*/ 1072890 h 5646792"/>
              <a:gd name="connsiteX4" fmla="*/ 30479 w 30479"/>
              <a:gd name="connsiteY4" fmla="*/ 1694038 h 5646792"/>
              <a:gd name="connsiteX5" fmla="*/ 30479 w 30479"/>
              <a:gd name="connsiteY5" fmla="*/ 2145781 h 5646792"/>
              <a:gd name="connsiteX6" fmla="*/ 30479 w 30479"/>
              <a:gd name="connsiteY6" fmla="*/ 2710460 h 5646792"/>
              <a:gd name="connsiteX7" fmla="*/ 30479 w 30479"/>
              <a:gd name="connsiteY7" fmla="*/ 3218671 h 5646792"/>
              <a:gd name="connsiteX8" fmla="*/ 30479 w 30479"/>
              <a:gd name="connsiteY8" fmla="*/ 3670415 h 5646792"/>
              <a:gd name="connsiteX9" fmla="*/ 30479 w 30479"/>
              <a:gd name="connsiteY9" fmla="*/ 4235094 h 5646792"/>
              <a:gd name="connsiteX10" fmla="*/ 30479 w 30479"/>
              <a:gd name="connsiteY10" fmla="*/ 4912709 h 5646792"/>
              <a:gd name="connsiteX11" fmla="*/ 30479 w 30479"/>
              <a:gd name="connsiteY11" fmla="*/ 5646792 h 5646792"/>
              <a:gd name="connsiteX12" fmla="*/ 0 w 30479"/>
              <a:gd name="connsiteY12" fmla="*/ 5646792 h 5646792"/>
              <a:gd name="connsiteX13" fmla="*/ 0 w 30479"/>
              <a:gd name="connsiteY13" fmla="*/ 5251517 h 5646792"/>
              <a:gd name="connsiteX14" fmla="*/ 0 w 30479"/>
              <a:gd name="connsiteY14" fmla="*/ 4686837 h 5646792"/>
              <a:gd name="connsiteX15" fmla="*/ 0 w 30479"/>
              <a:gd name="connsiteY15" fmla="*/ 4009222 h 5646792"/>
              <a:gd name="connsiteX16" fmla="*/ 0 w 30479"/>
              <a:gd name="connsiteY16" fmla="*/ 3331607 h 5646792"/>
              <a:gd name="connsiteX17" fmla="*/ 0 w 30479"/>
              <a:gd name="connsiteY17" fmla="*/ 2823396 h 5646792"/>
              <a:gd name="connsiteX18" fmla="*/ 0 w 30479"/>
              <a:gd name="connsiteY18" fmla="*/ 2315185 h 5646792"/>
              <a:gd name="connsiteX19" fmla="*/ 0 w 30479"/>
              <a:gd name="connsiteY19" fmla="*/ 1694038 h 5646792"/>
              <a:gd name="connsiteX20" fmla="*/ 0 w 30479"/>
              <a:gd name="connsiteY20" fmla="*/ 1185826 h 5646792"/>
              <a:gd name="connsiteX21" fmla="*/ 0 w 30479"/>
              <a:gd name="connsiteY21" fmla="*/ 564679 h 5646792"/>
              <a:gd name="connsiteX22" fmla="*/ 0 w 30479"/>
              <a:gd name="connsiteY22" fmla="*/ 0 h 564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0479" h="5646792" extrusionOk="0">
                <a:moveTo>
                  <a:pt x="0" y="0"/>
                </a:moveTo>
                <a:cubicBezTo>
                  <a:pt x="7358" y="-3461"/>
                  <a:pt x="16342" y="680"/>
                  <a:pt x="30479" y="0"/>
                </a:cubicBezTo>
                <a:cubicBezTo>
                  <a:pt x="86703" y="260870"/>
                  <a:pt x="22172" y="404264"/>
                  <a:pt x="30479" y="564679"/>
                </a:cubicBezTo>
                <a:cubicBezTo>
                  <a:pt x="38786" y="725094"/>
                  <a:pt x="-29209" y="882383"/>
                  <a:pt x="30479" y="1072890"/>
                </a:cubicBezTo>
                <a:cubicBezTo>
                  <a:pt x="90167" y="1263397"/>
                  <a:pt x="-13516" y="1467305"/>
                  <a:pt x="30479" y="1694038"/>
                </a:cubicBezTo>
                <a:cubicBezTo>
                  <a:pt x="74474" y="1920771"/>
                  <a:pt x="3073" y="1936528"/>
                  <a:pt x="30479" y="2145781"/>
                </a:cubicBezTo>
                <a:cubicBezTo>
                  <a:pt x="57885" y="2355034"/>
                  <a:pt x="-14496" y="2476160"/>
                  <a:pt x="30479" y="2710460"/>
                </a:cubicBezTo>
                <a:cubicBezTo>
                  <a:pt x="75454" y="2944760"/>
                  <a:pt x="4723" y="3011672"/>
                  <a:pt x="30479" y="3218671"/>
                </a:cubicBezTo>
                <a:cubicBezTo>
                  <a:pt x="56235" y="3425670"/>
                  <a:pt x="16217" y="3483862"/>
                  <a:pt x="30479" y="3670415"/>
                </a:cubicBezTo>
                <a:cubicBezTo>
                  <a:pt x="44741" y="3856968"/>
                  <a:pt x="-25363" y="4045296"/>
                  <a:pt x="30479" y="4235094"/>
                </a:cubicBezTo>
                <a:cubicBezTo>
                  <a:pt x="86321" y="4424892"/>
                  <a:pt x="1134" y="4611633"/>
                  <a:pt x="30479" y="4912709"/>
                </a:cubicBezTo>
                <a:cubicBezTo>
                  <a:pt x="59824" y="5213785"/>
                  <a:pt x="7385" y="5436859"/>
                  <a:pt x="30479" y="5646792"/>
                </a:cubicBezTo>
                <a:cubicBezTo>
                  <a:pt x="18950" y="5646985"/>
                  <a:pt x="9788" y="5645448"/>
                  <a:pt x="0" y="5646792"/>
                </a:cubicBezTo>
                <a:cubicBezTo>
                  <a:pt x="-31465" y="5518040"/>
                  <a:pt x="27100" y="5432179"/>
                  <a:pt x="0" y="5251517"/>
                </a:cubicBezTo>
                <a:cubicBezTo>
                  <a:pt x="-27100" y="5070855"/>
                  <a:pt x="48571" y="4889634"/>
                  <a:pt x="0" y="4686837"/>
                </a:cubicBezTo>
                <a:cubicBezTo>
                  <a:pt x="-48571" y="4484040"/>
                  <a:pt x="38248" y="4305593"/>
                  <a:pt x="0" y="4009222"/>
                </a:cubicBezTo>
                <a:cubicBezTo>
                  <a:pt x="-38248" y="3712852"/>
                  <a:pt x="20967" y="3575427"/>
                  <a:pt x="0" y="3331607"/>
                </a:cubicBezTo>
                <a:cubicBezTo>
                  <a:pt x="-20967" y="3087788"/>
                  <a:pt x="17185" y="3013725"/>
                  <a:pt x="0" y="2823396"/>
                </a:cubicBezTo>
                <a:cubicBezTo>
                  <a:pt x="-17185" y="2633067"/>
                  <a:pt x="30798" y="2421154"/>
                  <a:pt x="0" y="2315185"/>
                </a:cubicBezTo>
                <a:cubicBezTo>
                  <a:pt x="-30798" y="2209216"/>
                  <a:pt x="180" y="1864403"/>
                  <a:pt x="0" y="1694038"/>
                </a:cubicBezTo>
                <a:cubicBezTo>
                  <a:pt x="-180" y="1523673"/>
                  <a:pt x="8777" y="1288856"/>
                  <a:pt x="0" y="1185826"/>
                </a:cubicBezTo>
                <a:cubicBezTo>
                  <a:pt x="-8777" y="1082796"/>
                  <a:pt x="68468" y="756961"/>
                  <a:pt x="0" y="564679"/>
                </a:cubicBezTo>
                <a:cubicBezTo>
                  <a:pt x="-68468" y="372397"/>
                  <a:pt x="48816" y="266897"/>
                  <a:pt x="0" y="0"/>
                </a:cubicBezTo>
                <a:close/>
              </a:path>
            </a:pathLst>
          </a:custGeom>
          <a:noFill/>
          <a:ln w="38100">
            <a:noFill/>
            <a:extLst>
              <a:ext uri="{C807C97D-BFC1-408E-A445-0C87EB9F89A2}">
                <ask:lineSketchStyleProps xmlns:ask="http://schemas.microsoft.com/office/drawing/2018/sketchyshapes" sd="5106088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6DA8E00A-12EA-BC4F-CEB1-3B8BAD0E03C0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8" name="Imagem 17" descr="Uma imagem com Tipo de letra, texto, logótipo, Gráficos">
              <a:extLst>
                <a:ext uri="{FF2B5EF4-FFF2-40B4-BE49-F238E27FC236}">
                  <a16:creationId xmlns:a16="http://schemas.microsoft.com/office/drawing/2014/main" id="{5CF09239-723A-7271-BADA-2D8841D89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9" name="Imagem 18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DB8567C-E2C1-BDC7-7790-C707F8B22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9A627CE9-ACA9-1105-AC14-8DF7DCAAA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7F8556E8-7505-0046-9966-6CE0D43E296E}"/>
              </a:ext>
            </a:extLst>
          </p:cNvPr>
          <p:cNvSpPr/>
          <p:nvPr/>
        </p:nvSpPr>
        <p:spPr>
          <a:xfrm>
            <a:off x="320338" y="-56582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737926F-E03B-C6DA-C452-F4DDE03FC43F}"/>
              </a:ext>
            </a:extLst>
          </p:cNvPr>
          <p:cNvSpPr/>
          <p:nvPr/>
        </p:nvSpPr>
        <p:spPr>
          <a:xfrm>
            <a:off x="711200" y="-569454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C22CE9-E8AC-D303-9130-E9363DD56CE1}"/>
              </a:ext>
            </a:extLst>
          </p:cNvPr>
          <p:cNvSpPr/>
          <p:nvPr/>
        </p:nvSpPr>
        <p:spPr>
          <a:xfrm>
            <a:off x="1102063" y="-569454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7" name="Marcador de Posição de Conteúdo 2">
            <a:extLst>
              <a:ext uri="{FF2B5EF4-FFF2-40B4-BE49-F238E27FC236}">
                <a16:creationId xmlns:a16="http://schemas.microsoft.com/office/drawing/2014/main" id="{63471F82-49C4-EF91-651C-E7CBDE99911E}"/>
              </a:ext>
            </a:extLst>
          </p:cNvPr>
          <p:cNvSpPr txBox="1">
            <a:spLocks/>
          </p:cNvSpPr>
          <p:nvPr/>
        </p:nvSpPr>
        <p:spPr>
          <a:xfrm>
            <a:off x="2484569" y="9456648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67" name="Imagem 66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825CA1BF-D07A-3F33-1A66-0211CEF37A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42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512" y="12728024"/>
            <a:ext cx="1898975" cy="436725"/>
          </a:xfrm>
          <a:prstGeom prst="rect">
            <a:avLst/>
          </a:prstGeom>
        </p:spPr>
      </p:pic>
      <p:sp>
        <p:nvSpPr>
          <p:cNvPr id="68" name="TextBox 2">
            <a:extLst>
              <a:ext uri="{FF2B5EF4-FFF2-40B4-BE49-F238E27FC236}">
                <a16:creationId xmlns:a16="http://schemas.microsoft.com/office/drawing/2014/main" id="{3DA900CD-5CB1-47F7-1DE5-199D99FEB0D0}"/>
              </a:ext>
            </a:extLst>
          </p:cNvPr>
          <p:cNvSpPr txBox="1"/>
          <p:nvPr/>
        </p:nvSpPr>
        <p:spPr>
          <a:xfrm>
            <a:off x="393033" y="2007984"/>
            <a:ext cx="11596767" cy="43036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Já a </a:t>
            </a:r>
            <a:r>
              <a:rPr lang="pt-PT" sz="2800" b="1" i="1" spc="-75" dirty="0">
                <a:solidFill>
                  <a:schemeClr val="tx2"/>
                </a:solidFill>
                <a:latin typeface="☞GILROY-MEDIUM" panose="00000600000000000000" charset="0"/>
              </a:rPr>
              <a:t>Blockbuster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, na altura líder de mercado de aluguer de filmes em lojas físicas, subestimou esta tendência e continuou a focar-se no seu modelo tradicional, acreditando que os consumidores não abandonariam a experiência de ir às lojas. </a:t>
            </a:r>
          </a:p>
          <a:p>
            <a:endParaRPr lang="pt-PT" sz="2800" spc="-75" dirty="0">
              <a:solidFill>
                <a:schemeClr val="tx2"/>
              </a:solidFill>
              <a:latin typeface="☞GILROY-MEDIUM" panose="00000600000000000000" charset="0"/>
            </a:endParaRPr>
          </a:p>
          <a:p>
            <a:r>
              <a:rPr lang="pt-PT" sz="3200" b="1" spc="-75" dirty="0">
                <a:solidFill>
                  <a:schemeClr val="tx2"/>
                </a:solidFill>
                <a:latin typeface="☞GILROY-MEDIUM" panose="00000600000000000000" charset="0"/>
              </a:rPr>
              <a:t>Resultado: 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a </a:t>
            </a:r>
            <a:r>
              <a:rPr lang="pt-PT" sz="2800" b="1" i="1" spc="-75" dirty="0">
                <a:solidFill>
                  <a:schemeClr val="tx2"/>
                </a:solidFill>
                <a:latin typeface="☞GILROY-MEDIUM" panose="00000600000000000000" charset="0"/>
              </a:rPr>
              <a:t>Netflix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 tornou-se pioneira no </a:t>
            </a:r>
            <a:r>
              <a:rPr lang="pt-PT" sz="2800" i="1" spc="-75" dirty="0" err="1">
                <a:solidFill>
                  <a:schemeClr val="tx2"/>
                </a:solidFill>
                <a:latin typeface="☞GILROY-MEDIUM" panose="00000600000000000000" charset="0"/>
              </a:rPr>
              <a:t>streaming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, revolucionando a indústria, enquanto a </a:t>
            </a:r>
            <a:r>
              <a:rPr lang="pt-PT" sz="2800" b="1" i="1" spc="-75" dirty="0">
                <a:solidFill>
                  <a:schemeClr val="tx2"/>
                </a:solidFill>
                <a:latin typeface="☞GILROY-MEDIUM" panose="00000600000000000000" charset="0"/>
              </a:rPr>
              <a:t>Blockbuster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, incapaz de acompanhar as mudanças, declarou falência em 2010.</a:t>
            </a:r>
          </a:p>
          <a:p>
            <a:endParaRPr lang="pt-PT" sz="2800" spc="-75" dirty="0">
              <a:solidFill>
                <a:schemeClr val="tx2"/>
              </a:solidFill>
              <a:latin typeface="☞GILROY-MEDIUM" panose="00000600000000000000" charset="0"/>
            </a:endParaRPr>
          </a:p>
          <a:p>
            <a:endParaRPr lang="pt-PT" sz="2800" spc="-75" dirty="0">
              <a:solidFill>
                <a:schemeClr val="tx2"/>
              </a:solidFill>
              <a:latin typeface="☞GILROY-MEDIUM" panose="00000600000000000000" charset="0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800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sp>
        <p:nvSpPr>
          <p:cNvPr id="5" name="Título 14">
            <a:extLst>
              <a:ext uri="{FF2B5EF4-FFF2-40B4-BE49-F238E27FC236}">
                <a16:creationId xmlns:a16="http://schemas.microsoft.com/office/drawing/2014/main" id="{D11C8862-E6CB-EA88-9FFD-F43019C87311}"/>
              </a:ext>
            </a:extLst>
          </p:cNvPr>
          <p:cNvSpPr txBox="1">
            <a:spLocks/>
          </p:cNvSpPr>
          <p:nvPr/>
        </p:nvSpPr>
        <p:spPr>
          <a:xfrm>
            <a:off x="1473294" y="338184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8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Um Caso Real </a:t>
            </a:r>
          </a:p>
        </p:txBody>
      </p:sp>
      <p:pic>
        <p:nvPicPr>
          <p:cNvPr id="3074" name="Picture 2" descr="Download Blockbuster LLC (Blockbuster Entertainment, Inc.) Logo in SVG ...">
            <a:extLst>
              <a:ext uri="{FF2B5EF4-FFF2-40B4-BE49-F238E27FC236}">
                <a16:creationId xmlns:a16="http://schemas.microsoft.com/office/drawing/2014/main" id="{CE0C0F16-E8E9-2EB1-E0D7-1A00730DC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9535">
            <a:off x="8543287" y="83140"/>
            <a:ext cx="2566526" cy="171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etflix logo #2562 - Free Transparent PNG Logos">
            <a:extLst>
              <a:ext uri="{FF2B5EF4-FFF2-40B4-BE49-F238E27FC236}">
                <a16:creationId xmlns:a16="http://schemas.microsoft.com/office/drawing/2014/main" id="{F0B1E433-2BD8-F6F3-E152-8142673C2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68" y="568391"/>
            <a:ext cx="2440706" cy="75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8906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CB29C-1A50-BC41-1BE0-9B5950255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FC06A3F-F449-4F9F-D219-E3FEC5F6EEE9}"/>
              </a:ext>
            </a:extLst>
          </p:cNvPr>
          <p:cNvSpPr/>
          <p:nvPr/>
        </p:nvSpPr>
        <p:spPr>
          <a:xfrm>
            <a:off x="7450353" y="4892615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8A607BF-EEBC-4CE0-8C79-6822A2401542}"/>
              </a:ext>
            </a:extLst>
          </p:cNvPr>
          <p:cNvSpPr/>
          <p:nvPr/>
        </p:nvSpPr>
        <p:spPr>
          <a:xfrm>
            <a:off x="2365450" y="-235750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C932AD8C-8495-FB25-2173-75C739183037}"/>
              </a:ext>
            </a:extLst>
          </p:cNvPr>
          <p:cNvCxnSpPr>
            <a:cxnSpLocks/>
          </p:cNvCxnSpPr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0F9AC654-7D8B-14C9-54E4-CD3D2A941D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F3BD0F40-B7D1-AEFC-6B96-47B2D1A8D646}"/>
              </a:ext>
            </a:extLst>
          </p:cNvPr>
          <p:cNvSpPr/>
          <p:nvPr/>
        </p:nvSpPr>
        <p:spPr>
          <a:xfrm>
            <a:off x="5730545" y="527747"/>
            <a:ext cx="30479" cy="5646792"/>
          </a:xfrm>
          <a:custGeom>
            <a:avLst/>
            <a:gdLst>
              <a:gd name="connsiteX0" fmla="*/ 0 w 30479"/>
              <a:gd name="connsiteY0" fmla="*/ 0 h 5646792"/>
              <a:gd name="connsiteX1" fmla="*/ 30479 w 30479"/>
              <a:gd name="connsiteY1" fmla="*/ 0 h 5646792"/>
              <a:gd name="connsiteX2" fmla="*/ 30479 w 30479"/>
              <a:gd name="connsiteY2" fmla="*/ 564679 h 5646792"/>
              <a:gd name="connsiteX3" fmla="*/ 30479 w 30479"/>
              <a:gd name="connsiteY3" fmla="*/ 1072890 h 5646792"/>
              <a:gd name="connsiteX4" fmla="*/ 30479 w 30479"/>
              <a:gd name="connsiteY4" fmla="*/ 1694038 h 5646792"/>
              <a:gd name="connsiteX5" fmla="*/ 30479 w 30479"/>
              <a:gd name="connsiteY5" fmla="*/ 2145781 h 5646792"/>
              <a:gd name="connsiteX6" fmla="*/ 30479 w 30479"/>
              <a:gd name="connsiteY6" fmla="*/ 2710460 h 5646792"/>
              <a:gd name="connsiteX7" fmla="*/ 30479 w 30479"/>
              <a:gd name="connsiteY7" fmla="*/ 3218671 h 5646792"/>
              <a:gd name="connsiteX8" fmla="*/ 30479 w 30479"/>
              <a:gd name="connsiteY8" fmla="*/ 3670415 h 5646792"/>
              <a:gd name="connsiteX9" fmla="*/ 30479 w 30479"/>
              <a:gd name="connsiteY9" fmla="*/ 4235094 h 5646792"/>
              <a:gd name="connsiteX10" fmla="*/ 30479 w 30479"/>
              <a:gd name="connsiteY10" fmla="*/ 4912709 h 5646792"/>
              <a:gd name="connsiteX11" fmla="*/ 30479 w 30479"/>
              <a:gd name="connsiteY11" fmla="*/ 5646792 h 5646792"/>
              <a:gd name="connsiteX12" fmla="*/ 0 w 30479"/>
              <a:gd name="connsiteY12" fmla="*/ 5646792 h 5646792"/>
              <a:gd name="connsiteX13" fmla="*/ 0 w 30479"/>
              <a:gd name="connsiteY13" fmla="*/ 5251517 h 5646792"/>
              <a:gd name="connsiteX14" fmla="*/ 0 w 30479"/>
              <a:gd name="connsiteY14" fmla="*/ 4686837 h 5646792"/>
              <a:gd name="connsiteX15" fmla="*/ 0 w 30479"/>
              <a:gd name="connsiteY15" fmla="*/ 4009222 h 5646792"/>
              <a:gd name="connsiteX16" fmla="*/ 0 w 30479"/>
              <a:gd name="connsiteY16" fmla="*/ 3331607 h 5646792"/>
              <a:gd name="connsiteX17" fmla="*/ 0 w 30479"/>
              <a:gd name="connsiteY17" fmla="*/ 2823396 h 5646792"/>
              <a:gd name="connsiteX18" fmla="*/ 0 w 30479"/>
              <a:gd name="connsiteY18" fmla="*/ 2315185 h 5646792"/>
              <a:gd name="connsiteX19" fmla="*/ 0 w 30479"/>
              <a:gd name="connsiteY19" fmla="*/ 1694038 h 5646792"/>
              <a:gd name="connsiteX20" fmla="*/ 0 w 30479"/>
              <a:gd name="connsiteY20" fmla="*/ 1185826 h 5646792"/>
              <a:gd name="connsiteX21" fmla="*/ 0 w 30479"/>
              <a:gd name="connsiteY21" fmla="*/ 564679 h 5646792"/>
              <a:gd name="connsiteX22" fmla="*/ 0 w 30479"/>
              <a:gd name="connsiteY22" fmla="*/ 0 h 564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0479" h="5646792" extrusionOk="0">
                <a:moveTo>
                  <a:pt x="0" y="0"/>
                </a:moveTo>
                <a:cubicBezTo>
                  <a:pt x="7358" y="-3461"/>
                  <a:pt x="16342" y="680"/>
                  <a:pt x="30479" y="0"/>
                </a:cubicBezTo>
                <a:cubicBezTo>
                  <a:pt x="86703" y="260870"/>
                  <a:pt x="22172" y="404264"/>
                  <a:pt x="30479" y="564679"/>
                </a:cubicBezTo>
                <a:cubicBezTo>
                  <a:pt x="38786" y="725094"/>
                  <a:pt x="-29209" y="882383"/>
                  <a:pt x="30479" y="1072890"/>
                </a:cubicBezTo>
                <a:cubicBezTo>
                  <a:pt x="90167" y="1263397"/>
                  <a:pt x="-13516" y="1467305"/>
                  <a:pt x="30479" y="1694038"/>
                </a:cubicBezTo>
                <a:cubicBezTo>
                  <a:pt x="74474" y="1920771"/>
                  <a:pt x="3073" y="1936528"/>
                  <a:pt x="30479" y="2145781"/>
                </a:cubicBezTo>
                <a:cubicBezTo>
                  <a:pt x="57885" y="2355034"/>
                  <a:pt x="-14496" y="2476160"/>
                  <a:pt x="30479" y="2710460"/>
                </a:cubicBezTo>
                <a:cubicBezTo>
                  <a:pt x="75454" y="2944760"/>
                  <a:pt x="4723" y="3011672"/>
                  <a:pt x="30479" y="3218671"/>
                </a:cubicBezTo>
                <a:cubicBezTo>
                  <a:pt x="56235" y="3425670"/>
                  <a:pt x="16217" y="3483862"/>
                  <a:pt x="30479" y="3670415"/>
                </a:cubicBezTo>
                <a:cubicBezTo>
                  <a:pt x="44741" y="3856968"/>
                  <a:pt x="-25363" y="4045296"/>
                  <a:pt x="30479" y="4235094"/>
                </a:cubicBezTo>
                <a:cubicBezTo>
                  <a:pt x="86321" y="4424892"/>
                  <a:pt x="1134" y="4611633"/>
                  <a:pt x="30479" y="4912709"/>
                </a:cubicBezTo>
                <a:cubicBezTo>
                  <a:pt x="59824" y="5213785"/>
                  <a:pt x="7385" y="5436859"/>
                  <a:pt x="30479" y="5646792"/>
                </a:cubicBezTo>
                <a:cubicBezTo>
                  <a:pt x="18950" y="5646985"/>
                  <a:pt x="9788" y="5645448"/>
                  <a:pt x="0" y="5646792"/>
                </a:cubicBezTo>
                <a:cubicBezTo>
                  <a:pt x="-31465" y="5518040"/>
                  <a:pt x="27100" y="5432179"/>
                  <a:pt x="0" y="5251517"/>
                </a:cubicBezTo>
                <a:cubicBezTo>
                  <a:pt x="-27100" y="5070855"/>
                  <a:pt x="48571" y="4889634"/>
                  <a:pt x="0" y="4686837"/>
                </a:cubicBezTo>
                <a:cubicBezTo>
                  <a:pt x="-48571" y="4484040"/>
                  <a:pt x="38248" y="4305593"/>
                  <a:pt x="0" y="4009222"/>
                </a:cubicBezTo>
                <a:cubicBezTo>
                  <a:pt x="-38248" y="3712852"/>
                  <a:pt x="20967" y="3575427"/>
                  <a:pt x="0" y="3331607"/>
                </a:cubicBezTo>
                <a:cubicBezTo>
                  <a:pt x="-20967" y="3087788"/>
                  <a:pt x="17185" y="3013725"/>
                  <a:pt x="0" y="2823396"/>
                </a:cubicBezTo>
                <a:cubicBezTo>
                  <a:pt x="-17185" y="2633067"/>
                  <a:pt x="30798" y="2421154"/>
                  <a:pt x="0" y="2315185"/>
                </a:cubicBezTo>
                <a:cubicBezTo>
                  <a:pt x="-30798" y="2209216"/>
                  <a:pt x="180" y="1864403"/>
                  <a:pt x="0" y="1694038"/>
                </a:cubicBezTo>
                <a:cubicBezTo>
                  <a:pt x="-180" y="1523673"/>
                  <a:pt x="8777" y="1288856"/>
                  <a:pt x="0" y="1185826"/>
                </a:cubicBezTo>
                <a:cubicBezTo>
                  <a:pt x="-8777" y="1082796"/>
                  <a:pt x="68468" y="756961"/>
                  <a:pt x="0" y="564679"/>
                </a:cubicBezTo>
                <a:cubicBezTo>
                  <a:pt x="-68468" y="372397"/>
                  <a:pt x="48816" y="266897"/>
                  <a:pt x="0" y="0"/>
                </a:cubicBezTo>
                <a:close/>
              </a:path>
            </a:pathLst>
          </a:custGeom>
          <a:noFill/>
          <a:ln w="38100">
            <a:noFill/>
            <a:extLst>
              <a:ext uri="{C807C97D-BFC1-408E-A445-0C87EB9F89A2}">
                <ask:lineSketchStyleProps xmlns:ask="http://schemas.microsoft.com/office/drawing/2018/sketchyshapes" sd="5106088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1B4A0083-B789-BF62-A5B2-622EC8F1276B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8" name="Imagem 17" descr="Uma imagem com Tipo de letra, texto, logótipo, Gráficos">
              <a:extLst>
                <a:ext uri="{FF2B5EF4-FFF2-40B4-BE49-F238E27FC236}">
                  <a16:creationId xmlns:a16="http://schemas.microsoft.com/office/drawing/2014/main" id="{9FE4F2B6-03DA-DA28-DD36-3125795CD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9" name="Imagem 18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B6D85E95-0A3D-197D-C609-687D9337E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685B78C3-7F7F-E021-80CA-9E8D428CD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32CADD38-5990-81D2-04A9-B83C931761D2}"/>
              </a:ext>
            </a:extLst>
          </p:cNvPr>
          <p:cNvSpPr/>
          <p:nvPr/>
        </p:nvSpPr>
        <p:spPr>
          <a:xfrm>
            <a:off x="320338" y="-56582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4EC0DC0-44D8-E455-83B2-AFEA2FC56ED7}"/>
              </a:ext>
            </a:extLst>
          </p:cNvPr>
          <p:cNvSpPr/>
          <p:nvPr/>
        </p:nvSpPr>
        <p:spPr>
          <a:xfrm>
            <a:off x="711200" y="-569454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A4B2668-2897-F1F6-5A20-9090DFDE701C}"/>
              </a:ext>
            </a:extLst>
          </p:cNvPr>
          <p:cNvSpPr/>
          <p:nvPr/>
        </p:nvSpPr>
        <p:spPr>
          <a:xfrm>
            <a:off x="1102063" y="-569454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55" name="Picture 2" descr="Bring the Best Wood Working: Wood Board Png">
            <a:extLst>
              <a:ext uri="{FF2B5EF4-FFF2-40B4-BE49-F238E27FC236}">
                <a16:creationId xmlns:a16="http://schemas.microsoft.com/office/drawing/2014/main" id="{96F839B6-FCF3-1E5B-EFDD-81F9599FF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03" y="6586074"/>
            <a:ext cx="10602394" cy="693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tângulo: Canto Dobrado 55">
            <a:extLst>
              <a:ext uri="{FF2B5EF4-FFF2-40B4-BE49-F238E27FC236}">
                <a16:creationId xmlns:a16="http://schemas.microsoft.com/office/drawing/2014/main" id="{49AE98AA-1D12-5A5E-E51F-0700AEBADFA2}"/>
              </a:ext>
            </a:extLst>
          </p:cNvPr>
          <p:cNvSpPr/>
          <p:nvPr/>
        </p:nvSpPr>
        <p:spPr>
          <a:xfrm>
            <a:off x="4416880" y="9096714"/>
            <a:ext cx="3484431" cy="3189600"/>
          </a:xfrm>
          <a:prstGeom prst="foldedCorner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7" name="Marcador de Posição de Conteúdo 2">
            <a:extLst>
              <a:ext uri="{FF2B5EF4-FFF2-40B4-BE49-F238E27FC236}">
                <a16:creationId xmlns:a16="http://schemas.microsoft.com/office/drawing/2014/main" id="{7BE9D137-C217-E487-EA84-54A49A7D5810}"/>
              </a:ext>
            </a:extLst>
          </p:cNvPr>
          <p:cNvSpPr txBox="1">
            <a:spLocks/>
          </p:cNvSpPr>
          <p:nvPr/>
        </p:nvSpPr>
        <p:spPr>
          <a:xfrm>
            <a:off x="2484569" y="9456648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sp>
        <p:nvSpPr>
          <p:cNvPr id="58" name="Título 14">
            <a:extLst>
              <a:ext uri="{FF2B5EF4-FFF2-40B4-BE49-F238E27FC236}">
                <a16:creationId xmlns:a16="http://schemas.microsoft.com/office/drawing/2014/main" id="{EA983C9E-FA30-9FCF-E0B9-CED48F44D56D}"/>
              </a:ext>
            </a:extLst>
          </p:cNvPr>
          <p:cNvSpPr txBox="1">
            <a:spLocks/>
          </p:cNvSpPr>
          <p:nvPr/>
        </p:nvSpPr>
        <p:spPr>
          <a:xfrm>
            <a:off x="1670974" y="7759278"/>
            <a:ext cx="8850050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800" b="1" spc="-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00503000000020004" pitchFamily="2" charset="77"/>
              </a:rPr>
              <a:t>Resumindo</a:t>
            </a:r>
            <a:endParaRPr lang="pt-PT" sz="4800" b="1" spc="-7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59" name="Retângulo: Canto Dobrado 58">
            <a:extLst>
              <a:ext uri="{FF2B5EF4-FFF2-40B4-BE49-F238E27FC236}">
                <a16:creationId xmlns:a16="http://schemas.microsoft.com/office/drawing/2014/main" id="{725DFBCD-57B1-C33A-C616-D7C6B97C601D}"/>
              </a:ext>
            </a:extLst>
          </p:cNvPr>
          <p:cNvSpPr/>
          <p:nvPr/>
        </p:nvSpPr>
        <p:spPr>
          <a:xfrm rot="382551">
            <a:off x="823601" y="9126446"/>
            <a:ext cx="3484431" cy="3028507"/>
          </a:xfrm>
          <a:prstGeom prst="foldedCorner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0" name="Marcador de Posição de Conteúdo 2">
            <a:extLst>
              <a:ext uri="{FF2B5EF4-FFF2-40B4-BE49-F238E27FC236}">
                <a16:creationId xmlns:a16="http://schemas.microsoft.com/office/drawing/2014/main" id="{6B452988-3B20-1B6F-E43E-C7A2A638E3FB}"/>
              </a:ext>
            </a:extLst>
          </p:cNvPr>
          <p:cNvSpPr txBox="1">
            <a:spLocks/>
          </p:cNvSpPr>
          <p:nvPr/>
        </p:nvSpPr>
        <p:spPr>
          <a:xfrm rot="367832">
            <a:off x="702484" y="9101986"/>
            <a:ext cx="3610464" cy="3217183"/>
          </a:xfrm>
          <a:prstGeom prst="rect">
            <a:avLst/>
          </a:prstGeom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PT" sz="2800" dirty="0">
              <a:solidFill>
                <a:schemeClr val="tx2"/>
              </a:solidFill>
              <a:latin typeface="☞GILROY-MEDIUM" panose="00000600000000000000" charset="0"/>
            </a:endParaRPr>
          </a:p>
          <a:p>
            <a:pPr marL="0" lvl="1" indent="0" algn="ctr">
              <a:lnSpc>
                <a:spcPts val="2333"/>
              </a:lnSpc>
              <a:spcAft>
                <a:spcPts val="1867"/>
              </a:spcAft>
              <a:buClr>
                <a:schemeClr val="tx2"/>
              </a:buClr>
              <a:buNone/>
            </a:pP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Analisar a concorrência é o processo de </a:t>
            </a:r>
            <a:r>
              <a:rPr lang="pt-PT" sz="2400" b="1" dirty="0">
                <a:solidFill>
                  <a:schemeClr val="accent2"/>
                </a:solidFill>
                <a:latin typeface="☞GILROY-MEDIUM" panose="00000600000000000000" charset="0"/>
              </a:rPr>
              <a:t>identificar e avaliar os concorrentes diretos e indiretos </a:t>
            </a: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de uma empresa para compreender o mercado em que esta atua.</a:t>
            </a:r>
          </a:p>
        </p:txBody>
      </p:sp>
      <p:sp>
        <p:nvSpPr>
          <p:cNvPr id="61" name="Marcador de Posição de Conteúdo 2">
            <a:extLst>
              <a:ext uri="{FF2B5EF4-FFF2-40B4-BE49-F238E27FC236}">
                <a16:creationId xmlns:a16="http://schemas.microsoft.com/office/drawing/2014/main" id="{4F70F8A9-C218-E023-1F96-8BBB681B191E}"/>
              </a:ext>
            </a:extLst>
          </p:cNvPr>
          <p:cNvSpPr txBox="1">
            <a:spLocks/>
          </p:cNvSpPr>
          <p:nvPr/>
        </p:nvSpPr>
        <p:spPr>
          <a:xfrm>
            <a:off x="4377155" y="8816347"/>
            <a:ext cx="3610464" cy="321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PT" sz="2800" dirty="0">
              <a:solidFill>
                <a:schemeClr val="tx2"/>
              </a:solidFill>
              <a:latin typeface="☞GILROY-MEDIUM" panose="00000600000000000000" charset="0"/>
            </a:endParaRPr>
          </a:p>
          <a:p>
            <a:pPr marL="0" lvl="1" algn="ctr">
              <a:lnSpc>
                <a:spcPts val="2333"/>
              </a:lnSpc>
              <a:spcAft>
                <a:spcPts val="1867"/>
              </a:spcAft>
              <a:buClr>
                <a:schemeClr val="tx2"/>
              </a:buClr>
            </a:pP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Tal estudo envolve </a:t>
            </a:r>
            <a:r>
              <a:rPr lang="pt-PT" sz="2400" b="1" dirty="0">
                <a:solidFill>
                  <a:schemeClr val="accent2"/>
                </a:solidFill>
                <a:latin typeface="☞GILROY-MEDIUM" panose="00000600000000000000" charset="0"/>
              </a:rPr>
              <a:t>observar estratégias, produtos, preços, posicionamento e pontos fortes e fracos das outras empresas</a:t>
            </a:r>
            <a:r>
              <a:rPr lang="pt-PT" sz="2400" dirty="0">
                <a:solidFill>
                  <a:schemeClr val="accent2"/>
                </a:solidFill>
                <a:latin typeface="☞GILROY-MEDIUM" panose="00000600000000000000" charset="0"/>
              </a:rPr>
              <a:t>, </a:t>
            </a: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com o objetivo de obter </a:t>
            </a:r>
            <a:r>
              <a:rPr lang="pt-PT" sz="2400" i="1" dirty="0">
                <a:solidFill>
                  <a:schemeClr val="tx2"/>
                </a:solidFill>
                <a:latin typeface="☞GILROY-MEDIUM" panose="00000600000000000000" charset="0"/>
              </a:rPr>
              <a:t>insights </a:t>
            </a: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que ajudem a melhorar o desempenho da própria empresa</a:t>
            </a:r>
          </a:p>
          <a:p>
            <a:pPr marL="0" lvl="1" indent="0" algn="ctr">
              <a:lnSpc>
                <a:spcPts val="2333"/>
              </a:lnSpc>
              <a:spcAft>
                <a:spcPts val="1867"/>
              </a:spcAft>
              <a:buClr>
                <a:schemeClr val="tx2"/>
              </a:buClr>
              <a:buNone/>
            </a:pPr>
            <a:endParaRPr lang="pt-PT" sz="2400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sp>
        <p:nvSpPr>
          <p:cNvPr id="62" name="Retângulo: Canto Dobrado 61">
            <a:extLst>
              <a:ext uri="{FF2B5EF4-FFF2-40B4-BE49-F238E27FC236}">
                <a16:creationId xmlns:a16="http://schemas.microsoft.com/office/drawing/2014/main" id="{53BF7C1F-E48A-3954-D8B4-F4189BE2550C}"/>
              </a:ext>
            </a:extLst>
          </p:cNvPr>
          <p:cNvSpPr/>
          <p:nvPr/>
        </p:nvSpPr>
        <p:spPr>
          <a:xfrm rot="21232159">
            <a:off x="7865609" y="8976629"/>
            <a:ext cx="3417385" cy="2728441"/>
          </a:xfrm>
          <a:prstGeom prst="foldedCorner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3" name="Marcador de Posição de Conteúdo 2">
            <a:extLst>
              <a:ext uri="{FF2B5EF4-FFF2-40B4-BE49-F238E27FC236}">
                <a16:creationId xmlns:a16="http://schemas.microsoft.com/office/drawing/2014/main" id="{D6482BD7-21C5-984C-86D4-C1C596033E55}"/>
              </a:ext>
            </a:extLst>
          </p:cNvPr>
          <p:cNvSpPr txBox="1">
            <a:spLocks/>
          </p:cNvSpPr>
          <p:nvPr/>
        </p:nvSpPr>
        <p:spPr>
          <a:xfrm rot="21250116">
            <a:off x="7841734" y="9281878"/>
            <a:ext cx="3610464" cy="321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ts val="2333"/>
              </a:lnSpc>
              <a:spcAft>
                <a:spcPts val="1867"/>
              </a:spcAft>
              <a:buClr>
                <a:schemeClr val="tx2"/>
              </a:buClr>
              <a:buNone/>
            </a:pP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A análise não se limita a avaliar os atuais concorrentes, mas também </a:t>
            </a:r>
            <a:r>
              <a:rPr lang="pt-PT" sz="2400" b="1" dirty="0">
                <a:solidFill>
                  <a:schemeClr val="accent2"/>
                </a:solidFill>
                <a:latin typeface="☞GILROY-MEDIUM" panose="00000600000000000000" charset="0"/>
              </a:rPr>
              <a:t>possíveis futuros concorrentes </a:t>
            </a: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que possam surgir devido a mudanças no mercado.</a:t>
            </a:r>
          </a:p>
          <a:p>
            <a:pPr marL="0" lvl="1" indent="0" algn="ctr">
              <a:lnSpc>
                <a:spcPts val="2333"/>
              </a:lnSpc>
              <a:spcAft>
                <a:spcPts val="1867"/>
              </a:spcAft>
              <a:buClr>
                <a:schemeClr val="tx2"/>
              </a:buClr>
              <a:buNone/>
            </a:pPr>
            <a:r>
              <a:rPr lang="pt-PT" sz="2000" dirty="0">
                <a:solidFill>
                  <a:schemeClr val="tx2"/>
                </a:solidFill>
                <a:latin typeface="☞GILROY-MEDIUM" panose="00000600000000000000" charset="0"/>
              </a:rPr>
              <a:t>.</a:t>
            </a:r>
          </a:p>
        </p:txBody>
      </p:sp>
      <p:pic>
        <p:nvPicPr>
          <p:cNvPr id="64" name="Imagem 63" descr="Uma imagem com círculo&#10;&#10;Descrição gerada automaticamente">
            <a:extLst>
              <a:ext uri="{FF2B5EF4-FFF2-40B4-BE49-F238E27FC236}">
                <a16:creationId xmlns:a16="http://schemas.microsoft.com/office/drawing/2014/main" id="{2BB86C5E-1F3B-A85B-6C7D-F3E2D9118A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16" y="9054697"/>
            <a:ext cx="450804" cy="450804"/>
          </a:xfrm>
          <a:prstGeom prst="rect">
            <a:avLst/>
          </a:prstGeom>
        </p:spPr>
      </p:pic>
      <p:pic>
        <p:nvPicPr>
          <p:cNvPr id="65" name="Imagem 64" descr="Uma imagem com círculo&#10;&#10;Descrição gerada automaticamente">
            <a:extLst>
              <a:ext uri="{FF2B5EF4-FFF2-40B4-BE49-F238E27FC236}">
                <a16:creationId xmlns:a16="http://schemas.microsoft.com/office/drawing/2014/main" id="{EFC90C87-3202-D30B-F6C5-414AA66937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6833">
            <a:off x="5903471" y="8833093"/>
            <a:ext cx="385108" cy="385108"/>
          </a:xfrm>
          <a:prstGeom prst="rect">
            <a:avLst/>
          </a:prstGeom>
        </p:spPr>
      </p:pic>
      <p:pic>
        <p:nvPicPr>
          <p:cNvPr id="66" name="Imagem 65" descr="Uma imagem com círculo&#10;&#10;Descrição gerada automaticamente">
            <a:extLst>
              <a:ext uri="{FF2B5EF4-FFF2-40B4-BE49-F238E27FC236}">
                <a16:creationId xmlns:a16="http://schemas.microsoft.com/office/drawing/2014/main" id="{FF649A0A-7E3B-C07D-E9AC-2A39D9D83E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57016">
            <a:off x="9142758" y="8829294"/>
            <a:ext cx="450804" cy="450804"/>
          </a:xfrm>
          <a:prstGeom prst="rect">
            <a:avLst/>
          </a:prstGeom>
        </p:spPr>
      </p:pic>
      <p:pic>
        <p:nvPicPr>
          <p:cNvPr id="67" name="Imagem 66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852D0DDE-63D6-CF33-5BA5-7E8E9BC036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alphaModFix amt="42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512" y="12728024"/>
            <a:ext cx="1898975" cy="436725"/>
          </a:xfrm>
          <a:prstGeom prst="rect">
            <a:avLst/>
          </a:prstGeom>
        </p:spPr>
      </p:pic>
      <p:sp>
        <p:nvSpPr>
          <p:cNvPr id="68" name="TextBox 2">
            <a:extLst>
              <a:ext uri="{FF2B5EF4-FFF2-40B4-BE49-F238E27FC236}">
                <a16:creationId xmlns:a16="http://schemas.microsoft.com/office/drawing/2014/main" id="{71691956-4D29-1DEF-2EE5-8D2CD5E962A4}"/>
              </a:ext>
            </a:extLst>
          </p:cNvPr>
          <p:cNvSpPr txBox="1"/>
          <p:nvPr/>
        </p:nvSpPr>
        <p:spPr>
          <a:xfrm>
            <a:off x="538715" y="3020111"/>
            <a:ext cx="11596767" cy="3811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Percebemos, portanto, que </a:t>
            </a:r>
            <a:r>
              <a:rPr lang="pt-PT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ajustes estratégicos baseados na análise da concorrência 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envolvem mudanças na forma como uma empresa opera ou se posiciona no mercado, com base nas informações obtidas sobre os concorrentes e o mercado em geral. </a:t>
            </a:r>
          </a:p>
          <a:p>
            <a:pPr defTabSz="914400"/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Estes “ajustes” podem passar por </a:t>
            </a:r>
            <a:r>
              <a:rPr lang="pt-PT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alterações nos preços praticados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, a </a:t>
            </a:r>
            <a:r>
              <a:rPr lang="pt-PT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inovação do próprio produto ou serviço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, </a:t>
            </a:r>
            <a:r>
              <a:rPr lang="pt-PT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ajustes nas estratégias de marketing 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adotada</a:t>
            </a:r>
            <a:r>
              <a:rPr lang="pt-PT" sz="2800" b="1" spc="-75" dirty="0">
                <a:solidFill>
                  <a:schemeClr val="tx2"/>
                </a:solidFill>
                <a:latin typeface="☞GILROY-MEDIUM" panose="00000600000000000000" charset="0"/>
              </a:rPr>
              <a:t>s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, etc..</a:t>
            </a:r>
          </a:p>
          <a:p>
            <a:pPr defTabSz="914400"/>
            <a:endParaRPr lang="pt-PT" sz="2800" spc="-75" dirty="0">
              <a:solidFill>
                <a:schemeClr val="tx2"/>
              </a:solidFill>
              <a:latin typeface="☞GILROY-MEDIUM" panose="00000600000000000000" charset="0"/>
            </a:endParaRPr>
          </a:p>
          <a:p>
            <a:endParaRPr lang="pt-PT" sz="2800" spc="-75" dirty="0">
              <a:solidFill>
                <a:schemeClr val="tx2"/>
              </a:solidFill>
              <a:latin typeface="☞GILROY-MEDIUM" panose="00000600000000000000" charset="0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800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sp>
        <p:nvSpPr>
          <p:cNvPr id="5" name="Título 14">
            <a:extLst>
              <a:ext uri="{FF2B5EF4-FFF2-40B4-BE49-F238E27FC236}">
                <a16:creationId xmlns:a16="http://schemas.microsoft.com/office/drawing/2014/main" id="{9E4677F3-BAAF-281D-2F9F-C9B9CF6F4A7D}"/>
              </a:ext>
            </a:extLst>
          </p:cNvPr>
          <p:cNvSpPr txBox="1">
            <a:spLocks/>
          </p:cNvSpPr>
          <p:nvPr/>
        </p:nvSpPr>
        <p:spPr>
          <a:xfrm>
            <a:off x="1473294" y="527747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8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Ajustes estratégicos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2FA7C53-669C-461E-46A6-6C25AED9235A}"/>
              </a:ext>
            </a:extLst>
          </p:cNvPr>
          <p:cNvSpPr txBox="1"/>
          <p:nvPr/>
        </p:nvSpPr>
        <p:spPr>
          <a:xfrm>
            <a:off x="510457" y="1853416"/>
            <a:ext cx="116532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O caso </a:t>
            </a:r>
            <a:r>
              <a:rPr lang="pt-PT" sz="2800" b="1" i="1" spc="-75" dirty="0">
                <a:solidFill>
                  <a:schemeClr val="tx2"/>
                </a:solidFill>
                <a:latin typeface="☞GILROY-MEDIUM" panose="00000600000000000000" charset="0"/>
              </a:rPr>
              <a:t>Netflix vs. Blockbuster </a:t>
            </a:r>
            <a:r>
              <a:rPr lang="pt-PT" sz="2800" spc="-75" dirty="0">
                <a:solidFill>
                  <a:schemeClr val="tx2"/>
                </a:solidFill>
                <a:latin typeface="☞GILROY-MEDIUM" panose="00000600000000000000" charset="0"/>
              </a:rPr>
              <a:t>é um exemplo clássico de como a análise de mercado e a inovação podem determinar o sucesso (ou fracasso) de uma empresa.</a:t>
            </a:r>
          </a:p>
        </p:txBody>
      </p:sp>
    </p:spTree>
    <p:extLst>
      <p:ext uri="{BB962C8B-B14F-4D97-AF65-F5344CB8AC3E}">
        <p14:creationId xmlns:p14="http://schemas.microsoft.com/office/powerpoint/2010/main" val="32744519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uiExpand="1" build="p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7121140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9D91C955-2B2F-F1F6-D355-393B86A826ED}"/>
              </a:ext>
            </a:extLst>
          </p:cNvPr>
          <p:cNvSpPr/>
          <p:nvPr/>
        </p:nvSpPr>
        <p:spPr>
          <a:xfrm>
            <a:off x="2484569" y="8209588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D95F813-338A-17E0-8448-3A817C8AF872}"/>
              </a:ext>
            </a:extLst>
          </p:cNvPr>
          <p:cNvSpPr/>
          <p:nvPr/>
        </p:nvSpPr>
        <p:spPr>
          <a:xfrm>
            <a:off x="7996369" y="-4318871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026" name="Picture 2" descr="Bring the Best Wood Working: Wood Board Png">
            <a:extLst>
              <a:ext uri="{FF2B5EF4-FFF2-40B4-BE49-F238E27FC236}">
                <a16:creationId xmlns:a16="http://schemas.microsoft.com/office/drawing/2014/main" id="{2F794BB5-D00D-28AA-4362-2A1DBFA23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03" y="-119526"/>
            <a:ext cx="10602394" cy="693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: Canto Dobrado 13">
            <a:extLst>
              <a:ext uri="{FF2B5EF4-FFF2-40B4-BE49-F238E27FC236}">
                <a16:creationId xmlns:a16="http://schemas.microsoft.com/office/drawing/2014/main" id="{892405C6-CAB2-A82F-5786-8E747C64D172}"/>
              </a:ext>
            </a:extLst>
          </p:cNvPr>
          <p:cNvSpPr/>
          <p:nvPr/>
        </p:nvSpPr>
        <p:spPr>
          <a:xfrm>
            <a:off x="4416880" y="2391114"/>
            <a:ext cx="3484431" cy="3189600"/>
          </a:xfrm>
          <a:prstGeom prst="foldedCorner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-1425350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-1034488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-643625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C2B66233-E2AC-BD5C-5934-B5E9BBAF6E86}"/>
              </a:ext>
            </a:extLst>
          </p:cNvPr>
          <p:cNvSpPr txBox="1">
            <a:spLocks/>
          </p:cNvSpPr>
          <p:nvPr/>
        </p:nvSpPr>
        <p:spPr>
          <a:xfrm>
            <a:off x="2484569" y="2751048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sp>
        <p:nvSpPr>
          <p:cNvPr id="10" name="Título 14">
            <a:extLst>
              <a:ext uri="{FF2B5EF4-FFF2-40B4-BE49-F238E27FC236}">
                <a16:creationId xmlns:a16="http://schemas.microsoft.com/office/drawing/2014/main" id="{66A7FE09-7145-38F1-BD17-BDFADD55968B}"/>
              </a:ext>
            </a:extLst>
          </p:cNvPr>
          <p:cNvSpPr txBox="1">
            <a:spLocks/>
          </p:cNvSpPr>
          <p:nvPr/>
        </p:nvSpPr>
        <p:spPr>
          <a:xfrm>
            <a:off x="1670974" y="1053678"/>
            <a:ext cx="8850050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4800" b="1" spc="-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00503000000020004" pitchFamily="2" charset="77"/>
              </a:rPr>
              <a:t>Resumindo</a:t>
            </a:r>
            <a:endParaRPr lang="pt-PT" sz="4800" b="1" spc="-7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12" name="Retângulo: Canto Dobrado 11">
            <a:extLst>
              <a:ext uri="{FF2B5EF4-FFF2-40B4-BE49-F238E27FC236}">
                <a16:creationId xmlns:a16="http://schemas.microsoft.com/office/drawing/2014/main" id="{B75661E1-CD8E-F5E8-9008-12D98F8986E1}"/>
              </a:ext>
            </a:extLst>
          </p:cNvPr>
          <p:cNvSpPr/>
          <p:nvPr/>
        </p:nvSpPr>
        <p:spPr>
          <a:xfrm rot="382551">
            <a:off x="823601" y="2420846"/>
            <a:ext cx="3484431" cy="3028507"/>
          </a:xfrm>
          <a:prstGeom prst="foldedCorner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Marcador de Posição de Conteúdo 2">
            <a:extLst>
              <a:ext uri="{FF2B5EF4-FFF2-40B4-BE49-F238E27FC236}">
                <a16:creationId xmlns:a16="http://schemas.microsoft.com/office/drawing/2014/main" id="{AB147D8C-DE12-CECE-4F78-95C5FA689737}"/>
              </a:ext>
            </a:extLst>
          </p:cNvPr>
          <p:cNvSpPr txBox="1">
            <a:spLocks/>
          </p:cNvSpPr>
          <p:nvPr/>
        </p:nvSpPr>
        <p:spPr>
          <a:xfrm rot="367832">
            <a:off x="702484" y="2396386"/>
            <a:ext cx="3610464" cy="3217183"/>
          </a:xfrm>
          <a:prstGeom prst="rect">
            <a:avLst/>
          </a:prstGeom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PT" sz="2800" dirty="0">
              <a:solidFill>
                <a:schemeClr val="tx2"/>
              </a:solidFill>
              <a:latin typeface="☞GILROY-MEDIUM" panose="00000600000000000000" charset="0"/>
            </a:endParaRPr>
          </a:p>
          <a:p>
            <a:pPr marL="0" lvl="1" indent="0" algn="ctr">
              <a:lnSpc>
                <a:spcPts val="2333"/>
              </a:lnSpc>
              <a:spcAft>
                <a:spcPts val="1867"/>
              </a:spcAft>
              <a:buClr>
                <a:schemeClr val="tx2"/>
              </a:buClr>
              <a:buNone/>
            </a:pP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Analisar a concorrência é o processo de </a:t>
            </a:r>
            <a:r>
              <a:rPr lang="pt-PT" sz="2400" b="1" dirty="0">
                <a:solidFill>
                  <a:schemeClr val="accent2"/>
                </a:solidFill>
                <a:latin typeface="☞GILROY-MEDIUM" panose="00000600000000000000" charset="0"/>
              </a:rPr>
              <a:t>identificar e avaliar os concorrentes diretos e indiretos </a:t>
            </a: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de uma empresa para compreender o mercado em que esta atua.</a:t>
            </a:r>
          </a:p>
        </p:txBody>
      </p:sp>
      <p:sp>
        <p:nvSpPr>
          <p:cNvPr id="15" name="Marcador de Posição de Conteúdo 2">
            <a:extLst>
              <a:ext uri="{FF2B5EF4-FFF2-40B4-BE49-F238E27FC236}">
                <a16:creationId xmlns:a16="http://schemas.microsoft.com/office/drawing/2014/main" id="{8BA42F39-D6A4-9603-DAC4-5BD567BAB02F}"/>
              </a:ext>
            </a:extLst>
          </p:cNvPr>
          <p:cNvSpPr txBox="1">
            <a:spLocks/>
          </p:cNvSpPr>
          <p:nvPr/>
        </p:nvSpPr>
        <p:spPr>
          <a:xfrm>
            <a:off x="4377155" y="2110747"/>
            <a:ext cx="3610464" cy="321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PT" sz="2800" dirty="0">
              <a:solidFill>
                <a:schemeClr val="tx2"/>
              </a:solidFill>
              <a:latin typeface="☞GILROY-MEDIUM" panose="00000600000000000000" charset="0"/>
            </a:endParaRPr>
          </a:p>
          <a:p>
            <a:pPr marL="0" lvl="1" algn="ctr">
              <a:lnSpc>
                <a:spcPts val="2333"/>
              </a:lnSpc>
              <a:spcAft>
                <a:spcPts val="1867"/>
              </a:spcAft>
              <a:buClr>
                <a:schemeClr val="tx2"/>
              </a:buClr>
            </a:pP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Tal estudo envolve </a:t>
            </a:r>
            <a:r>
              <a:rPr lang="pt-PT" sz="2400" b="1" dirty="0">
                <a:solidFill>
                  <a:schemeClr val="accent2"/>
                </a:solidFill>
                <a:latin typeface="☞GILROY-MEDIUM" panose="00000600000000000000" charset="0"/>
              </a:rPr>
              <a:t>observar estratégias, produtos, preços, posicionamento e pontos fortes e fracos das outras empresas</a:t>
            </a:r>
            <a:r>
              <a:rPr lang="pt-PT" sz="2400" dirty="0">
                <a:solidFill>
                  <a:schemeClr val="accent2"/>
                </a:solidFill>
                <a:latin typeface="☞GILROY-MEDIUM" panose="00000600000000000000" charset="0"/>
              </a:rPr>
              <a:t>, </a:t>
            </a: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com o objetivo de obter </a:t>
            </a:r>
            <a:r>
              <a:rPr lang="pt-PT" sz="2400" i="1" dirty="0">
                <a:solidFill>
                  <a:schemeClr val="tx2"/>
                </a:solidFill>
                <a:latin typeface="☞GILROY-MEDIUM" panose="00000600000000000000" charset="0"/>
              </a:rPr>
              <a:t>insights </a:t>
            </a: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que ajudem a melhorar o desempenho da própria empresa</a:t>
            </a:r>
          </a:p>
          <a:p>
            <a:pPr marL="0" lvl="1" indent="0" algn="ctr">
              <a:lnSpc>
                <a:spcPts val="2333"/>
              </a:lnSpc>
              <a:spcAft>
                <a:spcPts val="1867"/>
              </a:spcAft>
              <a:buClr>
                <a:schemeClr val="tx2"/>
              </a:buClr>
              <a:buNone/>
            </a:pPr>
            <a:endParaRPr lang="pt-PT" sz="2400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sp>
        <p:nvSpPr>
          <p:cNvPr id="16" name="Retângulo: Canto Dobrado 15">
            <a:extLst>
              <a:ext uri="{FF2B5EF4-FFF2-40B4-BE49-F238E27FC236}">
                <a16:creationId xmlns:a16="http://schemas.microsoft.com/office/drawing/2014/main" id="{1AB209C8-E156-A9B5-CAB9-0B7396A2D3B8}"/>
              </a:ext>
            </a:extLst>
          </p:cNvPr>
          <p:cNvSpPr/>
          <p:nvPr/>
        </p:nvSpPr>
        <p:spPr>
          <a:xfrm rot="21232159">
            <a:off x="7865609" y="2271029"/>
            <a:ext cx="3417385" cy="2728441"/>
          </a:xfrm>
          <a:prstGeom prst="foldedCorner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Marcador de Posição de Conteúdo 2">
            <a:extLst>
              <a:ext uri="{FF2B5EF4-FFF2-40B4-BE49-F238E27FC236}">
                <a16:creationId xmlns:a16="http://schemas.microsoft.com/office/drawing/2014/main" id="{A5CDD803-F9F7-179D-190F-78363AAAED2A}"/>
              </a:ext>
            </a:extLst>
          </p:cNvPr>
          <p:cNvSpPr txBox="1">
            <a:spLocks/>
          </p:cNvSpPr>
          <p:nvPr/>
        </p:nvSpPr>
        <p:spPr>
          <a:xfrm rot="21250116">
            <a:off x="7841734" y="2576278"/>
            <a:ext cx="3610464" cy="321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ts val="2333"/>
              </a:lnSpc>
              <a:spcAft>
                <a:spcPts val="1867"/>
              </a:spcAft>
              <a:buClr>
                <a:schemeClr val="tx2"/>
              </a:buClr>
              <a:buNone/>
            </a:pP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A análise não se limita a avaliar os atuais concorrentes, mas também </a:t>
            </a:r>
            <a:r>
              <a:rPr lang="pt-PT" sz="2400" b="1" dirty="0">
                <a:solidFill>
                  <a:schemeClr val="accent2"/>
                </a:solidFill>
                <a:latin typeface="☞GILROY-MEDIUM" panose="00000600000000000000" charset="0"/>
              </a:rPr>
              <a:t>possíveis futuros concorrentes </a:t>
            </a:r>
            <a:r>
              <a:rPr lang="pt-PT" sz="2400" dirty="0">
                <a:solidFill>
                  <a:schemeClr val="tx2"/>
                </a:solidFill>
                <a:latin typeface="☞GILROY-MEDIUM" panose="00000600000000000000" charset="0"/>
              </a:rPr>
              <a:t>que possam surgir devido a mudanças no mercado.</a:t>
            </a:r>
          </a:p>
          <a:p>
            <a:pPr marL="0" lvl="1" indent="0" algn="ctr">
              <a:lnSpc>
                <a:spcPts val="2333"/>
              </a:lnSpc>
              <a:spcAft>
                <a:spcPts val="1867"/>
              </a:spcAft>
              <a:buClr>
                <a:schemeClr val="tx2"/>
              </a:buClr>
              <a:buNone/>
            </a:pPr>
            <a:r>
              <a:rPr lang="pt-PT" sz="2000" dirty="0">
                <a:solidFill>
                  <a:schemeClr val="tx2"/>
                </a:solidFill>
                <a:latin typeface="☞GILROY-MEDIUM" panose="00000600000000000000" charset="0"/>
              </a:rPr>
              <a:t>.</a:t>
            </a:r>
          </a:p>
        </p:txBody>
      </p:sp>
      <p:pic>
        <p:nvPicPr>
          <p:cNvPr id="19" name="Imagem 18" descr="Uma imagem com círculo&#10;&#10;Descrição gerada automaticamente">
            <a:extLst>
              <a:ext uri="{FF2B5EF4-FFF2-40B4-BE49-F238E27FC236}">
                <a16:creationId xmlns:a16="http://schemas.microsoft.com/office/drawing/2014/main" id="{492D188E-19BE-08F0-0455-85ED9F1C9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16" y="2349097"/>
            <a:ext cx="450804" cy="450804"/>
          </a:xfrm>
          <a:prstGeom prst="rect">
            <a:avLst/>
          </a:prstGeom>
        </p:spPr>
      </p:pic>
      <p:pic>
        <p:nvPicPr>
          <p:cNvPr id="20" name="Imagem 19" descr="Uma imagem com círculo&#10;&#10;Descrição gerada automaticamente">
            <a:extLst>
              <a:ext uri="{FF2B5EF4-FFF2-40B4-BE49-F238E27FC236}">
                <a16:creationId xmlns:a16="http://schemas.microsoft.com/office/drawing/2014/main" id="{F00B2148-B230-7B8F-DD7A-550EB1D6B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6833">
            <a:off x="5903471" y="2127493"/>
            <a:ext cx="385108" cy="385108"/>
          </a:xfrm>
          <a:prstGeom prst="rect">
            <a:avLst/>
          </a:prstGeom>
        </p:spPr>
      </p:pic>
      <p:pic>
        <p:nvPicPr>
          <p:cNvPr id="22" name="Imagem 21" descr="Uma imagem com círculo&#10;&#10;Descrição gerada automaticamente">
            <a:extLst>
              <a:ext uri="{FF2B5EF4-FFF2-40B4-BE49-F238E27FC236}">
                <a16:creationId xmlns:a16="http://schemas.microsoft.com/office/drawing/2014/main" id="{42B4ACA8-5D32-E5D0-1FEF-F1E4146B2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57016">
            <a:off x="9142758" y="2123694"/>
            <a:ext cx="450804" cy="450804"/>
          </a:xfrm>
          <a:prstGeom prst="rect">
            <a:avLst/>
          </a:prstGeom>
        </p:spPr>
      </p:pic>
      <p:pic>
        <p:nvPicPr>
          <p:cNvPr id="23" name="Imagem 22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47958A49-0782-DF3E-261C-76FBD0C4AC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42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512" y="6022424"/>
            <a:ext cx="1898975" cy="43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801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/>
      <p:bldP spid="12" grpId="0" animBg="1"/>
      <p:bldP spid="13" grpId="0"/>
      <p:bldP spid="15" grpId="0"/>
      <p:bldP spid="16" grpId="0" animBg="1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1"/>
            <a:ext cx="6207690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8687830" y="563644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96FE27B4-15E3-BEA4-C2CF-9383C6AFF0A0}"/>
              </a:ext>
            </a:extLst>
          </p:cNvPr>
          <p:cNvSpPr txBox="1"/>
          <p:nvPr/>
        </p:nvSpPr>
        <p:spPr>
          <a:xfrm>
            <a:off x="508000" y="4543429"/>
            <a:ext cx="4978400" cy="1765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sz="1867" spc="-53">
                <a:solidFill>
                  <a:schemeClr val="accent1"/>
                </a:solidFill>
                <a:latin typeface="Archia" panose="02000503000000020004" pitchFamily="2" charset="77"/>
              </a:rPr>
              <a:t>Avenida Manuel Violas, nº 476</a:t>
            </a:r>
          </a:p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sz="1867" spc="-53">
                <a:solidFill>
                  <a:schemeClr val="accent1"/>
                </a:solidFill>
                <a:latin typeface="Archia" panose="02000503000000020004" pitchFamily="2" charset="77"/>
              </a:rPr>
              <a:t>4410-137 São Félix da Marinha</a:t>
            </a:r>
          </a:p>
          <a:p>
            <a:pPr>
              <a:lnSpc>
                <a:spcPts val="2833"/>
              </a:lnSpc>
              <a:spcBef>
                <a:spcPct val="0"/>
              </a:spcBef>
            </a:pPr>
            <a:endParaRPr lang="en-US" sz="1867" spc="-53">
              <a:solidFill>
                <a:schemeClr val="accent1"/>
              </a:solidFill>
              <a:latin typeface="Archia" panose="02000503000000020004" pitchFamily="2" charset="77"/>
            </a:endParaRPr>
          </a:p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sz="1867" b="1" spc="-53">
                <a:solidFill>
                  <a:schemeClr val="accent1"/>
                </a:solidFill>
                <a:latin typeface="Archia Bold" panose="02000503000000020004" pitchFamily="2" charset="77"/>
              </a:rPr>
              <a:t>(+351) 227 334 140(1)</a:t>
            </a:r>
          </a:p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sz="1867" b="1" spc="-53">
                <a:solidFill>
                  <a:schemeClr val="accent1"/>
                </a:solidFill>
                <a:latin typeface="Archia Bold" panose="02000503000000020004" pitchFamily="2" charset="77"/>
              </a:rPr>
              <a:t>inova@inovagaia.pt</a:t>
            </a:r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7" y="563644"/>
            <a:ext cx="2533783" cy="58271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6608548" y="597262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6999411" y="5969000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7390274" y="5969000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A544FCD-B3ED-E08A-8296-82B928E51B94}"/>
              </a:ext>
            </a:extLst>
          </p:cNvPr>
          <p:cNvSpPr txBox="1"/>
          <p:nvPr/>
        </p:nvSpPr>
        <p:spPr>
          <a:xfrm rot="16200000">
            <a:off x="7678101" y="2792896"/>
            <a:ext cx="7630885" cy="1272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667" b="1" spc="-53">
                <a:ln w="12700">
                  <a:solidFill>
                    <a:schemeClr val="bg1"/>
                  </a:solidFill>
                </a:ln>
                <a:noFill/>
                <a:latin typeface="Archia Bold" panose="02000503000000020004" pitchFamily="2" charset="77"/>
              </a:rPr>
              <a:t>OBRIGADO</a:t>
            </a:r>
            <a:endParaRPr lang="pt-PT" sz="7667">
              <a:ln w="1270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4F15A76-FB38-2003-B441-1372517C1880}"/>
              </a:ext>
            </a:extLst>
          </p:cNvPr>
          <p:cNvSpPr txBox="1"/>
          <p:nvPr/>
        </p:nvSpPr>
        <p:spPr>
          <a:xfrm rot="16200000">
            <a:off x="6818701" y="2792896"/>
            <a:ext cx="7630885" cy="1272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667" b="1" spc="-53">
                <a:ln w="12700">
                  <a:solidFill>
                    <a:schemeClr val="bg1"/>
                  </a:solidFill>
                </a:ln>
                <a:noFill/>
                <a:latin typeface="Archia Bold" panose="02000503000000020004" pitchFamily="2" charset="77"/>
              </a:rPr>
              <a:t>OBRIGADO</a:t>
            </a:r>
            <a:endParaRPr lang="pt-PT" sz="7667">
              <a:ln w="1270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64E5AB5-2C90-6358-BD5F-A6DB6F8F3F54}"/>
              </a:ext>
            </a:extLst>
          </p:cNvPr>
          <p:cNvSpPr txBox="1"/>
          <p:nvPr/>
        </p:nvSpPr>
        <p:spPr>
          <a:xfrm rot="5400000">
            <a:off x="5417663" y="2800153"/>
            <a:ext cx="7630885" cy="1272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667" b="1" spc="-53">
                <a:ln w="12700">
                  <a:solidFill>
                    <a:schemeClr val="bg1"/>
                  </a:solidFill>
                </a:ln>
                <a:noFill/>
                <a:latin typeface="Archia Bold" panose="02000503000000020004" pitchFamily="2" charset="77"/>
              </a:rPr>
              <a:t>OBRIGADO</a:t>
            </a:r>
            <a:endParaRPr lang="pt-PT" sz="7667">
              <a:ln w="12700">
                <a:solidFill>
                  <a:schemeClr val="bg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73714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INOVAGAIA">
      <a:dk1>
        <a:srgbClr val="000000"/>
      </a:dk1>
      <a:lt1>
        <a:srgbClr val="FFFFFF"/>
      </a:lt1>
      <a:dk2>
        <a:srgbClr val="3A16CA"/>
      </a:dk2>
      <a:lt2>
        <a:srgbClr val="EEECE1"/>
      </a:lt2>
      <a:accent1>
        <a:srgbClr val="3A16CA"/>
      </a:accent1>
      <a:accent2>
        <a:srgbClr val="5DEEBD"/>
      </a:accent2>
      <a:accent3>
        <a:srgbClr val="959595"/>
      </a:accent3>
      <a:accent4>
        <a:srgbClr val="3A3A3A"/>
      </a:accent4>
      <a:accent5>
        <a:srgbClr val="C0C0C0"/>
      </a:accent5>
      <a:accent6>
        <a:srgbClr val="D5D5D5"/>
      </a:accent6>
      <a:hlink>
        <a:srgbClr val="5DEEBD"/>
      </a:hlink>
      <a:folHlink>
        <a:srgbClr val="4CC49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DE017B52D966B439B4A8180F8632A89" ma:contentTypeVersion="18" ma:contentTypeDescription="Crear nuevo documento." ma:contentTypeScope="" ma:versionID="5f83432fb3b3d03df75dfa87e88cfeb5">
  <xsd:schema xmlns:xsd="http://www.w3.org/2001/XMLSchema" xmlns:xs="http://www.w3.org/2001/XMLSchema" xmlns:p="http://schemas.microsoft.com/office/2006/metadata/properties" xmlns:ns2="8df89fe9-0787-4208-af9d-262ab24517d4" xmlns:ns3="afffe2d9-c3ff-44ca-80c1-2c3e7fcb0e30" targetNamespace="http://schemas.microsoft.com/office/2006/metadata/properties" ma:root="true" ma:fieldsID="563262efa320f8c7e45b59d566865df7" ns2:_="" ns3:_="">
    <xsd:import namespace="8df89fe9-0787-4208-af9d-262ab24517d4"/>
    <xsd:import namespace="afffe2d9-c3ff-44ca-80c1-2c3e7fcb0e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89fe9-0787-4208-af9d-262ab2451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bdbc3af8-5ebe-441a-975b-c2d3e4921b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fe2d9-c3ff-44ca-80c1-2c3e7fcb0e3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22aa5ea-2746-4726-a86a-78855eb6ee60}" ma:internalName="TaxCatchAll" ma:showField="CatchAllData" ma:web="afffe2d9-c3ff-44ca-80c1-2c3e7fcb0e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ffe2d9-c3ff-44ca-80c1-2c3e7fcb0e30" xsi:nil="true"/>
    <lcf76f155ced4ddcb4097134ff3c332f xmlns="8df89fe9-0787-4208-af9d-262ab24517d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9C46A3A-07A5-450B-A484-FDF2DA06EAEF}"/>
</file>

<file path=customXml/itemProps2.xml><?xml version="1.0" encoding="utf-8"?>
<ds:datastoreItem xmlns:ds="http://schemas.openxmlformats.org/officeDocument/2006/customXml" ds:itemID="{BD1563E4-CF68-495F-B671-FB06F9D7AD38}"/>
</file>

<file path=customXml/itemProps3.xml><?xml version="1.0" encoding="utf-8"?>
<ds:datastoreItem xmlns:ds="http://schemas.openxmlformats.org/officeDocument/2006/customXml" ds:itemID="{D52F262D-5E9A-4AD5-9174-7EE93DD69643}"/>
</file>

<file path=docProps/app.xml><?xml version="1.0" encoding="utf-8"?>
<Properties xmlns="http://schemas.openxmlformats.org/officeDocument/2006/extended-properties" xmlns:vt="http://schemas.openxmlformats.org/officeDocument/2006/docPropsVTypes">
  <TotalTime>839</TotalTime>
  <Words>1487</Words>
  <Application>Microsoft Office PowerPoint</Application>
  <PresentationFormat>Ecrã Panorâmico</PresentationFormat>
  <Paragraphs>145</Paragraphs>
  <Slides>21</Slides>
  <Notes>3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21</vt:i4>
      </vt:variant>
    </vt:vector>
  </HeadingPairs>
  <TitlesOfParts>
    <vt:vector size="31" baseType="lpstr">
      <vt:lpstr>☞GILROY-MEDIUM</vt:lpstr>
      <vt:lpstr>Aptos</vt:lpstr>
      <vt:lpstr>Aptos Display</vt:lpstr>
      <vt:lpstr>Archia</vt:lpstr>
      <vt:lpstr>Archia Bold</vt:lpstr>
      <vt:lpstr>Archia Bold</vt:lpstr>
      <vt:lpstr>Arial</vt:lpstr>
      <vt:lpstr>Calibri</vt:lpstr>
      <vt:lpstr>Tema do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Suporte - Inovagaia</dc:creator>
  <cp:lastModifiedBy>Suporte - Inovagaia</cp:lastModifiedBy>
  <cp:revision>15</cp:revision>
  <dcterms:created xsi:type="dcterms:W3CDTF">2024-11-29T10:56:02Z</dcterms:created>
  <dcterms:modified xsi:type="dcterms:W3CDTF">2024-12-13T12:31:40Z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0x0101005DE017B52D966B439B4A8180F8632A89</vt:lpwstr>
  </property>
</Properties>
</file>