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45"/>
  </p:notesMasterIdLst>
  <p:sldIdLst>
    <p:sldId id="256" r:id="rId3"/>
    <p:sldId id="257" r:id="rId4"/>
    <p:sldId id="258" r:id="rId5"/>
    <p:sldId id="259" r:id="rId6"/>
    <p:sldId id="260" r:id="rId7"/>
    <p:sldId id="265" r:id="rId8"/>
    <p:sldId id="262" r:id="rId9"/>
    <p:sldId id="292" r:id="rId10"/>
    <p:sldId id="263" r:id="rId11"/>
    <p:sldId id="264" r:id="rId12"/>
    <p:sldId id="266" r:id="rId13"/>
    <p:sldId id="267" r:id="rId14"/>
    <p:sldId id="291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94" r:id="rId24"/>
    <p:sldId id="295" r:id="rId25"/>
    <p:sldId id="296" r:id="rId26"/>
    <p:sldId id="297" r:id="rId27"/>
    <p:sldId id="298" r:id="rId28"/>
    <p:sldId id="299" r:id="rId29"/>
    <p:sldId id="293" r:id="rId30"/>
    <p:sldId id="30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77" r:id="rId39"/>
    <p:sldId id="278" r:id="rId40"/>
    <p:sldId id="279" r:id="rId41"/>
    <p:sldId id="290" r:id="rId42"/>
    <p:sldId id="301" r:id="rId43"/>
    <p:sldId id="289" r:id="rId4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02" autoAdjust="0"/>
  </p:normalViewPr>
  <p:slideViewPr>
    <p:cSldViewPr snapToGrid="0">
      <p:cViewPr varScale="1">
        <p:scale>
          <a:sx n="61" d="100"/>
          <a:sy n="61" d="100"/>
        </p:scale>
        <p:origin x="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openxmlformats.org/officeDocument/2006/relationships/customXml" Target="../customXml/item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customXml" Target="../customXml/item2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13C31-51D8-4629-A51E-F2F43A22F422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24224-EAC7-4065-AC44-38988F90865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8106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951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230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2097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A1EC4-3AAB-3218-F2D4-4263BDB6C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0D8CEA-3BC5-61DF-BFCF-BE0B850634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F287E66-2CF6-2F2D-2126-D4AA377AC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780F677-E3EA-C91A-B21C-F93708A25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F1407E0-C158-9B2A-9B94-281B3B08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92886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3604FE-5DE1-4438-D9C0-49B44A518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38DB46C-F6F8-4D21-577F-976B57C7B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520FF31-7B67-7DDA-EAE6-7DA20C593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9683F8B-F6E3-9D5E-FC1B-AB5B4C62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E0D2633-0B14-059B-BC80-A3468E4A0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144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94731-36D8-14AB-E544-53488DBF9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14909FE-EE1D-6D87-BF34-6F29004D8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EDCF9AA-4F60-89CC-EA40-2224569B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5186DE3-8942-036D-0E5E-4D98B4135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0460B2D-BBDF-D8B6-C58F-0B56663E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51478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93970C-EF0E-12B7-ADBB-C103A3B5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04AE300-754B-113C-ABC1-30746F17F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9EA7CD52-1AAD-5D7E-732F-6F4B08DB9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551E9689-793A-E204-EA89-7281437E2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B4B683B-C623-402E-2806-2D207B203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2EA5C35-0414-FF4C-2D8F-A2A9216A3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57298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C0E331-1320-A2B0-2CFD-7DD25A87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DAF8A76-D71B-2302-ACFB-69CE4C469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EBFFF5A-B654-A5E4-6C84-46C2F97AD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76D253CC-7EC8-146C-B2D7-13585B9EE6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DAC2824E-2F1C-ED4C-91B8-56DB680A24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778E53E9-D346-C537-F3A6-BD6D3B495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5C03792-8B13-4C67-1456-8B70798D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7C5CC04-279E-E59F-BE4E-424BB645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0826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50F3E3-735E-66AC-2CD7-73C84689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5B8A3565-9A38-2359-02C0-15FB4D88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CA28AFC-EC4D-0374-B5E6-CB10FE5AA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F6963409-0714-A8AB-DBDA-A561AA888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7174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9D888DD7-B8FE-D1F6-BF1D-9FDCA002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2A8EEA1-F432-4D97-E27A-3F106CB27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4EE9160-51DD-15F4-824D-9E8DDE23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97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743CA-D2F4-9E15-089A-4DF631BA1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CD6D452-35EA-03F4-4F40-04D54B1D7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3199DB0-D746-A1AC-4F0C-8DF127398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0A148BF-F1D9-C543-5E30-08EB197EA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AFFE0ED-EA56-08B1-DBC1-838F296BC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A199675-9D32-DB8B-AFD8-FFC255FAB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379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11B73-C2D8-CA0C-97A0-688B85F5B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402FF006-7F21-7036-3473-85C1537A0D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21FCB68-F4ED-CD37-5CD4-71E42C690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BA5EEE9-3C0C-079F-D216-AF1619594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89B7363-7C9C-A18B-6498-0B5CA07A5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50F0E98-F4BF-4F3C-011D-6CAF5ECA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4888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3D062-A411-705E-EA6B-47CAC0C94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B8BA54F-1C27-853B-E730-A38F49505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9C84AF7-6E3C-E96A-D12E-7EC62F5EE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94A756E-53A7-B36C-6A69-BCB681882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A2B1555-90A4-539C-075E-1C9663BA3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8108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2305394-D9BA-F4C0-90EE-898B3044CA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A95D601-04EC-50D1-F557-F4D391F3F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DC483B6-04C6-19FA-41F5-1A043640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6665B8E-F46E-45D3-C772-DCD43B7CD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20CFD9A-B5E6-520A-46D3-ADA380A91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9520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BD7B704B-3EA5-8E73-C794-3DC216345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D455EED-CDB5-B026-F636-994C3DDBF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DCE7BCE-A2FD-B12E-AF1B-2B2ECFFF36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E3AC4C-B456-4CDE-B4C8-6FFA2279EF43}" type="datetimeFigureOut">
              <a:rPr lang="pt-PT" smtClean="0"/>
              <a:t>20/12/2024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E744D0C-C794-CD1A-D786-A77A967718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FE673BC-6DF7-4890-ED55-9AB9ECC045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24C1B1-FB36-4801-BE68-7E923707867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284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F45ADBA-55FD-6563-EFBA-958CF26D4B64}"/>
              </a:ext>
            </a:extLst>
          </p:cNvPr>
          <p:cNvSpPr/>
          <p:nvPr/>
        </p:nvSpPr>
        <p:spPr>
          <a:xfrm>
            <a:off x="0" y="1"/>
            <a:ext cx="750340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3047393" y="571666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6889"/>
            <a:ext cx="2533783" cy="582718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2563018" y="3013923"/>
            <a:ext cx="1081653" cy="872038"/>
          </a:xfrm>
          <a:prstGeom prst="roundRect">
            <a:avLst>
              <a:gd name="adj" fmla="val 7199"/>
            </a:avLst>
          </a:prstGeom>
          <a:noFill/>
          <a:ln>
            <a:solidFill>
              <a:srgbClr val="3A16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177764" y="7089915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914870" y="7105546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551721" y="710757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9A9807F-F09A-BD8D-3A7C-BE5A3C15FFE7}"/>
              </a:ext>
            </a:extLst>
          </p:cNvPr>
          <p:cNvSpPr/>
          <p:nvPr/>
        </p:nvSpPr>
        <p:spPr>
          <a:xfrm>
            <a:off x="-6588563" y="1957221"/>
            <a:ext cx="6607643" cy="1538883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Como definir</a:t>
            </a:r>
            <a:endParaRPr lang="pt-PT" sz="48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56CC417-6387-4501-35B8-FB837E147917}"/>
              </a:ext>
            </a:extLst>
          </p:cNvPr>
          <p:cNvSpPr/>
          <p:nvPr/>
        </p:nvSpPr>
        <p:spPr>
          <a:xfrm>
            <a:off x="-4811876" y="2814934"/>
            <a:ext cx="2883482" cy="1077218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66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a minha</a:t>
            </a:r>
            <a:endParaRPr lang="pt-PT" sz="320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6FCD7CF-A3E1-3553-D631-1E7888D07856}"/>
              </a:ext>
            </a:extLst>
          </p:cNvPr>
          <p:cNvSpPr/>
          <p:nvPr/>
        </p:nvSpPr>
        <p:spPr>
          <a:xfrm>
            <a:off x="-5999440" y="3086059"/>
            <a:ext cx="5049524" cy="1538883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Estratégia</a:t>
            </a:r>
            <a:endParaRPr lang="pt-PT" sz="48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CC956D3-66EB-1E62-E5EF-8CB7BF2BE6E2}"/>
              </a:ext>
            </a:extLst>
          </p:cNvPr>
          <p:cNvSpPr/>
          <p:nvPr/>
        </p:nvSpPr>
        <p:spPr>
          <a:xfrm>
            <a:off x="-6832452" y="3801090"/>
            <a:ext cx="988732" cy="1077218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66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de</a:t>
            </a:r>
            <a:endParaRPr lang="pt-PT" sz="320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4AF228A-AF84-975A-7724-3B0260527DFD}"/>
              </a:ext>
            </a:extLst>
          </p:cNvPr>
          <p:cNvSpPr/>
          <p:nvPr/>
        </p:nvSpPr>
        <p:spPr>
          <a:xfrm>
            <a:off x="-6870427" y="3914441"/>
            <a:ext cx="6841746" cy="1538883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Comunicação</a:t>
            </a:r>
            <a:endParaRPr lang="pt-PT" sz="48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6C613A1-EBD4-BC07-7BB2-29A7B757E3B1}"/>
              </a:ext>
            </a:extLst>
          </p:cNvPr>
          <p:cNvSpPr txBox="1"/>
          <p:nvPr/>
        </p:nvSpPr>
        <p:spPr>
          <a:xfrm rot="5400000">
            <a:off x="7731361" y="3432225"/>
            <a:ext cx="10627520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Estratégia de Comunicação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B3F3104-2915-ABF5-23C1-54909039A555}"/>
              </a:ext>
            </a:extLst>
          </p:cNvPr>
          <p:cNvSpPr txBox="1"/>
          <p:nvPr/>
        </p:nvSpPr>
        <p:spPr>
          <a:xfrm rot="16200000">
            <a:off x="8349238" y="2332718"/>
            <a:ext cx="10627520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Estratégia de Comunicação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9BFDC40-67DA-4166-8B98-7F530C0BFBC1}"/>
              </a:ext>
            </a:extLst>
          </p:cNvPr>
          <p:cNvSpPr txBox="1"/>
          <p:nvPr/>
        </p:nvSpPr>
        <p:spPr>
          <a:xfrm rot="16200000">
            <a:off x="9083105" y="2450082"/>
            <a:ext cx="10627520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Estratégia de Comunicação</a:t>
            </a:r>
          </a:p>
        </p:txBody>
      </p:sp>
    </p:spTree>
    <p:extLst>
      <p:ext uri="{BB962C8B-B14F-4D97-AF65-F5344CB8AC3E}">
        <p14:creationId xmlns:p14="http://schemas.microsoft.com/office/powerpoint/2010/main" val="336436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-1" y="1"/>
            <a:ext cx="841558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26" y="651934"/>
            <a:ext cx="2533783" cy="582718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-371214" y="1750423"/>
            <a:ext cx="8448148" cy="4378478"/>
          </a:xfrm>
          <a:prstGeom prst="roundRect">
            <a:avLst>
              <a:gd name="adj" fmla="val 719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271438" y="635658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008544" y="637221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645395" y="637425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BF43705-F70D-3121-0FAA-B90FA8E5AB3A}"/>
              </a:ext>
            </a:extLst>
          </p:cNvPr>
          <p:cNvSpPr/>
          <p:nvPr/>
        </p:nvSpPr>
        <p:spPr>
          <a:xfrm>
            <a:off x="618148" y="1957221"/>
            <a:ext cx="6607643" cy="1538883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Como definir</a:t>
            </a:r>
            <a:endParaRPr lang="pt-PT" sz="48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0955B4C-1133-13A4-686C-376EBD1FFD9D}"/>
              </a:ext>
            </a:extLst>
          </p:cNvPr>
          <p:cNvSpPr/>
          <p:nvPr/>
        </p:nvSpPr>
        <p:spPr>
          <a:xfrm>
            <a:off x="2394835" y="2814934"/>
            <a:ext cx="2883482" cy="1077218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66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a minha</a:t>
            </a:r>
            <a:endParaRPr lang="pt-PT" sz="320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BDBCA9A-1AAD-459A-463E-1AD47448832D}"/>
              </a:ext>
            </a:extLst>
          </p:cNvPr>
          <p:cNvSpPr/>
          <p:nvPr/>
        </p:nvSpPr>
        <p:spPr>
          <a:xfrm>
            <a:off x="9999393" y="571666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99964DC-968A-77A4-9E78-7D77F3DF6F33}"/>
              </a:ext>
            </a:extLst>
          </p:cNvPr>
          <p:cNvSpPr/>
          <p:nvPr/>
        </p:nvSpPr>
        <p:spPr>
          <a:xfrm>
            <a:off x="1207271" y="3086059"/>
            <a:ext cx="5049524" cy="1538883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Estratégia</a:t>
            </a:r>
            <a:endParaRPr lang="pt-PT" sz="48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4FB9AF0-0197-62F6-36D2-0464959E09B1}"/>
              </a:ext>
            </a:extLst>
          </p:cNvPr>
          <p:cNvSpPr txBox="1"/>
          <p:nvPr/>
        </p:nvSpPr>
        <p:spPr>
          <a:xfrm rot="5400000">
            <a:off x="5197169" y="3432225"/>
            <a:ext cx="10627520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Estratégia de Comunicação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0931FA9-2953-F944-4E83-A57E79CA60CF}"/>
              </a:ext>
            </a:extLst>
          </p:cNvPr>
          <p:cNvSpPr/>
          <p:nvPr/>
        </p:nvSpPr>
        <p:spPr>
          <a:xfrm>
            <a:off x="1235188" y="3914441"/>
            <a:ext cx="6841746" cy="1538883"/>
          </a:xfrm>
          <a:prstGeom prst="rect">
            <a:avLst/>
          </a:prstGeom>
          <a:noFill/>
          <a:ln>
            <a:noFill/>
          </a:ln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Comunicação</a:t>
            </a:r>
            <a:endParaRPr lang="pt-PT" sz="48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B5D9D88-02B0-50EC-A5FB-D2D3EAF16A56}"/>
              </a:ext>
            </a:extLst>
          </p:cNvPr>
          <p:cNvSpPr/>
          <p:nvPr/>
        </p:nvSpPr>
        <p:spPr>
          <a:xfrm>
            <a:off x="374259" y="3801090"/>
            <a:ext cx="988732" cy="1077218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/>
            <a:r>
              <a:rPr lang="pt-PT" sz="66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de</a:t>
            </a:r>
            <a:endParaRPr lang="pt-PT" sz="320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477791E-1E66-750F-BF46-17A7DB850DA5}"/>
              </a:ext>
            </a:extLst>
          </p:cNvPr>
          <p:cNvSpPr txBox="1"/>
          <p:nvPr/>
        </p:nvSpPr>
        <p:spPr>
          <a:xfrm rot="16200000">
            <a:off x="5815046" y="2332718"/>
            <a:ext cx="10627520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Estratégia de Comunicação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3FB6359-184A-8B57-FDFA-3A071EC8C941}"/>
              </a:ext>
            </a:extLst>
          </p:cNvPr>
          <p:cNvSpPr txBox="1"/>
          <p:nvPr/>
        </p:nvSpPr>
        <p:spPr>
          <a:xfrm rot="16200000">
            <a:off x="6548913" y="2450082"/>
            <a:ext cx="10627520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Estratégia de Comunicação</a:t>
            </a:r>
          </a:p>
        </p:txBody>
      </p:sp>
    </p:spTree>
    <p:extLst>
      <p:ext uri="{BB962C8B-B14F-4D97-AF65-F5344CB8AC3E}">
        <p14:creationId xmlns:p14="http://schemas.microsoft.com/office/powerpoint/2010/main" val="2224943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1"/>
            <a:ext cx="100956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1232955" y="563644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18" y="50095"/>
            <a:ext cx="1898975" cy="436725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-440454" y="1212915"/>
            <a:ext cx="10346454" cy="4986408"/>
          </a:xfrm>
          <a:prstGeom prst="roundRect">
            <a:avLst>
              <a:gd name="adj" fmla="val 719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271438" y="6473686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008544" y="647381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645395" y="647585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F85E61E7-BE2C-B03D-5DB2-BE8514D4FD65}"/>
              </a:ext>
            </a:extLst>
          </p:cNvPr>
          <p:cNvSpPr txBox="1"/>
          <p:nvPr/>
        </p:nvSpPr>
        <p:spPr>
          <a:xfrm>
            <a:off x="271438" y="726096"/>
            <a:ext cx="2878861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800"/>
              </a:lnSpc>
              <a:spcBef>
                <a:spcPct val="0"/>
              </a:spcBef>
            </a:pPr>
            <a:r>
              <a:rPr lang="pt-PT" sz="4400" b="1" spc="-75" dirty="0">
                <a:solidFill>
                  <a:schemeClr val="bg1"/>
                </a:solidFill>
                <a:latin typeface="Archia Bold" panose="02000503000000020004" pitchFamily="2" charset="77"/>
              </a:rPr>
              <a:t>índice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6BCF245-32DB-D9DE-33CD-B19533A39518}"/>
              </a:ext>
            </a:extLst>
          </p:cNvPr>
          <p:cNvSpPr txBox="1"/>
          <p:nvPr/>
        </p:nvSpPr>
        <p:spPr>
          <a:xfrm>
            <a:off x="222467" y="1415201"/>
            <a:ext cx="7490856" cy="4378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defRPr/>
            </a:pPr>
            <a:r>
              <a:rPr lang="pt-PT" sz="2400" spc="-75" dirty="0">
                <a:solidFill>
                  <a:schemeClr val="bg1"/>
                </a:solidFill>
                <a:latin typeface="☞GILROY-MEDIUM" panose="00000600000000000000"/>
              </a:rPr>
              <a:t>1.Porquê?-  Introdução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O que é uma estratégia de comunicação?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Importância de uma estratégia bem definida</a:t>
            </a:r>
            <a:r>
              <a:rPr lang="pt-PT" sz="2400" spc="-75" dirty="0">
                <a:solidFill>
                  <a:schemeClr val="bg1"/>
                </a:solidFill>
                <a:latin typeface="☞GILROY-MEDIUM" panose="00000600000000000000"/>
              </a:rPr>
              <a:t>.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defRPr/>
            </a:pPr>
            <a:r>
              <a:rPr lang="pt-PT" sz="2400" spc="-75" dirty="0">
                <a:solidFill>
                  <a:schemeClr val="bg1"/>
                </a:solidFill>
                <a:latin typeface="☞GILROY-MEDIUM" panose="00000600000000000000"/>
              </a:rPr>
              <a:t>2. Quem?- Identificar o público-alvo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Segmentação do público alvo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Cliente </a:t>
            </a:r>
            <a:r>
              <a:rPr lang="pt-PT" sz="2000" spc="-75" dirty="0" err="1">
                <a:solidFill>
                  <a:schemeClr val="bg1"/>
                </a:solidFill>
                <a:latin typeface="☞GILROY-MEDIUM" panose="00000600000000000000"/>
              </a:rPr>
              <a:t>vs</a:t>
            </a: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 Consumidor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defRPr/>
            </a:pPr>
            <a:r>
              <a:rPr lang="pt-PT" sz="2400" spc="-75" dirty="0">
                <a:solidFill>
                  <a:schemeClr val="bg1"/>
                </a:solidFill>
                <a:latin typeface="☞GILROY-MEDIUM" panose="00000600000000000000"/>
              </a:rPr>
              <a:t>3. O quê?- A Mensagem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Os valores a transmitir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Como tornar a mensagem consistente e relevante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Tom de voz e estilo da comunicação.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7E395930-0F9C-9986-1147-7A54683E7B12}"/>
              </a:ext>
            </a:extLst>
          </p:cNvPr>
          <p:cNvSpPr txBox="1"/>
          <p:nvPr/>
        </p:nvSpPr>
        <p:spPr>
          <a:xfrm>
            <a:off x="271438" y="3406965"/>
            <a:ext cx="8198603" cy="8886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400" spc="-75" dirty="0">
                <a:solidFill>
                  <a:schemeClr val="bg1"/>
                </a:solidFill>
                <a:latin typeface="☞GILROY-MEDIUM" panose="00000600000000000000" charset="0"/>
              </a:rPr>
              <a:t>                                                            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endParaRPr lang="pt-PT" sz="2400" spc="-75" dirty="0">
              <a:solidFill>
                <a:schemeClr val="bg1"/>
              </a:solidFill>
              <a:latin typeface="☞GILROY-MEDIUM" panose="00000600000000000000" charset="0"/>
            </a:endParaRPr>
          </a:p>
        </p:txBody>
      </p:sp>
      <p:pic>
        <p:nvPicPr>
          <p:cNvPr id="6" name="Imagem 5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32EFD6DA-912C-C1E7-9EFB-0D44B415E2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512" y="12704576"/>
            <a:ext cx="1898975" cy="4367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C4BDF1-445D-EB99-534F-A58A1C78215A}"/>
              </a:ext>
            </a:extLst>
          </p:cNvPr>
          <p:cNvSpPr txBox="1"/>
          <p:nvPr/>
        </p:nvSpPr>
        <p:spPr>
          <a:xfrm>
            <a:off x="5583329" y="1415201"/>
            <a:ext cx="4259987" cy="4728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defRPr/>
            </a:pPr>
            <a:r>
              <a:rPr lang="pt-PT" sz="2400" spc="-75" dirty="0">
                <a:solidFill>
                  <a:schemeClr val="bg1"/>
                </a:solidFill>
                <a:latin typeface="☞GILROY-MEDIUM" panose="00000600000000000000"/>
              </a:rPr>
              <a:t>4.Onde?- Os canais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Comunicação online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Comunicação offline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defRPr/>
            </a:pPr>
            <a:r>
              <a:rPr lang="pt-PT" sz="2400" spc="-75" dirty="0">
                <a:solidFill>
                  <a:schemeClr val="bg1"/>
                </a:solidFill>
                <a:latin typeface="☞GILROY-MEDIUM" panose="00000600000000000000"/>
              </a:rPr>
              <a:t>5. Como?- Planeamento e Execução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Objetivos SMART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Alocação de recursos 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defRPr/>
            </a:pPr>
            <a:r>
              <a:rPr lang="pt-PT" sz="2400" spc="-75" dirty="0">
                <a:solidFill>
                  <a:schemeClr val="bg1"/>
                </a:solidFill>
                <a:latin typeface="☞GILROY-MEDIUM" panose="00000600000000000000"/>
              </a:rPr>
              <a:t>6. Avaliação e Ajustes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Ferramentas para medir o desempenho</a:t>
            </a:r>
          </a:p>
          <a:p>
            <a:pPr marL="342900" indent="-342900"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buFont typeface="Arial" panose="020B0604020202020204" pitchFamily="34" charset="0"/>
              <a:buChar char="•"/>
              <a:defRPr/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/>
              </a:rPr>
              <a:t> Como corrigir a estratégia em função dos resultados.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533"/>
              </a:spcAft>
              <a:defRPr/>
            </a:pPr>
            <a:endParaRPr lang="pt-PT" sz="2400" spc="-75" dirty="0">
              <a:solidFill>
                <a:schemeClr val="bg1"/>
              </a:solidFill>
              <a:latin typeface="☞GILROY-MEDIUM" panose="0000060000000000000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8426468-CBD5-6D8C-1841-6A541CEF5B16}"/>
              </a:ext>
            </a:extLst>
          </p:cNvPr>
          <p:cNvSpPr txBox="1"/>
          <p:nvPr/>
        </p:nvSpPr>
        <p:spPr>
          <a:xfrm rot="5400000">
            <a:off x="5197169" y="3432225"/>
            <a:ext cx="10627520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Estratégia de Comunicação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0C5FA62-B6BE-D59B-5F4B-57A53E24AADA}"/>
              </a:ext>
            </a:extLst>
          </p:cNvPr>
          <p:cNvSpPr txBox="1"/>
          <p:nvPr/>
        </p:nvSpPr>
        <p:spPr>
          <a:xfrm rot="16200000">
            <a:off x="5815046" y="2332718"/>
            <a:ext cx="10627520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Estratégia de Comunicação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2614460-8236-FEDA-007D-FF9BE83C004B}"/>
              </a:ext>
            </a:extLst>
          </p:cNvPr>
          <p:cNvSpPr txBox="1"/>
          <p:nvPr/>
        </p:nvSpPr>
        <p:spPr>
          <a:xfrm rot="16200000">
            <a:off x="6548913" y="2450082"/>
            <a:ext cx="10627520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Estratégia de Comunicação</a:t>
            </a:r>
          </a:p>
        </p:txBody>
      </p:sp>
    </p:spTree>
    <p:extLst>
      <p:ext uri="{BB962C8B-B14F-4D97-AF65-F5344CB8AC3E}">
        <p14:creationId xmlns:p14="http://schemas.microsoft.com/office/powerpoint/2010/main" val="4285090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AD818-D5A0-A1E7-7407-A6F60D34D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C985435C-1D9C-891D-56C1-FCDE2A977121}"/>
              </a:ext>
            </a:extLst>
          </p:cNvPr>
          <p:cNvSpPr/>
          <p:nvPr/>
        </p:nvSpPr>
        <p:spPr>
          <a:xfrm>
            <a:off x="592566" y="869837"/>
            <a:ext cx="11179317" cy="61904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400" kern="100" dirty="0">
                <a:solidFill>
                  <a:schemeClr val="tx2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Uma                                                                                   é um plano estruturado que define a forma como uma organização, marca ou pessoa irá transmitir uma (ou mais) mensagens de modo a atingir objetivos específicos.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400" kern="100" dirty="0">
                <a:solidFill>
                  <a:schemeClr val="tx2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Uma estratégia bem definida é crucial para o sucesso de qualquer iniciativa de comunicação, já que, sem ela, as mensagens podem perder foco, o público-alvo pode não ser alcançado e os recursos podem ser desperdiçados. Uma boa estratégia garante consistência, aumenta a eficiência e ajuda a medir resultados de forma clara.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400" kern="100" dirty="0">
                <a:solidFill>
                  <a:schemeClr val="tx2"/>
                </a:solidFill>
                <a:latin typeface="☞GILROY-MEDIUM"/>
                <a:cs typeface="Times New Roman" panose="02020603050405020304" pitchFamily="18" charset="0"/>
              </a:rPr>
              <a:t>Neste “guia”, </a:t>
            </a:r>
            <a:r>
              <a:rPr lang="pt-PT" sz="2400" kern="100" dirty="0" err="1">
                <a:solidFill>
                  <a:schemeClr val="tx2"/>
                </a:solidFill>
                <a:latin typeface="☞GILROY-MEDIUM"/>
                <a:cs typeface="Times New Roman" panose="02020603050405020304" pitchFamily="18" charset="0"/>
              </a:rPr>
              <a:t>ensinamo-vos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cs typeface="Times New Roman" panose="02020603050405020304" pitchFamily="18" charset="0"/>
              </a:rPr>
              <a:t> a definir e aplicar uma boa estratégia de comunicação, para isso vamos responder às perguntas:                                                                e, por fim, proceder a uma                          final da nossa estratégia de comunicação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PT" sz="66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0DE973-8A89-BFE2-6342-4719F6D664FF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9E9DFD7-5D00-3DD4-73F7-EE0F13D30647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C91AF3C-3FE8-2127-E81A-078B00273771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91E7578D-224F-2D2A-7158-9B70BD705543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5115B0A5-F1D5-FB88-60CE-60D871B5A655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07E9A4-94C2-C7D2-2DBE-C9243952A305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79F16DE0-B590-EC75-2024-B43BEDD13610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EF1370C3-2F6E-8065-1C87-4C132334D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52DF8C5E-7995-68B0-C529-B92018DF45AC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CBCF406-7BB3-2652-E75C-FDC0322C5784}"/>
              </a:ext>
            </a:extLst>
          </p:cNvPr>
          <p:cNvSpPr/>
          <p:nvPr/>
        </p:nvSpPr>
        <p:spPr>
          <a:xfrm>
            <a:off x="1321975" y="822569"/>
            <a:ext cx="559895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3BAA095-566F-80A6-EAD3-0EFCC7AD9019}"/>
              </a:ext>
            </a:extLst>
          </p:cNvPr>
          <p:cNvSpPr/>
          <p:nvPr/>
        </p:nvSpPr>
        <p:spPr>
          <a:xfrm>
            <a:off x="4681827" y="4492232"/>
            <a:ext cx="193424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FDF8E1C-323D-3BA7-3846-A079C34BB908}"/>
              </a:ext>
            </a:extLst>
          </p:cNvPr>
          <p:cNvSpPr/>
          <p:nvPr/>
        </p:nvSpPr>
        <p:spPr>
          <a:xfrm>
            <a:off x="3992317" y="4498014"/>
            <a:ext cx="54913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427DB37-01E3-3F47-6BE1-34438DE38090}"/>
              </a:ext>
            </a:extLst>
          </p:cNvPr>
          <p:cNvSpPr/>
          <p:nvPr/>
        </p:nvSpPr>
        <p:spPr>
          <a:xfrm>
            <a:off x="5016408" y="4480464"/>
            <a:ext cx="54913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DADAFCA-6206-10D0-FC7B-50EC4E1650AA}"/>
              </a:ext>
            </a:extLst>
          </p:cNvPr>
          <p:cNvSpPr/>
          <p:nvPr/>
        </p:nvSpPr>
        <p:spPr>
          <a:xfrm>
            <a:off x="6082578" y="4497979"/>
            <a:ext cx="54913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52AD533-AE34-8DC1-DFF4-03FBCC0196C9}"/>
              </a:ext>
            </a:extLst>
          </p:cNvPr>
          <p:cNvSpPr/>
          <p:nvPr/>
        </p:nvSpPr>
        <p:spPr>
          <a:xfrm>
            <a:off x="809218" y="4909975"/>
            <a:ext cx="54913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</p:spTree>
    <p:extLst>
      <p:ext uri="{BB962C8B-B14F-4D97-AF65-F5344CB8AC3E}">
        <p14:creationId xmlns:p14="http://schemas.microsoft.com/office/powerpoint/2010/main" val="44082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" grpId="0"/>
      <p:bldP spid="10" grpId="0"/>
      <p:bldP spid="13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6FE20-DC89-AE66-E18A-7F733C5B0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7E0DD1A-0277-94D0-D425-C6DD473C8AAE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0CBC07E-EFC6-2447-738C-4D10E3271D63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E28A85C-D338-AE70-C132-35723D4D7687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52FA7ABB-66FB-2CE6-80DE-97F07B933E6A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74F29212-8BC5-DBCA-46D2-A957F48424BF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2A9272E-FE49-1E25-CBDF-D7FC49FCE14C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70853794-40D2-F3E0-8A11-A88EE671EC8B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BA1ADE8-D905-E94B-1735-1D7D3BE6C8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2BBA2E47-C2E5-EBBF-0721-00F5CF5E98D5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FF97C04-F808-D984-3446-CA46F45CBBF6}"/>
              </a:ext>
            </a:extLst>
          </p:cNvPr>
          <p:cNvSpPr/>
          <p:nvPr/>
        </p:nvSpPr>
        <p:spPr>
          <a:xfrm>
            <a:off x="3350338" y="2551837"/>
            <a:ext cx="54913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3997148-0E8A-2E0A-3A47-3AAE1496BF73}"/>
              </a:ext>
            </a:extLst>
          </p:cNvPr>
          <p:cNvSpPr/>
          <p:nvPr/>
        </p:nvSpPr>
        <p:spPr>
          <a:xfrm>
            <a:off x="-883686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A9C7A4B-8729-14F6-0F7F-2D56029E4E04}"/>
              </a:ext>
            </a:extLst>
          </p:cNvPr>
          <p:cNvSpPr/>
          <p:nvPr/>
        </p:nvSpPr>
        <p:spPr>
          <a:xfrm>
            <a:off x="3105823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FC1E133-7FDD-AD12-A578-051819B003DA}"/>
              </a:ext>
            </a:extLst>
          </p:cNvPr>
          <p:cNvSpPr/>
          <p:nvPr/>
        </p:nvSpPr>
        <p:spPr>
          <a:xfrm>
            <a:off x="7225080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14BF4CC-D5F4-4E8C-8CF8-C8A988440C58}"/>
              </a:ext>
            </a:extLst>
          </p:cNvPr>
          <p:cNvSpPr/>
          <p:nvPr/>
        </p:nvSpPr>
        <p:spPr>
          <a:xfrm>
            <a:off x="5779496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EBE9B73-A6AB-0C25-C447-BFBD8DEF55A3}"/>
              </a:ext>
            </a:extLst>
          </p:cNvPr>
          <p:cNvSpPr/>
          <p:nvPr/>
        </p:nvSpPr>
        <p:spPr>
          <a:xfrm>
            <a:off x="984925" y="456843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</p:spTree>
    <p:extLst>
      <p:ext uri="{BB962C8B-B14F-4D97-AF65-F5344CB8AC3E}">
        <p14:creationId xmlns:p14="http://schemas.microsoft.com/office/powerpoint/2010/main" val="1052398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86953-8A0D-FCA2-01F0-92EE91C5F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935E67A-0B82-7511-9B46-6B0E1FFD2621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7641D34-1800-F06C-8A4F-8A93B045F7A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FD2B1B-041A-E9C5-111F-DE175FF26793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F1742B-E0CC-7CFE-A8B4-E889FCB5BD3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C2475BCD-9F4F-ED6E-4161-EFC9CC2C8AB3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CB7E915-0DB9-F8A9-26E3-8805FB8C8200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ECB4491B-322F-D72C-AAE1-328FB56E763C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37D78718-886C-6404-D37A-FC99C254A2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0271FC43-D060-0B0E-A9E3-2844A40DD75C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211208F-B5F1-96D9-3A8A-93D75634F6F0}"/>
              </a:ext>
            </a:extLst>
          </p:cNvPr>
          <p:cNvSpPr/>
          <p:nvPr/>
        </p:nvSpPr>
        <p:spPr>
          <a:xfrm>
            <a:off x="3350338" y="2551837"/>
            <a:ext cx="54913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1EDCF4C-094E-F429-B33E-6637F5168B9E}"/>
              </a:ext>
            </a:extLst>
          </p:cNvPr>
          <p:cNvSpPr/>
          <p:nvPr/>
        </p:nvSpPr>
        <p:spPr>
          <a:xfrm>
            <a:off x="-883686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F1947B9-AD2A-61FE-60C1-A46C9A6F9076}"/>
              </a:ext>
            </a:extLst>
          </p:cNvPr>
          <p:cNvSpPr/>
          <p:nvPr/>
        </p:nvSpPr>
        <p:spPr>
          <a:xfrm>
            <a:off x="3105823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2785A83-6463-1107-7C6B-5E47D51429CD}"/>
              </a:ext>
            </a:extLst>
          </p:cNvPr>
          <p:cNvSpPr/>
          <p:nvPr/>
        </p:nvSpPr>
        <p:spPr>
          <a:xfrm>
            <a:off x="7225080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3CCAEBE-7F2E-5DA2-8C7D-A100B8F5DA4F}"/>
              </a:ext>
            </a:extLst>
          </p:cNvPr>
          <p:cNvSpPr/>
          <p:nvPr/>
        </p:nvSpPr>
        <p:spPr>
          <a:xfrm>
            <a:off x="5779496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03203CB-CC93-848E-5402-7303832B43E8}"/>
              </a:ext>
            </a:extLst>
          </p:cNvPr>
          <p:cNvSpPr/>
          <p:nvPr/>
        </p:nvSpPr>
        <p:spPr>
          <a:xfrm>
            <a:off x="984925" y="456843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AVALIAÇÃO</a:t>
            </a:r>
          </a:p>
        </p:txBody>
      </p:sp>
    </p:spTree>
    <p:extLst>
      <p:ext uri="{BB962C8B-B14F-4D97-AF65-F5344CB8AC3E}">
        <p14:creationId xmlns:p14="http://schemas.microsoft.com/office/powerpoint/2010/main" val="3494935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65D3B-AAFB-9666-9878-76BBBBF1B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4FBF773-C8DD-1210-3CE0-2F0336B0990D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660083F-985E-902C-0CFD-069B92837B88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4585BED-555B-E88A-263E-3B4909830018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E56C24EE-CAEE-C4BE-A8A8-5378ED1E5383}"/>
              </a:ext>
            </a:extLst>
          </p:cNvPr>
          <p:cNvCxnSpPr/>
          <p:nvPr/>
        </p:nvCxnSpPr>
        <p:spPr>
          <a:xfrm>
            <a:off x="0" y="729996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889E7F61-EA87-EA93-D0C0-DF26B625C5C2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721FFB7-709C-3C95-D35B-B3A354F71C44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0A8D4232-175B-8A58-EB88-621A5FEB99D9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596D2E1F-DC9E-1A3C-8F83-7EB5A774AA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2AF56EE3-DF43-1C26-12B3-5335C06B20A2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5C41C2C-9553-7C82-68FD-CD34FE83091E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44A1F14-0D9A-AD26-748A-1C96366E3132}"/>
              </a:ext>
            </a:extLst>
          </p:cNvPr>
          <p:cNvSpPr/>
          <p:nvPr/>
        </p:nvSpPr>
        <p:spPr>
          <a:xfrm>
            <a:off x="3349410" y="3105835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310F980-CFB3-995E-D6FB-5A6B3F3A8134}"/>
              </a:ext>
            </a:extLst>
          </p:cNvPr>
          <p:cNvSpPr/>
          <p:nvPr/>
        </p:nvSpPr>
        <p:spPr>
          <a:xfrm>
            <a:off x="14573329" y="1329578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96A9B82-B312-4EE1-AC3A-547187898792}"/>
              </a:ext>
            </a:extLst>
          </p:cNvPr>
          <p:cNvSpPr/>
          <p:nvPr/>
        </p:nvSpPr>
        <p:spPr>
          <a:xfrm>
            <a:off x="16435304" y="304427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8E1F3DE-09F5-2C43-8628-2C8BF3D02C2C}"/>
              </a:ext>
            </a:extLst>
          </p:cNvPr>
          <p:cNvSpPr/>
          <p:nvPr/>
        </p:nvSpPr>
        <p:spPr>
          <a:xfrm>
            <a:off x="14362866" y="4698701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452C189-0113-776D-0BDE-A8420B6BF47C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6681FC1-B030-6B96-5FAB-05F590BD64A8}"/>
              </a:ext>
            </a:extLst>
          </p:cNvPr>
          <p:cNvSpPr/>
          <p:nvPr/>
        </p:nvSpPr>
        <p:spPr>
          <a:xfrm>
            <a:off x="410389" y="1230599"/>
            <a:ext cx="4294184" cy="62930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dirty="0">
                <a:solidFill>
                  <a:schemeClr val="tx2"/>
                </a:solidFill>
                <a:latin typeface="☞GILROY-MEDIUM"/>
              </a:rPr>
              <a:t>Não interessa definir o que pretendemos comunicar ou como, sem sabermos quem nos vai ouvir: o canal de comunicação da mensagem que uma empresa, marca ou pessoa pretendem transmitir e, muitas vezes, a mensagem em si, são dependentes de quem a recebe.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dirty="0">
                <a:solidFill>
                  <a:schemeClr val="tx2"/>
                </a:solidFill>
                <a:latin typeface="☞GILROY-MEDIUM"/>
              </a:rPr>
              <a:t>No mundo empresarial é fundamental falarmos com o nosso público alvo – seja este o nosso              ou </a:t>
            </a:r>
            <a:endParaRPr lang="pt-PT" dirty="0">
              <a:solidFill>
                <a:srgbClr val="C00000"/>
              </a:solidFill>
              <a:latin typeface="☞GILROY-MEDIUM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dirty="0">
                <a:solidFill>
                  <a:schemeClr val="tx2"/>
                </a:solidFill>
              </a:rPr>
              <a:t>Para isso, é necessário segmentar esse </a:t>
            </a:r>
            <a:r>
              <a:rPr lang="pt-PT" b="1" dirty="0">
                <a:solidFill>
                  <a:schemeClr val="tx2"/>
                </a:solidFill>
              </a:rPr>
              <a:t>público alvo</a:t>
            </a:r>
            <a:r>
              <a:rPr lang="pt-PT" b="1" kern="100" dirty="0">
                <a:solidFill>
                  <a:schemeClr val="tx2"/>
                </a:solidFill>
                <a:latin typeface="☞GILROY-MEDIUM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66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8A83108-C51B-2C00-537A-BC9015B6E587}"/>
              </a:ext>
            </a:extLst>
          </p:cNvPr>
          <p:cNvSpPr/>
          <p:nvPr/>
        </p:nvSpPr>
        <p:spPr>
          <a:xfrm>
            <a:off x="313690" y="957395"/>
            <a:ext cx="4558268" cy="5151603"/>
          </a:xfrm>
          <a:custGeom>
            <a:avLst/>
            <a:gdLst>
              <a:gd name="connsiteX0" fmla="*/ 0 w 4558268"/>
              <a:gd name="connsiteY0" fmla="*/ 0 h 5151603"/>
              <a:gd name="connsiteX1" fmla="*/ 569784 w 4558268"/>
              <a:gd name="connsiteY1" fmla="*/ 0 h 5151603"/>
              <a:gd name="connsiteX2" fmla="*/ 1002819 w 4558268"/>
              <a:gd name="connsiteY2" fmla="*/ 0 h 5151603"/>
              <a:gd name="connsiteX3" fmla="*/ 1527020 w 4558268"/>
              <a:gd name="connsiteY3" fmla="*/ 0 h 5151603"/>
              <a:gd name="connsiteX4" fmla="*/ 2096803 w 4558268"/>
              <a:gd name="connsiteY4" fmla="*/ 0 h 5151603"/>
              <a:gd name="connsiteX5" fmla="*/ 2575421 w 4558268"/>
              <a:gd name="connsiteY5" fmla="*/ 0 h 5151603"/>
              <a:gd name="connsiteX6" fmla="*/ 3099622 w 4558268"/>
              <a:gd name="connsiteY6" fmla="*/ 0 h 5151603"/>
              <a:gd name="connsiteX7" fmla="*/ 3669406 w 4558268"/>
              <a:gd name="connsiteY7" fmla="*/ 0 h 5151603"/>
              <a:gd name="connsiteX8" fmla="*/ 4558268 w 4558268"/>
              <a:gd name="connsiteY8" fmla="*/ 0 h 5151603"/>
              <a:gd name="connsiteX9" fmla="*/ 4558268 w 4558268"/>
              <a:gd name="connsiteY9" fmla="*/ 572400 h 5151603"/>
              <a:gd name="connsiteX10" fmla="*/ 4558268 w 4558268"/>
              <a:gd name="connsiteY10" fmla="*/ 1144801 h 5151603"/>
              <a:gd name="connsiteX11" fmla="*/ 4558268 w 4558268"/>
              <a:gd name="connsiteY11" fmla="*/ 1665685 h 5151603"/>
              <a:gd name="connsiteX12" fmla="*/ 4558268 w 4558268"/>
              <a:gd name="connsiteY12" fmla="*/ 2186569 h 5151603"/>
              <a:gd name="connsiteX13" fmla="*/ 4558268 w 4558268"/>
              <a:gd name="connsiteY13" fmla="*/ 2604422 h 5151603"/>
              <a:gd name="connsiteX14" fmla="*/ 4558268 w 4558268"/>
              <a:gd name="connsiteY14" fmla="*/ 3176822 h 5151603"/>
              <a:gd name="connsiteX15" fmla="*/ 4558268 w 4558268"/>
              <a:gd name="connsiteY15" fmla="*/ 3800738 h 5151603"/>
              <a:gd name="connsiteX16" fmla="*/ 4558268 w 4558268"/>
              <a:gd name="connsiteY16" fmla="*/ 4373139 h 5151603"/>
              <a:gd name="connsiteX17" fmla="*/ 4558268 w 4558268"/>
              <a:gd name="connsiteY17" fmla="*/ 5151603 h 5151603"/>
              <a:gd name="connsiteX18" fmla="*/ 3942902 w 4558268"/>
              <a:gd name="connsiteY18" fmla="*/ 5151603 h 5151603"/>
              <a:gd name="connsiteX19" fmla="*/ 3418701 w 4558268"/>
              <a:gd name="connsiteY19" fmla="*/ 5151603 h 5151603"/>
              <a:gd name="connsiteX20" fmla="*/ 2940083 w 4558268"/>
              <a:gd name="connsiteY20" fmla="*/ 5151603 h 5151603"/>
              <a:gd name="connsiteX21" fmla="*/ 2370299 w 4558268"/>
              <a:gd name="connsiteY21" fmla="*/ 5151603 h 5151603"/>
              <a:gd name="connsiteX22" fmla="*/ 1800516 w 4558268"/>
              <a:gd name="connsiteY22" fmla="*/ 5151603 h 5151603"/>
              <a:gd name="connsiteX23" fmla="*/ 1185150 w 4558268"/>
              <a:gd name="connsiteY23" fmla="*/ 5151603 h 5151603"/>
              <a:gd name="connsiteX24" fmla="*/ 569784 w 4558268"/>
              <a:gd name="connsiteY24" fmla="*/ 5151603 h 5151603"/>
              <a:gd name="connsiteX25" fmla="*/ 0 w 4558268"/>
              <a:gd name="connsiteY25" fmla="*/ 5151603 h 5151603"/>
              <a:gd name="connsiteX26" fmla="*/ 0 w 4558268"/>
              <a:gd name="connsiteY26" fmla="*/ 4476171 h 5151603"/>
              <a:gd name="connsiteX27" fmla="*/ 0 w 4558268"/>
              <a:gd name="connsiteY27" fmla="*/ 3852254 h 5151603"/>
              <a:gd name="connsiteX28" fmla="*/ 0 w 4558268"/>
              <a:gd name="connsiteY28" fmla="*/ 3176822 h 5151603"/>
              <a:gd name="connsiteX29" fmla="*/ 0 w 4558268"/>
              <a:gd name="connsiteY29" fmla="*/ 2604422 h 5151603"/>
              <a:gd name="connsiteX30" fmla="*/ 0 w 4558268"/>
              <a:gd name="connsiteY30" fmla="*/ 2083537 h 5151603"/>
              <a:gd name="connsiteX31" fmla="*/ 0 w 4558268"/>
              <a:gd name="connsiteY31" fmla="*/ 1511137 h 5151603"/>
              <a:gd name="connsiteX32" fmla="*/ 0 w 4558268"/>
              <a:gd name="connsiteY32" fmla="*/ 835704 h 5151603"/>
              <a:gd name="connsiteX33" fmla="*/ 0 w 4558268"/>
              <a:gd name="connsiteY33" fmla="*/ 0 h 515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558268" h="5151603" extrusionOk="0">
                <a:moveTo>
                  <a:pt x="0" y="0"/>
                </a:moveTo>
                <a:cubicBezTo>
                  <a:pt x="179663" y="-56969"/>
                  <a:pt x="407903" y="20902"/>
                  <a:pt x="569784" y="0"/>
                </a:cubicBezTo>
                <a:cubicBezTo>
                  <a:pt x="731665" y="-20902"/>
                  <a:pt x="822206" y="1810"/>
                  <a:pt x="1002819" y="0"/>
                </a:cubicBezTo>
                <a:cubicBezTo>
                  <a:pt x="1183433" y="-1810"/>
                  <a:pt x="1278078" y="5067"/>
                  <a:pt x="1527020" y="0"/>
                </a:cubicBezTo>
                <a:cubicBezTo>
                  <a:pt x="1775962" y="-5067"/>
                  <a:pt x="1882666" y="38608"/>
                  <a:pt x="2096803" y="0"/>
                </a:cubicBezTo>
                <a:cubicBezTo>
                  <a:pt x="2310940" y="-38608"/>
                  <a:pt x="2405756" y="46824"/>
                  <a:pt x="2575421" y="0"/>
                </a:cubicBezTo>
                <a:cubicBezTo>
                  <a:pt x="2745086" y="-46824"/>
                  <a:pt x="2863033" y="28874"/>
                  <a:pt x="3099622" y="0"/>
                </a:cubicBezTo>
                <a:cubicBezTo>
                  <a:pt x="3336211" y="-28874"/>
                  <a:pt x="3462374" y="19811"/>
                  <a:pt x="3669406" y="0"/>
                </a:cubicBezTo>
                <a:cubicBezTo>
                  <a:pt x="3876438" y="-19811"/>
                  <a:pt x="4362606" y="64090"/>
                  <a:pt x="4558268" y="0"/>
                </a:cubicBezTo>
                <a:cubicBezTo>
                  <a:pt x="4584880" y="163546"/>
                  <a:pt x="4529052" y="297105"/>
                  <a:pt x="4558268" y="572400"/>
                </a:cubicBezTo>
                <a:cubicBezTo>
                  <a:pt x="4587484" y="847695"/>
                  <a:pt x="4535235" y="954677"/>
                  <a:pt x="4558268" y="1144801"/>
                </a:cubicBezTo>
                <a:cubicBezTo>
                  <a:pt x="4581301" y="1334925"/>
                  <a:pt x="4547182" y="1426102"/>
                  <a:pt x="4558268" y="1665685"/>
                </a:cubicBezTo>
                <a:cubicBezTo>
                  <a:pt x="4569354" y="1905268"/>
                  <a:pt x="4534749" y="2001855"/>
                  <a:pt x="4558268" y="2186569"/>
                </a:cubicBezTo>
                <a:cubicBezTo>
                  <a:pt x="4581787" y="2371283"/>
                  <a:pt x="4554845" y="2443260"/>
                  <a:pt x="4558268" y="2604422"/>
                </a:cubicBezTo>
                <a:cubicBezTo>
                  <a:pt x="4561691" y="2765584"/>
                  <a:pt x="4542260" y="2983609"/>
                  <a:pt x="4558268" y="3176822"/>
                </a:cubicBezTo>
                <a:cubicBezTo>
                  <a:pt x="4574276" y="3370035"/>
                  <a:pt x="4528423" y="3674740"/>
                  <a:pt x="4558268" y="3800738"/>
                </a:cubicBezTo>
                <a:cubicBezTo>
                  <a:pt x="4588113" y="3926736"/>
                  <a:pt x="4509716" y="4217614"/>
                  <a:pt x="4558268" y="4373139"/>
                </a:cubicBezTo>
                <a:cubicBezTo>
                  <a:pt x="4606820" y="4528664"/>
                  <a:pt x="4472083" y="4864172"/>
                  <a:pt x="4558268" y="5151603"/>
                </a:cubicBezTo>
                <a:cubicBezTo>
                  <a:pt x="4424218" y="5204083"/>
                  <a:pt x="4231050" y="5104046"/>
                  <a:pt x="3942902" y="5151603"/>
                </a:cubicBezTo>
                <a:cubicBezTo>
                  <a:pt x="3654754" y="5199160"/>
                  <a:pt x="3610303" y="5131907"/>
                  <a:pt x="3418701" y="5151603"/>
                </a:cubicBezTo>
                <a:cubicBezTo>
                  <a:pt x="3227099" y="5171299"/>
                  <a:pt x="3046102" y="5113458"/>
                  <a:pt x="2940083" y="5151603"/>
                </a:cubicBezTo>
                <a:cubicBezTo>
                  <a:pt x="2834064" y="5189748"/>
                  <a:pt x="2562998" y="5147398"/>
                  <a:pt x="2370299" y="5151603"/>
                </a:cubicBezTo>
                <a:cubicBezTo>
                  <a:pt x="2177600" y="5155808"/>
                  <a:pt x="2012707" y="5083577"/>
                  <a:pt x="1800516" y="5151603"/>
                </a:cubicBezTo>
                <a:cubicBezTo>
                  <a:pt x="1588325" y="5219629"/>
                  <a:pt x="1377023" y="5109273"/>
                  <a:pt x="1185150" y="5151603"/>
                </a:cubicBezTo>
                <a:cubicBezTo>
                  <a:pt x="993277" y="5193933"/>
                  <a:pt x="721885" y="5079550"/>
                  <a:pt x="569784" y="5151603"/>
                </a:cubicBezTo>
                <a:cubicBezTo>
                  <a:pt x="417683" y="5223656"/>
                  <a:pt x="218471" y="5119108"/>
                  <a:pt x="0" y="5151603"/>
                </a:cubicBezTo>
                <a:cubicBezTo>
                  <a:pt x="-60551" y="4875442"/>
                  <a:pt x="56547" y="4709396"/>
                  <a:pt x="0" y="4476171"/>
                </a:cubicBezTo>
                <a:cubicBezTo>
                  <a:pt x="-56547" y="4242946"/>
                  <a:pt x="29659" y="4065066"/>
                  <a:pt x="0" y="3852254"/>
                </a:cubicBezTo>
                <a:cubicBezTo>
                  <a:pt x="-29659" y="3639442"/>
                  <a:pt x="66934" y="3509220"/>
                  <a:pt x="0" y="3176822"/>
                </a:cubicBezTo>
                <a:cubicBezTo>
                  <a:pt x="-66934" y="2844424"/>
                  <a:pt x="22964" y="2869591"/>
                  <a:pt x="0" y="2604422"/>
                </a:cubicBezTo>
                <a:cubicBezTo>
                  <a:pt x="-22964" y="2339253"/>
                  <a:pt x="34241" y="2298974"/>
                  <a:pt x="0" y="2083537"/>
                </a:cubicBezTo>
                <a:cubicBezTo>
                  <a:pt x="-34241" y="1868101"/>
                  <a:pt x="13980" y="1718110"/>
                  <a:pt x="0" y="1511137"/>
                </a:cubicBezTo>
                <a:cubicBezTo>
                  <a:pt x="-13980" y="1304164"/>
                  <a:pt x="43054" y="1007769"/>
                  <a:pt x="0" y="835704"/>
                </a:cubicBezTo>
                <a:cubicBezTo>
                  <a:pt x="-43054" y="663639"/>
                  <a:pt x="67113" y="208434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23488539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7" name="Imagem 26" descr="Uma imagem com Gráficos, círculo, símbolo, arte&#10;&#10;Descrição gerada automaticamente">
            <a:extLst>
              <a:ext uri="{FF2B5EF4-FFF2-40B4-BE49-F238E27FC236}">
                <a16:creationId xmlns:a16="http://schemas.microsoft.com/office/drawing/2014/main" id="{DFB22F87-0AE3-0AD0-8477-A80A5F8DA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247" y="5275765"/>
            <a:ext cx="856467" cy="856467"/>
          </a:xfrm>
          <a:prstGeom prst="rect">
            <a:avLst/>
          </a:prstGeom>
        </p:spPr>
      </p:pic>
      <p:cxnSp>
        <p:nvCxnSpPr>
          <p:cNvPr id="31" name="Conexão reta unidirecional 30">
            <a:extLst>
              <a:ext uri="{FF2B5EF4-FFF2-40B4-BE49-F238E27FC236}">
                <a16:creationId xmlns:a16="http://schemas.microsoft.com/office/drawing/2014/main" id="{10684092-F2DF-1DD9-5739-71896F97339C}"/>
              </a:ext>
            </a:extLst>
          </p:cNvPr>
          <p:cNvCxnSpPr>
            <a:cxnSpLocks/>
          </p:cNvCxnSpPr>
          <p:nvPr/>
        </p:nvCxnSpPr>
        <p:spPr>
          <a:xfrm>
            <a:off x="5185441" y="5980118"/>
            <a:ext cx="188857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ângulo 34">
            <a:extLst>
              <a:ext uri="{FF2B5EF4-FFF2-40B4-BE49-F238E27FC236}">
                <a16:creationId xmlns:a16="http://schemas.microsoft.com/office/drawing/2014/main" id="{6FF611B5-F76F-7659-F19C-0F32DA3C04BF}"/>
              </a:ext>
            </a:extLst>
          </p:cNvPr>
          <p:cNvSpPr/>
          <p:nvPr/>
        </p:nvSpPr>
        <p:spPr>
          <a:xfrm>
            <a:off x="7387495" y="957395"/>
            <a:ext cx="4490815" cy="5151603"/>
          </a:xfrm>
          <a:custGeom>
            <a:avLst/>
            <a:gdLst>
              <a:gd name="connsiteX0" fmla="*/ 0 w 4490815"/>
              <a:gd name="connsiteY0" fmla="*/ 0 h 5151603"/>
              <a:gd name="connsiteX1" fmla="*/ 561352 w 4490815"/>
              <a:gd name="connsiteY1" fmla="*/ 0 h 5151603"/>
              <a:gd name="connsiteX2" fmla="*/ 987979 w 4490815"/>
              <a:gd name="connsiteY2" fmla="*/ 0 h 5151603"/>
              <a:gd name="connsiteX3" fmla="*/ 1504423 w 4490815"/>
              <a:gd name="connsiteY3" fmla="*/ 0 h 5151603"/>
              <a:gd name="connsiteX4" fmla="*/ 2065775 w 4490815"/>
              <a:gd name="connsiteY4" fmla="*/ 0 h 5151603"/>
              <a:gd name="connsiteX5" fmla="*/ 2537310 w 4490815"/>
              <a:gd name="connsiteY5" fmla="*/ 0 h 5151603"/>
              <a:gd name="connsiteX6" fmla="*/ 3053754 w 4490815"/>
              <a:gd name="connsiteY6" fmla="*/ 0 h 5151603"/>
              <a:gd name="connsiteX7" fmla="*/ 3615106 w 4490815"/>
              <a:gd name="connsiteY7" fmla="*/ 0 h 5151603"/>
              <a:gd name="connsiteX8" fmla="*/ 4490815 w 4490815"/>
              <a:gd name="connsiteY8" fmla="*/ 0 h 5151603"/>
              <a:gd name="connsiteX9" fmla="*/ 4490815 w 4490815"/>
              <a:gd name="connsiteY9" fmla="*/ 572400 h 5151603"/>
              <a:gd name="connsiteX10" fmla="*/ 4490815 w 4490815"/>
              <a:gd name="connsiteY10" fmla="*/ 1144801 h 5151603"/>
              <a:gd name="connsiteX11" fmla="*/ 4490815 w 4490815"/>
              <a:gd name="connsiteY11" fmla="*/ 1665685 h 5151603"/>
              <a:gd name="connsiteX12" fmla="*/ 4490815 w 4490815"/>
              <a:gd name="connsiteY12" fmla="*/ 2186569 h 5151603"/>
              <a:gd name="connsiteX13" fmla="*/ 4490815 w 4490815"/>
              <a:gd name="connsiteY13" fmla="*/ 2604422 h 5151603"/>
              <a:gd name="connsiteX14" fmla="*/ 4490815 w 4490815"/>
              <a:gd name="connsiteY14" fmla="*/ 3176822 h 5151603"/>
              <a:gd name="connsiteX15" fmla="*/ 4490815 w 4490815"/>
              <a:gd name="connsiteY15" fmla="*/ 3800738 h 5151603"/>
              <a:gd name="connsiteX16" fmla="*/ 4490815 w 4490815"/>
              <a:gd name="connsiteY16" fmla="*/ 4373139 h 5151603"/>
              <a:gd name="connsiteX17" fmla="*/ 4490815 w 4490815"/>
              <a:gd name="connsiteY17" fmla="*/ 5151603 h 5151603"/>
              <a:gd name="connsiteX18" fmla="*/ 3884555 w 4490815"/>
              <a:gd name="connsiteY18" fmla="*/ 5151603 h 5151603"/>
              <a:gd name="connsiteX19" fmla="*/ 3368111 w 4490815"/>
              <a:gd name="connsiteY19" fmla="*/ 5151603 h 5151603"/>
              <a:gd name="connsiteX20" fmla="*/ 2896576 w 4490815"/>
              <a:gd name="connsiteY20" fmla="*/ 5151603 h 5151603"/>
              <a:gd name="connsiteX21" fmla="*/ 2335224 w 4490815"/>
              <a:gd name="connsiteY21" fmla="*/ 5151603 h 5151603"/>
              <a:gd name="connsiteX22" fmla="*/ 1773872 w 4490815"/>
              <a:gd name="connsiteY22" fmla="*/ 5151603 h 5151603"/>
              <a:gd name="connsiteX23" fmla="*/ 1167612 w 4490815"/>
              <a:gd name="connsiteY23" fmla="*/ 5151603 h 5151603"/>
              <a:gd name="connsiteX24" fmla="*/ 561352 w 4490815"/>
              <a:gd name="connsiteY24" fmla="*/ 5151603 h 5151603"/>
              <a:gd name="connsiteX25" fmla="*/ 0 w 4490815"/>
              <a:gd name="connsiteY25" fmla="*/ 5151603 h 5151603"/>
              <a:gd name="connsiteX26" fmla="*/ 0 w 4490815"/>
              <a:gd name="connsiteY26" fmla="*/ 4476171 h 5151603"/>
              <a:gd name="connsiteX27" fmla="*/ 0 w 4490815"/>
              <a:gd name="connsiteY27" fmla="*/ 3852254 h 5151603"/>
              <a:gd name="connsiteX28" fmla="*/ 0 w 4490815"/>
              <a:gd name="connsiteY28" fmla="*/ 3176822 h 5151603"/>
              <a:gd name="connsiteX29" fmla="*/ 0 w 4490815"/>
              <a:gd name="connsiteY29" fmla="*/ 2604422 h 5151603"/>
              <a:gd name="connsiteX30" fmla="*/ 0 w 4490815"/>
              <a:gd name="connsiteY30" fmla="*/ 2083537 h 5151603"/>
              <a:gd name="connsiteX31" fmla="*/ 0 w 4490815"/>
              <a:gd name="connsiteY31" fmla="*/ 1511137 h 5151603"/>
              <a:gd name="connsiteX32" fmla="*/ 0 w 4490815"/>
              <a:gd name="connsiteY32" fmla="*/ 835704 h 5151603"/>
              <a:gd name="connsiteX33" fmla="*/ 0 w 4490815"/>
              <a:gd name="connsiteY33" fmla="*/ 0 h 515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90815" h="5151603" extrusionOk="0">
                <a:moveTo>
                  <a:pt x="0" y="0"/>
                </a:moveTo>
                <a:cubicBezTo>
                  <a:pt x="202306" y="-2992"/>
                  <a:pt x="305531" y="61673"/>
                  <a:pt x="561352" y="0"/>
                </a:cubicBezTo>
                <a:cubicBezTo>
                  <a:pt x="817173" y="-61673"/>
                  <a:pt x="795876" y="24786"/>
                  <a:pt x="987979" y="0"/>
                </a:cubicBezTo>
                <a:cubicBezTo>
                  <a:pt x="1180082" y="-24786"/>
                  <a:pt x="1325500" y="21595"/>
                  <a:pt x="1504423" y="0"/>
                </a:cubicBezTo>
                <a:cubicBezTo>
                  <a:pt x="1683346" y="-21595"/>
                  <a:pt x="1832947" y="43332"/>
                  <a:pt x="2065775" y="0"/>
                </a:cubicBezTo>
                <a:cubicBezTo>
                  <a:pt x="2298603" y="-43332"/>
                  <a:pt x="2327009" y="10688"/>
                  <a:pt x="2537310" y="0"/>
                </a:cubicBezTo>
                <a:cubicBezTo>
                  <a:pt x="2747611" y="-10688"/>
                  <a:pt x="2847560" y="38610"/>
                  <a:pt x="3053754" y="0"/>
                </a:cubicBezTo>
                <a:cubicBezTo>
                  <a:pt x="3259948" y="-38610"/>
                  <a:pt x="3501199" y="49681"/>
                  <a:pt x="3615106" y="0"/>
                </a:cubicBezTo>
                <a:cubicBezTo>
                  <a:pt x="3729013" y="-49681"/>
                  <a:pt x="4198320" y="6861"/>
                  <a:pt x="4490815" y="0"/>
                </a:cubicBezTo>
                <a:cubicBezTo>
                  <a:pt x="4517427" y="163546"/>
                  <a:pt x="4461599" y="297105"/>
                  <a:pt x="4490815" y="572400"/>
                </a:cubicBezTo>
                <a:cubicBezTo>
                  <a:pt x="4520031" y="847695"/>
                  <a:pt x="4467782" y="954677"/>
                  <a:pt x="4490815" y="1144801"/>
                </a:cubicBezTo>
                <a:cubicBezTo>
                  <a:pt x="4513848" y="1334925"/>
                  <a:pt x="4479729" y="1426102"/>
                  <a:pt x="4490815" y="1665685"/>
                </a:cubicBezTo>
                <a:cubicBezTo>
                  <a:pt x="4501901" y="1905268"/>
                  <a:pt x="4467296" y="2001855"/>
                  <a:pt x="4490815" y="2186569"/>
                </a:cubicBezTo>
                <a:cubicBezTo>
                  <a:pt x="4514334" y="2371283"/>
                  <a:pt x="4487392" y="2443260"/>
                  <a:pt x="4490815" y="2604422"/>
                </a:cubicBezTo>
                <a:cubicBezTo>
                  <a:pt x="4494238" y="2765584"/>
                  <a:pt x="4474807" y="2983609"/>
                  <a:pt x="4490815" y="3176822"/>
                </a:cubicBezTo>
                <a:cubicBezTo>
                  <a:pt x="4506823" y="3370035"/>
                  <a:pt x="4460970" y="3674740"/>
                  <a:pt x="4490815" y="3800738"/>
                </a:cubicBezTo>
                <a:cubicBezTo>
                  <a:pt x="4520660" y="3926736"/>
                  <a:pt x="4442263" y="4217614"/>
                  <a:pt x="4490815" y="4373139"/>
                </a:cubicBezTo>
                <a:cubicBezTo>
                  <a:pt x="4539367" y="4528664"/>
                  <a:pt x="4404630" y="4864172"/>
                  <a:pt x="4490815" y="5151603"/>
                </a:cubicBezTo>
                <a:cubicBezTo>
                  <a:pt x="4222936" y="5190893"/>
                  <a:pt x="4129268" y="5127334"/>
                  <a:pt x="3884555" y="5151603"/>
                </a:cubicBezTo>
                <a:cubicBezTo>
                  <a:pt x="3639842" y="5175872"/>
                  <a:pt x="3547239" y="5123612"/>
                  <a:pt x="3368111" y="5151603"/>
                </a:cubicBezTo>
                <a:cubicBezTo>
                  <a:pt x="3188983" y="5179594"/>
                  <a:pt x="3087774" y="5107126"/>
                  <a:pt x="2896576" y="5151603"/>
                </a:cubicBezTo>
                <a:cubicBezTo>
                  <a:pt x="2705379" y="5196080"/>
                  <a:pt x="2480671" y="5114223"/>
                  <a:pt x="2335224" y="5151603"/>
                </a:cubicBezTo>
                <a:cubicBezTo>
                  <a:pt x="2189777" y="5188983"/>
                  <a:pt x="1940676" y="5128250"/>
                  <a:pt x="1773872" y="5151603"/>
                </a:cubicBezTo>
                <a:cubicBezTo>
                  <a:pt x="1607068" y="5174956"/>
                  <a:pt x="1416854" y="5097134"/>
                  <a:pt x="1167612" y="5151603"/>
                </a:cubicBezTo>
                <a:cubicBezTo>
                  <a:pt x="918370" y="5206072"/>
                  <a:pt x="840862" y="5102026"/>
                  <a:pt x="561352" y="5151603"/>
                </a:cubicBezTo>
                <a:cubicBezTo>
                  <a:pt x="281842" y="5201180"/>
                  <a:pt x="231844" y="5085560"/>
                  <a:pt x="0" y="5151603"/>
                </a:cubicBezTo>
                <a:cubicBezTo>
                  <a:pt x="-60551" y="4875442"/>
                  <a:pt x="56547" y="4709396"/>
                  <a:pt x="0" y="4476171"/>
                </a:cubicBezTo>
                <a:cubicBezTo>
                  <a:pt x="-56547" y="4242946"/>
                  <a:pt x="29659" y="4065066"/>
                  <a:pt x="0" y="3852254"/>
                </a:cubicBezTo>
                <a:cubicBezTo>
                  <a:pt x="-29659" y="3639442"/>
                  <a:pt x="66934" y="3509220"/>
                  <a:pt x="0" y="3176822"/>
                </a:cubicBezTo>
                <a:cubicBezTo>
                  <a:pt x="-66934" y="2844424"/>
                  <a:pt x="22964" y="2869591"/>
                  <a:pt x="0" y="2604422"/>
                </a:cubicBezTo>
                <a:cubicBezTo>
                  <a:pt x="-22964" y="2339253"/>
                  <a:pt x="34241" y="2298974"/>
                  <a:pt x="0" y="2083537"/>
                </a:cubicBezTo>
                <a:cubicBezTo>
                  <a:pt x="-34241" y="1868101"/>
                  <a:pt x="13980" y="1718110"/>
                  <a:pt x="0" y="1511137"/>
                </a:cubicBezTo>
                <a:cubicBezTo>
                  <a:pt x="-13980" y="1304164"/>
                  <a:pt x="43054" y="1007769"/>
                  <a:pt x="0" y="835704"/>
                </a:cubicBezTo>
                <a:cubicBezTo>
                  <a:pt x="-43054" y="663639"/>
                  <a:pt x="67113" y="208434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23488539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E952A274-F250-15FB-7ACC-9802495F21F3}"/>
              </a:ext>
            </a:extLst>
          </p:cNvPr>
          <p:cNvSpPr/>
          <p:nvPr/>
        </p:nvSpPr>
        <p:spPr>
          <a:xfrm>
            <a:off x="7572724" y="1128111"/>
            <a:ext cx="4294184" cy="66192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400" dirty="0">
                <a:solidFill>
                  <a:schemeClr val="tx2"/>
                </a:solidFill>
              </a:rPr>
              <a:t>O público alvo deve ser segmentado com base em variáveis como:</a:t>
            </a:r>
          </a:p>
          <a:p>
            <a:endParaRPr lang="pt-PT" sz="2400" dirty="0">
              <a:solidFill>
                <a:schemeClr val="tx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400" dirty="0">
                <a:solidFill>
                  <a:schemeClr val="tx2"/>
                </a:solidFill>
              </a:rPr>
              <a:t>idade,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400" dirty="0">
                <a:solidFill>
                  <a:schemeClr val="tx2"/>
                </a:solidFill>
              </a:rPr>
              <a:t>localização,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400" dirty="0">
                <a:solidFill>
                  <a:schemeClr val="tx2"/>
                </a:solidFill>
              </a:rPr>
              <a:t> interesses,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400" dirty="0">
                <a:solidFill>
                  <a:schemeClr val="tx2"/>
                </a:solidFill>
              </a:rPr>
              <a:t>comportamentos,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400" dirty="0">
                <a:solidFill>
                  <a:schemeClr val="tx2"/>
                </a:solidFill>
              </a:rPr>
              <a:t>necessidades,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400" dirty="0">
                <a:solidFill>
                  <a:schemeClr val="tx2"/>
                </a:solidFill>
              </a:rPr>
              <a:t>etc.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36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36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88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pic>
        <p:nvPicPr>
          <p:cNvPr id="39" name="Imagem 38" descr="Uma imagem com arte, Simetria, Gráficos, roxo&#10;&#10;Descrição gerada automaticamente">
            <a:extLst>
              <a:ext uri="{FF2B5EF4-FFF2-40B4-BE49-F238E27FC236}">
                <a16:creationId xmlns:a16="http://schemas.microsoft.com/office/drawing/2014/main" id="{50F595DA-234D-5A07-4CB3-0DA893922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72021" y="5161767"/>
            <a:ext cx="679098" cy="679098"/>
          </a:xfrm>
          <a:prstGeom prst="rect">
            <a:avLst/>
          </a:prstGeom>
        </p:spPr>
      </p:pic>
      <p:pic>
        <p:nvPicPr>
          <p:cNvPr id="41" name="Imagem 40" descr="Uma imagem com círculo, Simetria, bola, símbolo&#10;&#10;Descrição gerada automaticamente">
            <a:extLst>
              <a:ext uri="{FF2B5EF4-FFF2-40B4-BE49-F238E27FC236}">
                <a16:creationId xmlns:a16="http://schemas.microsoft.com/office/drawing/2014/main" id="{1A55F006-EF37-5729-3302-0B55AC2E4D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261" y="5145114"/>
            <a:ext cx="584775" cy="584775"/>
          </a:xfrm>
          <a:prstGeom prst="rect">
            <a:avLst/>
          </a:prstGeom>
        </p:spPr>
      </p:pic>
      <p:pic>
        <p:nvPicPr>
          <p:cNvPr id="43" name="Imagem 42" descr="Uma imagem com Gráficos, círculo, arte, Saturação de cores&#10;&#10;Descrição gerada automaticamente">
            <a:extLst>
              <a:ext uri="{FF2B5EF4-FFF2-40B4-BE49-F238E27FC236}">
                <a16:creationId xmlns:a16="http://schemas.microsoft.com/office/drawing/2014/main" id="{20F43B9C-B4F6-5B49-6019-DA70406B41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891" y="5016299"/>
            <a:ext cx="769441" cy="769441"/>
          </a:xfrm>
          <a:prstGeom prst="rect">
            <a:avLst/>
          </a:prstGeom>
        </p:spPr>
      </p:pic>
      <p:pic>
        <p:nvPicPr>
          <p:cNvPr id="45" name="Imagem 44" descr="Uma imagem com Gráficos, design gráfico, Tipo de letra, arte&#10;&#10;Descrição gerada automaticamente">
            <a:extLst>
              <a:ext uri="{FF2B5EF4-FFF2-40B4-BE49-F238E27FC236}">
                <a16:creationId xmlns:a16="http://schemas.microsoft.com/office/drawing/2014/main" id="{C7074DF8-0F40-FAD5-9443-9199A03DAD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930" y="4991088"/>
            <a:ext cx="794652" cy="79465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60110A5-EEA4-FE64-2A31-7BEBDA809059}"/>
              </a:ext>
            </a:extLst>
          </p:cNvPr>
          <p:cNvSpPr/>
          <p:nvPr/>
        </p:nvSpPr>
        <p:spPr>
          <a:xfrm>
            <a:off x="2597807" y="4210753"/>
            <a:ext cx="82253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b="1" cap="none" spc="0" dirty="0">
                <a:ln w="0"/>
                <a:solidFill>
                  <a:schemeClr val="accent2"/>
                </a:solidFill>
                <a:latin typeface="☞GILROY-MEDIUM"/>
              </a:rPr>
              <a:t>cliente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E0E8544-A049-F8F5-B83E-A5A6EC1A2C90}"/>
              </a:ext>
            </a:extLst>
          </p:cNvPr>
          <p:cNvSpPr/>
          <p:nvPr/>
        </p:nvSpPr>
        <p:spPr>
          <a:xfrm>
            <a:off x="3593875" y="4194987"/>
            <a:ext cx="131362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b="1" cap="none" spc="0" dirty="0">
                <a:ln w="0"/>
                <a:solidFill>
                  <a:schemeClr val="accent2"/>
                </a:solidFill>
                <a:latin typeface="☞GILROY-MEDIUM"/>
              </a:rPr>
              <a:t>consumidor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ABFBA6E-7C43-86DB-07E8-B51221BDF295}"/>
              </a:ext>
            </a:extLst>
          </p:cNvPr>
          <p:cNvSpPr/>
          <p:nvPr/>
        </p:nvSpPr>
        <p:spPr>
          <a:xfrm>
            <a:off x="3789172" y="-1145419"/>
            <a:ext cx="43596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cap="none" spc="0" dirty="0">
                <a:ln w="0"/>
                <a:solidFill>
                  <a:schemeClr val="tx2"/>
                </a:solidFill>
                <a:latin typeface="☞GILROY-MEDIUM"/>
              </a:rPr>
              <a:t>Um pequeno aparte…</a:t>
            </a:r>
          </a:p>
        </p:txBody>
      </p:sp>
    </p:spTree>
    <p:extLst>
      <p:ext uri="{BB962C8B-B14F-4D97-AF65-F5344CB8AC3E}">
        <p14:creationId xmlns:p14="http://schemas.microsoft.com/office/powerpoint/2010/main" val="123718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3" grpId="0" animBg="1"/>
      <p:bldP spid="35" grpId="0" animBg="1"/>
      <p:bldP spid="37" grpId="0" uiExpand="1" build="p"/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E3CE7-3FCC-014B-A489-D77BC1F32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E3AACE6-1E71-D2AD-A2F0-89A7682A6FA7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A254452-3E6E-52F6-1210-4DE1D2CC8F87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E8E9519-0AA1-146D-BA7A-1F7094422F09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14FCB69C-8799-83C1-0478-7A2D330A20EB}"/>
              </a:ext>
            </a:extLst>
          </p:cNvPr>
          <p:cNvCxnSpPr/>
          <p:nvPr/>
        </p:nvCxnSpPr>
        <p:spPr>
          <a:xfrm>
            <a:off x="0" y="729996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B9AA218C-0B0D-0B43-A887-40537E7B4107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5DD0069-76AC-D0E7-98AD-0225CC84EDE2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01886002-13FE-23D8-39D4-A0C064A9BB13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F6336C59-1ABF-37D2-82DF-D469C64864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8174362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71D18B8C-7B39-1426-67C8-98F8A8407F14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FDE1E80-7481-5C54-5038-C402CB8E5F6E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23C8B8A-E62E-5623-AC53-D9F2767BCF26}"/>
              </a:ext>
            </a:extLst>
          </p:cNvPr>
          <p:cNvSpPr/>
          <p:nvPr/>
        </p:nvSpPr>
        <p:spPr>
          <a:xfrm>
            <a:off x="3349410" y="3105835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bg1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22A8C0C-F07B-D780-1642-B22B5D5C978B}"/>
              </a:ext>
            </a:extLst>
          </p:cNvPr>
          <p:cNvSpPr/>
          <p:nvPr/>
        </p:nvSpPr>
        <p:spPr>
          <a:xfrm>
            <a:off x="14573329" y="1329578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DC9DD12-5A65-73E8-DD20-F43DCEF5DD5E}"/>
              </a:ext>
            </a:extLst>
          </p:cNvPr>
          <p:cNvSpPr/>
          <p:nvPr/>
        </p:nvSpPr>
        <p:spPr>
          <a:xfrm>
            <a:off x="16435304" y="304427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E530B6D-7C5F-33F9-89D8-C401B463D062}"/>
              </a:ext>
            </a:extLst>
          </p:cNvPr>
          <p:cNvSpPr/>
          <p:nvPr/>
        </p:nvSpPr>
        <p:spPr>
          <a:xfrm>
            <a:off x="14362866" y="4698701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F9C6708-1D31-D4DB-06F1-A478D7117BE4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BDD91085-DAD1-2D92-2181-C30F49108729}"/>
              </a:ext>
            </a:extLst>
          </p:cNvPr>
          <p:cNvSpPr/>
          <p:nvPr/>
        </p:nvSpPr>
        <p:spPr>
          <a:xfrm>
            <a:off x="7387495" y="957395"/>
            <a:ext cx="4490815" cy="5151603"/>
          </a:xfrm>
          <a:custGeom>
            <a:avLst/>
            <a:gdLst>
              <a:gd name="connsiteX0" fmla="*/ 0 w 4490815"/>
              <a:gd name="connsiteY0" fmla="*/ 0 h 5151603"/>
              <a:gd name="connsiteX1" fmla="*/ 561352 w 4490815"/>
              <a:gd name="connsiteY1" fmla="*/ 0 h 5151603"/>
              <a:gd name="connsiteX2" fmla="*/ 987979 w 4490815"/>
              <a:gd name="connsiteY2" fmla="*/ 0 h 5151603"/>
              <a:gd name="connsiteX3" fmla="*/ 1504423 w 4490815"/>
              <a:gd name="connsiteY3" fmla="*/ 0 h 5151603"/>
              <a:gd name="connsiteX4" fmla="*/ 2065775 w 4490815"/>
              <a:gd name="connsiteY4" fmla="*/ 0 h 5151603"/>
              <a:gd name="connsiteX5" fmla="*/ 2537310 w 4490815"/>
              <a:gd name="connsiteY5" fmla="*/ 0 h 5151603"/>
              <a:gd name="connsiteX6" fmla="*/ 3053754 w 4490815"/>
              <a:gd name="connsiteY6" fmla="*/ 0 h 5151603"/>
              <a:gd name="connsiteX7" fmla="*/ 3615106 w 4490815"/>
              <a:gd name="connsiteY7" fmla="*/ 0 h 5151603"/>
              <a:gd name="connsiteX8" fmla="*/ 4490815 w 4490815"/>
              <a:gd name="connsiteY8" fmla="*/ 0 h 5151603"/>
              <a:gd name="connsiteX9" fmla="*/ 4490815 w 4490815"/>
              <a:gd name="connsiteY9" fmla="*/ 572400 h 5151603"/>
              <a:gd name="connsiteX10" fmla="*/ 4490815 w 4490815"/>
              <a:gd name="connsiteY10" fmla="*/ 1144801 h 5151603"/>
              <a:gd name="connsiteX11" fmla="*/ 4490815 w 4490815"/>
              <a:gd name="connsiteY11" fmla="*/ 1665685 h 5151603"/>
              <a:gd name="connsiteX12" fmla="*/ 4490815 w 4490815"/>
              <a:gd name="connsiteY12" fmla="*/ 2186569 h 5151603"/>
              <a:gd name="connsiteX13" fmla="*/ 4490815 w 4490815"/>
              <a:gd name="connsiteY13" fmla="*/ 2604422 h 5151603"/>
              <a:gd name="connsiteX14" fmla="*/ 4490815 w 4490815"/>
              <a:gd name="connsiteY14" fmla="*/ 3176822 h 5151603"/>
              <a:gd name="connsiteX15" fmla="*/ 4490815 w 4490815"/>
              <a:gd name="connsiteY15" fmla="*/ 3800738 h 5151603"/>
              <a:gd name="connsiteX16" fmla="*/ 4490815 w 4490815"/>
              <a:gd name="connsiteY16" fmla="*/ 4373139 h 5151603"/>
              <a:gd name="connsiteX17" fmla="*/ 4490815 w 4490815"/>
              <a:gd name="connsiteY17" fmla="*/ 5151603 h 5151603"/>
              <a:gd name="connsiteX18" fmla="*/ 3884555 w 4490815"/>
              <a:gd name="connsiteY18" fmla="*/ 5151603 h 5151603"/>
              <a:gd name="connsiteX19" fmla="*/ 3368111 w 4490815"/>
              <a:gd name="connsiteY19" fmla="*/ 5151603 h 5151603"/>
              <a:gd name="connsiteX20" fmla="*/ 2896576 w 4490815"/>
              <a:gd name="connsiteY20" fmla="*/ 5151603 h 5151603"/>
              <a:gd name="connsiteX21" fmla="*/ 2335224 w 4490815"/>
              <a:gd name="connsiteY21" fmla="*/ 5151603 h 5151603"/>
              <a:gd name="connsiteX22" fmla="*/ 1773872 w 4490815"/>
              <a:gd name="connsiteY22" fmla="*/ 5151603 h 5151603"/>
              <a:gd name="connsiteX23" fmla="*/ 1167612 w 4490815"/>
              <a:gd name="connsiteY23" fmla="*/ 5151603 h 5151603"/>
              <a:gd name="connsiteX24" fmla="*/ 561352 w 4490815"/>
              <a:gd name="connsiteY24" fmla="*/ 5151603 h 5151603"/>
              <a:gd name="connsiteX25" fmla="*/ 0 w 4490815"/>
              <a:gd name="connsiteY25" fmla="*/ 5151603 h 5151603"/>
              <a:gd name="connsiteX26" fmla="*/ 0 w 4490815"/>
              <a:gd name="connsiteY26" fmla="*/ 4476171 h 5151603"/>
              <a:gd name="connsiteX27" fmla="*/ 0 w 4490815"/>
              <a:gd name="connsiteY27" fmla="*/ 3852254 h 5151603"/>
              <a:gd name="connsiteX28" fmla="*/ 0 w 4490815"/>
              <a:gd name="connsiteY28" fmla="*/ 3176822 h 5151603"/>
              <a:gd name="connsiteX29" fmla="*/ 0 w 4490815"/>
              <a:gd name="connsiteY29" fmla="*/ 2604422 h 5151603"/>
              <a:gd name="connsiteX30" fmla="*/ 0 w 4490815"/>
              <a:gd name="connsiteY30" fmla="*/ 2083537 h 5151603"/>
              <a:gd name="connsiteX31" fmla="*/ 0 w 4490815"/>
              <a:gd name="connsiteY31" fmla="*/ 1511137 h 5151603"/>
              <a:gd name="connsiteX32" fmla="*/ 0 w 4490815"/>
              <a:gd name="connsiteY32" fmla="*/ 835704 h 5151603"/>
              <a:gd name="connsiteX33" fmla="*/ 0 w 4490815"/>
              <a:gd name="connsiteY33" fmla="*/ 0 h 515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90815" h="5151603" extrusionOk="0">
                <a:moveTo>
                  <a:pt x="0" y="0"/>
                </a:moveTo>
                <a:cubicBezTo>
                  <a:pt x="202306" y="-2992"/>
                  <a:pt x="305531" y="61673"/>
                  <a:pt x="561352" y="0"/>
                </a:cubicBezTo>
                <a:cubicBezTo>
                  <a:pt x="817173" y="-61673"/>
                  <a:pt x="795876" y="24786"/>
                  <a:pt x="987979" y="0"/>
                </a:cubicBezTo>
                <a:cubicBezTo>
                  <a:pt x="1180082" y="-24786"/>
                  <a:pt x="1325500" y="21595"/>
                  <a:pt x="1504423" y="0"/>
                </a:cubicBezTo>
                <a:cubicBezTo>
                  <a:pt x="1683346" y="-21595"/>
                  <a:pt x="1832947" y="43332"/>
                  <a:pt x="2065775" y="0"/>
                </a:cubicBezTo>
                <a:cubicBezTo>
                  <a:pt x="2298603" y="-43332"/>
                  <a:pt x="2327009" y="10688"/>
                  <a:pt x="2537310" y="0"/>
                </a:cubicBezTo>
                <a:cubicBezTo>
                  <a:pt x="2747611" y="-10688"/>
                  <a:pt x="2847560" y="38610"/>
                  <a:pt x="3053754" y="0"/>
                </a:cubicBezTo>
                <a:cubicBezTo>
                  <a:pt x="3259948" y="-38610"/>
                  <a:pt x="3501199" y="49681"/>
                  <a:pt x="3615106" y="0"/>
                </a:cubicBezTo>
                <a:cubicBezTo>
                  <a:pt x="3729013" y="-49681"/>
                  <a:pt x="4198320" y="6861"/>
                  <a:pt x="4490815" y="0"/>
                </a:cubicBezTo>
                <a:cubicBezTo>
                  <a:pt x="4517427" y="163546"/>
                  <a:pt x="4461599" y="297105"/>
                  <a:pt x="4490815" y="572400"/>
                </a:cubicBezTo>
                <a:cubicBezTo>
                  <a:pt x="4520031" y="847695"/>
                  <a:pt x="4467782" y="954677"/>
                  <a:pt x="4490815" y="1144801"/>
                </a:cubicBezTo>
                <a:cubicBezTo>
                  <a:pt x="4513848" y="1334925"/>
                  <a:pt x="4479729" y="1426102"/>
                  <a:pt x="4490815" y="1665685"/>
                </a:cubicBezTo>
                <a:cubicBezTo>
                  <a:pt x="4501901" y="1905268"/>
                  <a:pt x="4467296" y="2001855"/>
                  <a:pt x="4490815" y="2186569"/>
                </a:cubicBezTo>
                <a:cubicBezTo>
                  <a:pt x="4514334" y="2371283"/>
                  <a:pt x="4487392" y="2443260"/>
                  <a:pt x="4490815" y="2604422"/>
                </a:cubicBezTo>
                <a:cubicBezTo>
                  <a:pt x="4494238" y="2765584"/>
                  <a:pt x="4474807" y="2983609"/>
                  <a:pt x="4490815" y="3176822"/>
                </a:cubicBezTo>
                <a:cubicBezTo>
                  <a:pt x="4506823" y="3370035"/>
                  <a:pt x="4460970" y="3674740"/>
                  <a:pt x="4490815" y="3800738"/>
                </a:cubicBezTo>
                <a:cubicBezTo>
                  <a:pt x="4520660" y="3926736"/>
                  <a:pt x="4442263" y="4217614"/>
                  <a:pt x="4490815" y="4373139"/>
                </a:cubicBezTo>
                <a:cubicBezTo>
                  <a:pt x="4539367" y="4528664"/>
                  <a:pt x="4404630" y="4864172"/>
                  <a:pt x="4490815" y="5151603"/>
                </a:cubicBezTo>
                <a:cubicBezTo>
                  <a:pt x="4222936" y="5190893"/>
                  <a:pt x="4129268" y="5127334"/>
                  <a:pt x="3884555" y="5151603"/>
                </a:cubicBezTo>
                <a:cubicBezTo>
                  <a:pt x="3639842" y="5175872"/>
                  <a:pt x="3547239" y="5123612"/>
                  <a:pt x="3368111" y="5151603"/>
                </a:cubicBezTo>
                <a:cubicBezTo>
                  <a:pt x="3188983" y="5179594"/>
                  <a:pt x="3087774" y="5107126"/>
                  <a:pt x="2896576" y="5151603"/>
                </a:cubicBezTo>
                <a:cubicBezTo>
                  <a:pt x="2705379" y="5196080"/>
                  <a:pt x="2480671" y="5114223"/>
                  <a:pt x="2335224" y="5151603"/>
                </a:cubicBezTo>
                <a:cubicBezTo>
                  <a:pt x="2189777" y="5188983"/>
                  <a:pt x="1940676" y="5128250"/>
                  <a:pt x="1773872" y="5151603"/>
                </a:cubicBezTo>
                <a:cubicBezTo>
                  <a:pt x="1607068" y="5174956"/>
                  <a:pt x="1416854" y="5097134"/>
                  <a:pt x="1167612" y="5151603"/>
                </a:cubicBezTo>
                <a:cubicBezTo>
                  <a:pt x="918370" y="5206072"/>
                  <a:pt x="840862" y="5102026"/>
                  <a:pt x="561352" y="5151603"/>
                </a:cubicBezTo>
                <a:cubicBezTo>
                  <a:pt x="281842" y="5201180"/>
                  <a:pt x="231844" y="5085560"/>
                  <a:pt x="0" y="5151603"/>
                </a:cubicBezTo>
                <a:cubicBezTo>
                  <a:pt x="-60551" y="4875442"/>
                  <a:pt x="56547" y="4709396"/>
                  <a:pt x="0" y="4476171"/>
                </a:cubicBezTo>
                <a:cubicBezTo>
                  <a:pt x="-56547" y="4242946"/>
                  <a:pt x="29659" y="4065066"/>
                  <a:pt x="0" y="3852254"/>
                </a:cubicBezTo>
                <a:cubicBezTo>
                  <a:pt x="-29659" y="3639442"/>
                  <a:pt x="66934" y="3509220"/>
                  <a:pt x="0" y="3176822"/>
                </a:cubicBezTo>
                <a:cubicBezTo>
                  <a:pt x="-66934" y="2844424"/>
                  <a:pt x="22964" y="2869591"/>
                  <a:pt x="0" y="2604422"/>
                </a:cubicBezTo>
                <a:cubicBezTo>
                  <a:pt x="-22964" y="2339253"/>
                  <a:pt x="34241" y="2298974"/>
                  <a:pt x="0" y="2083537"/>
                </a:cubicBezTo>
                <a:cubicBezTo>
                  <a:pt x="-34241" y="1868101"/>
                  <a:pt x="13980" y="1718110"/>
                  <a:pt x="0" y="1511137"/>
                </a:cubicBezTo>
                <a:cubicBezTo>
                  <a:pt x="-13980" y="1304164"/>
                  <a:pt x="43054" y="1007769"/>
                  <a:pt x="0" y="835704"/>
                </a:cubicBezTo>
                <a:cubicBezTo>
                  <a:pt x="-43054" y="663639"/>
                  <a:pt x="67113" y="208434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488539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3680EF6-E038-5AD3-4219-EFF93F936BCF}"/>
              </a:ext>
            </a:extLst>
          </p:cNvPr>
          <p:cNvSpPr/>
          <p:nvPr/>
        </p:nvSpPr>
        <p:spPr>
          <a:xfrm>
            <a:off x="451620" y="3009976"/>
            <a:ext cx="11836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800" b="1" cap="none" spc="0" dirty="0">
                <a:ln w="0"/>
                <a:solidFill>
                  <a:schemeClr val="accent2"/>
                </a:solidFill>
                <a:latin typeface="☞GILROY-MEDIUM"/>
              </a:rPr>
              <a:t>cliente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791271A-A7A7-EA3D-A142-2683593AD688}"/>
              </a:ext>
            </a:extLst>
          </p:cNvPr>
          <p:cNvSpPr/>
          <p:nvPr/>
        </p:nvSpPr>
        <p:spPr>
          <a:xfrm>
            <a:off x="415659" y="3541667"/>
            <a:ext cx="19462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800" b="1" cap="none" spc="0" dirty="0">
                <a:ln w="0"/>
                <a:solidFill>
                  <a:schemeClr val="accent2"/>
                </a:solidFill>
                <a:latin typeface="☞GILROY-MEDIUM"/>
              </a:rPr>
              <a:t>consumidor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7DF898D-8E54-E4F9-658C-4ECBFA4A26A9}"/>
              </a:ext>
            </a:extLst>
          </p:cNvPr>
          <p:cNvSpPr/>
          <p:nvPr/>
        </p:nvSpPr>
        <p:spPr>
          <a:xfrm>
            <a:off x="313690" y="957395"/>
            <a:ext cx="4490815" cy="5151603"/>
          </a:xfrm>
          <a:custGeom>
            <a:avLst/>
            <a:gdLst>
              <a:gd name="connsiteX0" fmla="*/ 0 w 4490815"/>
              <a:gd name="connsiteY0" fmla="*/ 0 h 5151603"/>
              <a:gd name="connsiteX1" fmla="*/ 561352 w 4490815"/>
              <a:gd name="connsiteY1" fmla="*/ 0 h 5151603"/>
              <a:gd name="connsiteX2" fmla="*/ 987979 w 4490815"/>
              <a:gd name="connsiteY2" fmla="*/ 0 h 5151603"/>
              <a:gd name="connsiteX3" fmla="*/ 1504423 w 4490815"/>
              <a:gd name="connsiteY3" fmla="*/ 0 h 5151603"/>
              <a:gd name="connsiteX4" fmla="*/ 2065775 w 4490815"/>
              <a:gd name="connsiteY4" fmla="*/ 0 h 5151603"/>
              <a:gd name="connsiteX5" fmla="*/ 2537310 w 4490815"/>
              <a:gd name="connsiteY5" fmla="*/ 0 h 5151603"/>
              <a:gd name="connsiteX6" fmla="*/ 3053754 w 4490815"/>
              <a:gd name="connsiteY6" fmla="*/ 0 h 5151603"/>
              <a:gd name="connsiteX7" fmla="*/ 3615106 w 4490815"/>
              <a:gd name="connsiteY7" fmla="*/ 0 h 5151603"/>
              <a:gd name="connsiteX8" fmla="*/ 4490815 w 4490815"/>
              <a:gd name="connsiteY8" fmla="*/ 0 h 5151603"/>
              <a:gd name="connsiteX9" fmla="*/ 4490815 w 4490815"/>
              <a:gd name="connsiteY9" fmla="*/ 572400 h 5151603"/>
              <a:gd name="connsiteX10" fmla="*/ 4490815 w 4490815"/>
              <a:gd name="connsiteY10" fmla="*/ 1144801 h 5151603"/>
              <a:gd name="connsiteX11" fmla="*/ 4490815 w 4490815"/>
              <a:gd name="connsiteY11" fmla="*/ 1665685 h 5151603"/>
              <a:gd name="connsiteX12" fmla="*/ 4490815 w 4490815"/>
              <a:gd name="connsiteY12" fmla="*/ 2186569 h 5151603"/>
              <a:gd name="connsiteX13" fmla="*/ 4490815 w 4490815"/>
              <a:gd name="connsiteY13" fmla="*/ 2604422 h 5151603"/>
              <a:gd name="connsiteX14" fmla="*/ 4490815 w 4490815"/>
              <a:gd name="connsiteY14" fmla="*/ 3176822 h 5151603"/>
              <a:gd name="connsiteX15" fmla="*/ 4490815 w 4490815"/>
              <a:gd name="connsiteY15" fmla="*/ 3800738 h 5151603"/>
              <a:gd name="connsiteX16" fmla="*/ 4490815 w 4490815"/>
              <a:gd name="connsiteY16" fmla="*/ 4373139 h 5151603"/>
              <a:gd name="connsiteX17" fmla="*/ 4490815 w 4490815"/>
              <a:gd name="connsiteY17" fmla="*/ 5151603 h 5151603"/>
              <a:gd name="connsiteX18" fmla="*/ 3884555 w 4490815"/>
              <a:gd name="connsiteY18" fmla="*/ 5151603 h 5151603"/>
              <a:gd name="connsiteX19" fmla="*/ 3368111 w 4490815"/>
              <a:gd name="connsiteY19" fmla="*/ 5151603 h 5151603"/>
              <a:gd name="connsiteX20" fmla="*/ 2896576 w 4490815"/>
              <a:gd name="connsiteY20" fmla="*/ 5151603 h 5151603"/>
              <a:gd name="connsiteX21" fmla="*/ 2335224 w 4490815"/>
              <a:gd name="connsiteY21" fmla="*/ 5151603 h 5151603"/>
              <a:gd name="connsiteX22" fmla="*/ 1773872 w 4490815"/>
              <a:gd name="connsiteY22" fmla="*/ 5151603 h 5151603"/>
              <a:gd name="connsiteX23" fmla="*/ 1167612 w 4490815"/>
              <a:gd name="connsiteY23" fmla="*/ 5151603 h 5151603"/>
              <a:gd name="connsiteX24" fmla="*/ 561352 w 4490815"/>
              <a:gd name="connsiteY24" fmla="*/ 5151603 h 5151603"/>
              <a:gd name="connsiteX25" fmla="*/ 0 w 4490815"/>
              <a:gd name="connsiteY25" fmla="*/ 5151603 h 5151603"/>
              <a:gd name="connsiteX26" fmla="*/ 0 w 4490815"/>
              <a:gd name="connsiteY26" fmla="*/ 4476171 h 5151603"/>
              <a:gd name="connsiteX27" fmla="*/ 0 w 4490815"/>
              <a:gd name="connsiteY27" fmla="*/ 3852254 h 5151603"/>
              <a:gd name="connsiteX28" fmla="*/ 0 w 4490815"/>
              <a:gd name="connsiteY28" fmla="*/ 3176822 h 5151603"/>
              <a:gd name="connsiteX29" fmla="*/ 0 w 4490815"/>
              <a:gd name="connsiteY29" fmla="*/ 2604422 h 5151603"/>
              <a:gd name="connsiteX30" fmla="*/ 0 w 4490815"/>
              <a:gd name="connsiteY30" fmla="*/ 2083537 h 5151603"/>
              <a:gd name="connsiteX31" fmla="*/ 0 w 4490815"/>
              <a:gd name="connsiteY31" fmla="*/ 1511137 h 5151603"/>
              <a:gd name="connsiteX32" fmla="*/ 0 w 4490815"/>
              <a:gd name="connsiteY32" fmla="*/ 835704 h 5151603"/>
              <a:gd name="connsiteX33" fmla="*/ 0 w 4490815"/>
              <a:gd name="connsiteY33" fmla="*/ 0 h 515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90815" h="5151603" extrusionOk="0">
                <a:moveTo>
                  <a:pt x="0" y="0"/>
                </a:moveTo>
                <a:cubicBezTo>
                  <a:pt x="202306" y="-2992"/>
                  <a:pt x="305531" y="61673"/>
                  <a:pt x="561352" y="0"/>
                </a:cubicBezTo>
                <a:cubicBezTo>
                  <a:pt x="817173" y="-61673"/>
                  <a:pt x="795876" y="24786"/>
                  <a:pt x="987979" y="0"/>
                </a:cubicBezTo>
                <a:cubicBezTo>
                  <a:pt x="1180082" y="-24786"/>
                  <a:pt x="1325500" y="21595"/>
                  <a:pt x="1504423" y="0"/>
                </a:cubicBezTo>
                <a:cubicBezTo>
                  <a:pt x="1683346" y="-21595"/>
                  <a:pt x="1832947" y="43332"/>
                  <a:pt x="2065775" y="0"/>
                </a:cubicBezTo>
                <a:cubicBezTo>
                  <a:pt x="2298603" y="-43332"/>
                  <a:pt x="2327009" y="10688"/>
                  <a:pt x="2537310" y="0"/>
                </a:cubicBezTo>
                <a:cubicBezTo>
                  <a:pt x="2747611" y="-10688"/>
                  <a:pt x="2847560" y="38610"/>
                  <a:pt x="3053754" y="0"/>
                </a:cubicBezTo>
                <a:cubicBezTo>
                  <a:pt x="3259948" y="-38610"/>
                  <a:pt x="3501199" y="49681"/>
                  <a:pt x="3615106" y="0"/>
                </a:cubicBezTo>
                <a:cubicBezTo>
                  <a:pt x="3729013" y="-49681"/>
                  <a:pt x="4198320" y="6861"/>
                  <a:pt x="4490815" y="0"/>
                </a:cubicBezTo>
                <a:cubicBezTo>
                  <a:pt x="4517427" y="163546"/>
                  <a:pt x="4461599" y="297105"/>
                  <a:pt x="4490815" y="572400"/>
                </a:cubicBezTo>
                <a:cubicBezTo>
                  <a:pt x="4520031" y="847695"/>
                  <a:pt x="4467782" y="954677"/>
                  <a:pt x="4490815" y="1144801"/>
                </a:cubicBezTo>
                <a:cubicBezTo>
                  <a:pt x="4513848" y="1334925"/>
                  <a:pt x="4479729" y="1426102"/>
                  <a:pt x="4490815" y="1665685"/>
                </a:cubicBezTo>
                <a:cubicBezTo>
                  <a:pt x="4501901" y="1905268"/>
                  <a:pt x="4467296" y="2001855"/>
                  <a:pt x="4490815" y="2186569"/>
                </a:cubicBezTo>
                <a:cubicBezTo>
                  <a:pt x="4514334" y="2371283"/>
                  <a:pt x="4487392" y="2443260"/>
                  <a:pt x="4490815" y="2604422"/>
                </a:cubicBezTo>
                <a:cubicBezTo>
                  <a:pt x="4494238" y="2765584"/>
                  <a:pt x="4474807" y="2983609"/>
                  <a:pt x="4490815" y="3176822"/>
                </a:cubicBezTo>
                <a:cubicBezTo>
                  <a:pt x="4506823" y="3370035"/>
                  <a:pt x="4460970" y="3674740"/>
                  <a:pt x="4490815" y="3800738"/>
                </a:cubicBezTo>
                <a:cubicBezTo>
                  <a:pt x="4520660" y="3926736"/>
                  <a:pt x="4442263" y="4217614"/>
                  <a:pt x="4490815" y="4373139"/>
                </a:cubicBezTo>
                <a:cubicBezTo>
                  <a:pt x="4539367" y="4528664"/>
                  <a:pt x="4404630" y="4864172"/>
                  <a:pt x="4490815" y="5151603"/>
                </a:cubicBezTo>
                <a:cubicBezTo>
                  <a:pt x="4222936" y="5190893"/>
                  <a:pt x="4129268" y="5127334"/>
                  <a:pt x="3884555" y="5151603"/>
                </a:cubicBezTo>
                <a:cubicBezTo>
                  <a:pt x="3639842" y="5175872"/>
                  <a:pt x="3547239" y="5123612"/>
                  <a:pt x="3368111" y="5151603"/>
                </a:cubicBezTo>
                <a:cubicBezTo>
                  <a:pt x="3188983" y="5179594"/>
                  <a:pt x="3087774" y="5107126"/>
                  <a:pt x="2896576" y="5151603"/>
                </a:cubicBezTo>
                <a:cubicBezTo>
                  <a:pt x="2705379" y="5196080"/>
                  <a:pt x="2480671" y="5114223"/>
                  <a:pt x="2335224" y="5151603"/>
                </a:cubicBezTo>
                <a:cubicBezTo>
                  <a:pt x="2189777" y="5188983"/>
                  <a:pt x="1940676" y="5128250"/>
                  <a:pt x="1773872" y="5151603"/>
                </a:cubicBezTo>
                <a:cubicBezTo>
                  <a:pt x="1607068" y="5174956"/>
                  <a:pt x="1416854" y="5097134"/>
                  <a:pt x="1167612" y="5151603"/>
                </a:cubicBezTo>
                <a:cubicBezTo>
                  <a:pt x="918370" y="5206072"/>
                  <a:pt x="840862" y="5102026"/>
                  <a:pt x="561352" y="5151603"/>
                </a:cubicBezTo>
                <a:cubicBezTo>
                  <a:pt x="281842" y="5201180"/>
                  <a:pt x="231844" y="5085560"/>
                  <a:pt x="0" y="5151603"/>
                </a:cubicBezTo>
                <a:cubicBezTo>
                  <a:pt x="-60551" y="4875442"/>
                  <a:pt x="56547" y="4709396"/>
                  <a:pt x="0" y="4476171"/>
                </a:cubicBezTo>
                <a:cubicBezTo>
                  <a:pt x="-56547" y="4242946"/>
                  <a:pt x="29659" y="4065066"/>
                  <a:pt x="0" y="3852254"/>
                </a:cubicBezTo>
                <a:cubicBezTo>
                  <a:pt x="-29659" y="3639442"/>
                  <a:pt x="66934" y="3509220"/>
                  <a:pt x="0" y="3176822"/>
                </a:cubicBezTo>
                <a:cubicBezTo>
                  <a:pt x="-66934" y="2844424"/>
                  <a:pt x="22964" y="2869591"/>
                  <a:pt x="0" y="2604422"/>
                </a:cubicBezTo>
                <a:cubicBezTo>
                  <a:pt x="-22964" y="2339253"/>
                  <a:pt x="34241" y="2298974"/>
                  <a:pt x="0" y="2083537"/>
                </a:cubicBezTo>
                <a:cubicBezTo>
                  <a:pt x="-34241" y="1868101"/>
                  <a:pt x="13980" y="1718110"/>
                  <a:pt x="0" y="1511137"/>
                </a:cubicBezTo>
                <a:cubicBezTo>
                  <a:pt x="-13980" y="1304164"/>
                  <a:pt x="43054" y="1007769"/>
                  <a:pt x="0" y="835704"/>
                </a:cubicBezTo>
                <a:cubicBezTo>
                  <a:pt x="-43054" y="663639"/>
                  <a:pt x="67113" y="208434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488539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7C62406E-AB1B-4C86-A4B2-031B41E9F559}"/>
              </a:ext>
            </a:extLst>
          </p:cNvPr>
          <p:cNvSpPr/>
          <p:nvPr/>
        </p:nvSpPr>
        <p:spPr>
          <a:xfrm>
            <a:off x="3915244" y="362220"/>
            <a:ext cx="43596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cap="none" spc="0" dirty="0">
                <a:ln w="0"/>
                <a:solidFill>
                  <a:schemeClr val="tx2"/>
                </a:solidFill>
                <a:latin typeface="☞GILROY-MEDIUM"/>
              </a:rPr>
              <a:t>Um pequeno aparte…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004B62ED-6946-CD18-390C-414EAB091B74}"/>
              </a:ext>
            </a:extLst>
          </p:cNvPr>
          <p:cNvSpPr/>
          <p:nvPr/>
        </p:nvSpPr>
        <p:spPr>
          <a:xfrm>
            <a:off x="2260935" y="3558738"/>
            <a:ext cx="9976123" cy="14137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é a pessoa que efetivamente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utiliza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o produto ou serviço, podendo ou não ser o mesmo que o cliente. O consumidor é o final da cadeia de consumo.</a:t>
            </a:r>
            <a:endParaRPr lang="pt-PT" sz="24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PT" sz="24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24B9A88E-8D0D-00C8-7034-1FFBD3F2CD11}"/>
              </a:ext>
            </a:extLst>
          </p:cNvPr>
          <p:cNvSpPr/>
          <p:nvPr/>
        </p:nvSpPr>
        <p:spPr>
          <a:xfrm>
            <a:off x="194697" y="4835172"/>
            <a:ext cx="11548605" cy="2365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Um bom exemplo são brinquedos para crianças. Neste caso,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o cliente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podem ser os pais, que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compram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o brinquedo, enquanto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o consumidor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é a criança, que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é quem realmente usa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o brinquedo (por norma). </a:t>
            </a:r>
            <a:endParaRPr lang="pt-PT" sz="24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4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D5F642C-D961-CA4A-5F3B-83EBEA7AFF11}"/>
              </a:ext>
            </a:extLst>
          </p:cNvPr>
          <p:cNvSpPr/>
          <p:nvPr/>
        </p:nvSpPr>
        <p:spPr>
          <a:xfrm>
            <a:off x="1596697" y="3039152"/>
            <a:ext cx="9976124" cy="1516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é a pessoa ou entidade que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adquire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produtos ou serviços de uma empresa.</a:t>
            </a:r>
            <a:endParaRPr lang="pt-PT" sz="24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PT" sz="24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D4C8B0ED-981E-CE13-ADCD-46C4EAC1624A}"/>
              </a:ext>
            </a:extLst>
          </p:cNvPr>
          <p:cNvSpPr/>
          <p:nvPr/>
        </p:nvSpPr>
        <p:spPr>
          <a:xfrm>
            <a:off x="265683" y="1122725"/>
            <a:ext cx="11548605" cy="27905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Muitas vezes, as palavras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"cliente"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"consumidor"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são usadas de forma intercambiável, mas existe uma distinção importante entre elas, que nem sempre é claramente percebida ainda que seja importantíssima, já que impacta diretamente as estratégias de marketing e comunicação.</a:t>
            </a:r>
            <a:endParaRPr lang="pt-PT" sz="24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4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2661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5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4CD9F-4D3C-5BD2-9D7B-3DCC55749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7A3D35EA-026B-D6F6-D808-A409666D6C2E}"/>
              </a:ext>
            </a:extLst>
          </p:cNvPr>
          <p:cNvSpPr/>
          <p:nvPr/>
        </p:nvSpPr>
        <p:spPr>
          <a:xfrm>
            <a:off x="7485810" y="1233681"/>
            <a:ext cx="4294184" cy="56625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dirty="0">
                <a:solidFill>
                  <a:schemeClr val="tx2"/>
                </a:solidFill>
              </a:rPr>
              <a:t>Compreender como os concorrentes comunicam e quais as preferências do público no setor, ajuda a identificar lacunas e oportunidades.</a:t>
            </a:r>
          </a:p>
          <a:p>
            <a:pPr algn="ctr"/>
            <a:r>
              <a:rPr lang="pt-PT" sz="2200" dirty="0">
                <a:solidFill>
                  <a:schemeClr val="tx2"/>
                </a:solidFill>
              </a:rPr>
              <a:t>Estudar tendências do setor permite prever mudanças e ajustar a estratégia de forma proativa. Para melhor entender a importância de uma boa análise da concorrência e como o fazer, sugerimos que seja consultado o </a:t>
            </a:r>
            <a:r>
              <a:rPr lang="pt-PT" sz="2200" b="1" dirty="0">
                <a:solidFill>
                  <a:schemeClr val="tx2"/>
                </a:solidFill>
              </a:rPr>
              <a:t>manual da Análise da Concorrência</a:t>
            </a:r>
            <a:r>
              <a:rPr lang="pt-PT" sz="2200" dirty="0">
                <a:solidFill>
                  <a:schemeClr val="tx2"/>
                </a:solidFill>
              </a:rPr>
              <a:t>.</a:t>
            </a:r>
          </a:p>
          <a:p>
            <a:pPr algn="ctr"/>
            <a:endParaRPr lang="pt-PT" sz="22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2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F31E4F2-A485-02EE-2481-3720E34B6C80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FA095F5-93E6-2071-916C-2AC628796EBF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877E47B-AC37-6145-E596-4393A5E55B0A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C61F924D-2EF9-B98E-3E09-E50E7102739C}"/>
              </a:ext>
            </a:extLst>
          </p:cNvPr>
          <p:cNvCxnSpPr/>
          <p:nvPr/>
        </p:nvCxnSpPr>
        <p:spPr>
          <a:xfrm>
            <a:off x="0" y="729996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07C34FAA-2F5A-7E74-41DA-D8A99964A468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0EB6211-A12B-FABD-DBC1-5CF7D9F60658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5F40D083-E0CD-B45E-E12C-FB64984A316E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8A5B8F0-0B03-3ECF-4EA5-4FCD6369EE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41F0BD6B-8DFE-DEEA-DD3C-5EC229B1D656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5AC1AF1-3A06-EA65-C54A-C289779E614C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09078FC-C1A5-8650-8D0D-3CBB68C6B458}"/>
              </a:ext>
            </a:extLst>
          </p:cNvPr>
          <p:cNvSpPr/>
          <p:nvPr/>
        </p:nvSpPr>
        <p:spPr>
          <a:xfrm>
            <a:off x="3350338" y="3105835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2661B38-89A1-FE18-2D51-A5C0E21F2AE2}"/>
              </a:ext>
            </a:extLst>
          </p:cNvPr>
          <p:cNvSpPr/>
          <p:nvPr/>
        </p:nvSpPr>
        <p:spPr>
          <a:xfrm>
            <a:off x="14573329" y="1329578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5015521-4757-3841-A23E-70A4A61A906E}"/>
              </a:ext>
            </a:extLst>
          </p:cNvPr>
          <p:cNvSpPr/>
          <p:nvPr/>
        </p:nvSpPr>
        <p:spPr>
          <a:xfrm>
            <a:off x="16435304" y="304427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0FD5579-112D-D389-7567-CCD1ABB678BA}"/>
              </a:ext>
            </a:extLst>
          </p:cNvPr>
          <p:cNvSpPr/>
          <p:nvPr/>
        </p:nvSpPr>
        <p:spPr>
          <a:xfrm>
            <a:off x="14362866" y="4698701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797BFC5-0F5B-7056-2650-909856CF9FB3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8CEE709-2D4B-3E89-13E3-E15A48008579}"/>
              </a:ext>
            </a:extLst>
          </p:cNvPr>
          <p:cNvSpPr/>
          <p:nvPr/>
        </p:nvSpPr>
        <p:spPr>
          <a:xfrm>
            <a:off x="412005" y="1109052"/>
            <a:ext cx="4294184" cy="65946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dirty="0">
                <a:solidFill>
                  <a:schemeClr val="tx2"/>
                </a:solidFill>
              </a:rPr>
              <a:t>Esta segmentação permite, portanto, adaptar a mensagem às especificidades de cada grupo, aumentando a relevância e o impacto da nossa mensagem.</a:t>
            </a:r>
          </a:p>
          <a:p>
            <a:pPr algn="ctr"/>
            <a:r>
              <a:rPr lang="pt-PT" sz="2200" dirty="0">
                <a:solidFill>
                  <a:schemeClr val="tx2"/>
                </a:solidFill>
              </a:rPr>
              <a:t> </a:t>
            </a:r>
            <a:r>
              <a:rPr lang="pt-PT" sz="2200" b="1" dirty="0">
                <a:solidFill>
                  <a:schemeClr val="tx2"/>
                </a:solidFill>
              </a:rPr>
              <a:t>Por exemplo</a:t>
            </a:r>
            <a:r>
              <a:rPr lang="pt-PT" sz="2200" dirty="0">
                <a:solidFill>
                  <a:schemeClr val="tx2"/>
                </a:solidFill>
              </a:rPr>
              <a:t>, uma campanha nas redes sociais para jovens adultos pode enfatizar plataformas como </a:t>
            </a:r>
            <a:r>
              <a:rPr lang="pt-PT" sz="2200" dirty="0" err="1">
                <a:solidFill>
                  <a:schemeClr val="tx2"/>
                </a:solidFill>
              </a:rPr>
              <a:t>TikTok</a:t>
            </a:r>
            <a:r>
              <a:rPr lang="pt-PT" sz="2200" dirty="0">
                <a:solidFill>
                  <a:schemeClr val="tx2"/>
                </a:solidFill>
              </a:rPr>
              <a:t> e Instagram, enquanto um público mais velho pode ser alcançado via Facebook ou até mesmo e-mail marketing. </a:t>
            </a:r>
          </a:p>
          <a:p>
            <a:pPr algn="ctr"/>
            <a:endParaRPr lang="pt-PT" sz="2400" dirty="0">
              <a:solidFill>
                <a:schemeClr val="tx2"/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66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E4299392-51C2-6E31-CA85-726D3720F3EF}"/>
              </a:ext>
            </a:extLst>
          </p:cNvPr>
          <p:cNvSpPr/>
          <p:nvPr/>
        </p:nvSpPr>
        <p:spPr>
          <a:xfrm>
            <a:off x="313690" y="957395"/>
            <a:ext cx="4490815" cy="5151603"/>
          </a:xfrm>
          <a:custGeom>
            <a:avLst/>
            <a:gdLst>
              <a:gd name="connsiteX0" fmla="*/ 0 w 4490815"/>
              <a:gd name="connsiteY0" fmla="*/ 0 h 5151603"/>
              <a:gd name="connsiteX1" fmla="*/ 561352 w 4490815"/>
              <a:gd name="connsiteY1" fmla="*/ 0 h 5151603"/>
              <a:gd name="connsiteX2" fmla="*/ 987979 w 4490815"/>
              <a:gd name="connsiteY2" fmla="*/ 0 h 5151603"/>
              <a:gd name="connsiteX3" fmla="*/ 1504423 w 4490815"/>
              <a:gd name="connsiteY3" fmla="*/ 0 h 5151603"/>
              <a:gd name="connsiteX4" fmla="*/ 2065775 w 4490815"/>
              <a:gd name="connsiteY4" fmla="*/ 0 h 5151603"/>
              <a:gd name="connsiteX5" fmla="*/ 2537310 w 4490815"/>
              <a:gd name="connsiteY5" fmla="*/ 0 h 5151603"/>
              <a:gd name="connsiteX6" fmla="*/ 3053754 w 4490815"/>
              <a:gd name="connsiteY6" fmla="*/ 0 h 5151603"/>
              <a:gd name="connsiteX7" fmla="*/ 3615106 w 4490815"/>
              <a:gd name="connsiteY7" fmla="*/ 0 h 5151603"/>
              <a:gd name="connsiteX8" fmla="*/ 4490815 w 4490815"/>
              <a:gd name="connsiteY8" fmla="*/ 0 h 5151603"/>
              <a:gd name="connsiteX9" fmla="*/ 4490815 w 4490815"/>
              <a:gd name="connsiteY9" fmla="*/ 572400 h 5151603"/>
              <a:gd name="connsiteX10" fmla="*/ 4490815 w 4490815"/>
              <a:gd name="connsiteY10" fmla="*/ 1144801 h 5151603"/>
              <a:gd name="connsiteX11" fmla="*/ 4490815 w 4490815"/>
              <a:gd name="connsiteY11" fmla="*/ 1665685 h 5151603"/>
              <a:gd name="connsiteX12" fmla="*/ 4490815 w 4490815"/>
              <a:gd name="connsiteY12" fmla="*/ 2186569 h 5151603"/>
              <a:gd name="connsiteX13" fmla="*/ 4490815 w 4490815"/>
              <a:gd name="connsiteY13" fmla="*/ 2604422 h 5151603"/>
              <a:gd name="connsiteX14" fmla="*/ 4490815 w 4490815"/>
              <a:gd name="connsiteY14" fmla="*/ 3176822 h 5151603"/>
              <a:gd name="connsiteX15" fmla="*/ 4490815 w 4490815"/>
              <a:gd name="connsiteY15" fmla="*/ 3800738 h 5151603"/>
              <a:gd name="connsiteX16" fmla="*/ 4490815 w 4490815"/>
              <a:gd name="connsiteY16" fmla="*/ 4373139 h 5151603"/>
              <a:gd name="connsiteX17" fmla="*/ 4490815 w 4490815"/>
              <a:gd name="connsiteY17" fmla="*/ 5151603 h 5151603"/>
              <a:gd name="connsiteX18" fmla="*/ 3884555 w 4490815"/>
              <a:gd name="connsiteY18" fmla="*/ 5151603 h 5151603"/>
              <a:gd name="connsiteX19" fmla="*/ 3368111 w 4490815"/>
              <a:gd name="connsiteY19" fmla="*/ 5151603 h 5151603"/>
              <a:gd name="connsiteX20" fmla="*/ 2896576 w 4490815"/>
              <a:gd name="connsiteY20" fmla="*/ 5151603 h 5151603"/>
              <a:gd name="connsiteX21" fmla="*/ 2335224 w 4490815"/>
              <a:gd name="connsiteY21" fmla="*/ 5151603 h 5151603"/>
              <a:gd name="connsiteX22" fmla="*/ 1773872 w 4490815"/>
              <a:gd name="connsiteY22" fmla="*/ 5151603 h 5151603"/>
              <a:gd name="connsiteX23" fmla="*/ 1167612 w 4490815"/>
              <a:gd name="connsiteY23" fmla="*/ 5151603 h 5151603"/>
              <a:gd name="connsiteX24" fmla="*/ 561352 w 4490815"/>
              <a:gd name="connsiteY24" fmla="*/ 5151603 h 5151603"/>
              <a:gd name="connsiteX25" fmla="*/ 0 w 4490815"/>
              <a:gd name="connsiteY25" fmla="*/ 5151603 h 5151603"/>
              <a:gd name="connsiteX26" fmla="*/ 0 w 4490815"/>
              <a:gd name="connsiteY26" fmla="*/ 4476171 h 5151603"/>
              <a:gd name="connsiteX27" fmla="*/ 0 w 4490815"/>
              <a:gd name="connsiteY27" fmla="*/ 3852254 h 5151603"/>
              <a:gd name="connsiteX28" fmla="*/ 0 w 4490815"/>
              <a:gd name="connsiteY28" fmla="*/ 3176822 h 5151603"/>
              <a:gd name="connsiteX29" fmla="*/ 0 w 4490815"/>
              <a:gd name="connsiteY29" fmla="*/ 2604422 h 5151603"/>
              <a:gd name="connsiteX30" fmla="*/ 0 w 4490815"/>
              <a:gd name="connsiteY30" fmla="*/ 2083537 h 5151603"/>
              <a:gd name="connsiteX31" fmla="*/ 0 w 4490815"/>
              <a:gd name="connsiteY31" fmla="*/ 1511137 h 5151603"/>
              <a:gd name="connsiteX32" fmla="*/ 0 w 4490815"/>
              <a:gd name="connsiteY32" fmla="*/ 835704 h 5151603"/>
              <a:gd name="connsiteX33" fmla="*/ 0 w 4490815"/>
              <a:gd name="connsiteY33" fmla="*/ 0 h 515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90815" h="5151603" extrusionOk="0">
                <a:moveTo>
                  <a:pt x="0" y="0"/>
                </a:moveTo>
                <a:cubicBezTo>
                  <a:pt x="202306" y="-2992"/>
                  <a:pt x="305531" y="61673"/>
                  <a:pt x="561352" y="0"/>
                </a:cubicBezTo>
                <a:cubicBezTo>
                  <a:pt x="817173" y="-61673"/>
                  <a:pt x="795876" y="24786"/>
                  <a:pt x="987979" y="0"/>
                </a:cubicBezTo>
                <a:cubicBezTo>
                  <a:pt x="1180082" y="-24786"/>
                  <a:pt x="1325500" y="21595"/>
                  <a:pt x="1504423" y="0"/>
                </a:cubicBezTo>
                <a:cubicBezTo>
                  <a:pt x="1683346" y="-21595"/>
                  <a:pt x="1832947" y="43332"/>
                  <a:pt x="2065775" y="0"/>
                </a:cubicBezTo>
                <a:cubicBezTo>
                  <a:pt x="2298603" y="-43332"/>
                  <a:pt x="2327009" y="10688"/>
                  <a:pt x="2537310" y="0"/>
                </a:cubicBezTo>
                <a:cubicBezTo>
                  <a:pt x="2747611" y="-10688"/>
                  <a:pt x="2847560" y="38610"/>
                  <a:pt x="3053754" y="0"/>
                </a:cubicBezTo>
                <a:cubicBezTo>
                  <a:pt x="3259948" y="-38610"/>
                  <a:pt x="3501199" y="49681"/>
                  <a:pt x="3615106" y="0"/>
                </a:cubicBezTo>
                <a:cubicBezTo>
                  <a:pt x="3729013" y="-49681"/>
                  <a:pt x="4198320" y="6861"/>
                  <a:pt x="4490815" y="0"/>
                </a:cubicBezTo>
                <a:cubicBezTo>
                  <a:pt x="4517427" y="163546"/>
                  <a:pt x="4461599" y="297105"/>
                  <a:pt x="4490815" y="572400"/>
                </a:cubicBezTo>
                <a:cubicBezTo>
                  <a:pt x="4520031" y="847695"/>
                  <a:pt x="4467782" y="954677"/>
                  <a:pt x="4490815" y="1144801"/>
                </a:cubicBezTo>
                <a:cubicBezTo>
                  <a:pt x="4513848" y="1334925"/>
                  <a:pt x="4479729" y="1426102"/>
                  <a:pt x="4490815" y="1665685"/>
                </a:cubicBezTo>
                <a:cubicBezTo>
                  <a:pt x="4501901" y="1905268"/>
                  <a:pt x="4467296" y="2001855"/>
                  <a:pt x="4490815" y="2186569"/>
                </a:cubicBezTo>
                <a:cubicBezTo>
                  <a:pt x="4514334" y="2371283"/>
                  <a:pt x="4487392" y="2443260"/>
                  <a:pt x="4490815" y="2604422"/>
                </a:cubicBezTo>
                <a:cubicBezTo>
                  <a:pt x="4494238" y="2765584"/>
                  <a:pt x="4474807" y="2983609"/>
                  <a:pt x="4490815" y="3176822"/>
                </a:cubicBezTo>
                <a:cubicBezTo>
                  <a:pt x="4506823" y="3370035"/>
                  <a:pt x="4460970" y="3674740"/>
                  <a:pt x="4490815" y="3800738"/>
                </a:cubicBezTo>
                <a:cubicBezTo>
                  <a:pt x="4520660" y="3926736"/>
                  <a:pt x="4442263" y="4217614"/>
                  <a:pt x="4490815" y="4373139"/>
                </a:cubicBezTo>
                <a:cubicBezTo>
                  <a:pt x="4539367" y="4528664"/>
                  <a:pt x="4404630" y="4864172"/>
                  <a:pt x="4490815" y="5151603"/>
                </a:cubicBezTo>
                <a:cubicBezTo>
                  <a:pt x="4222936" y="5190893"/>
                  <a:pt x="4129268" y="5127334"/>
                  <a:pt x="3884555" y="5151603"/>
                </a:cubicBezTo>
                <a:cubicBezTo>
                  <a:pt x="3639842" y="5175872"/>
                  <a:pt x="3547239" y="5123612"/>
                  <a:pt x="3368111" y="5151603"/>
                </a:cubicBezTo>
                <a:cubicBezTo>
                  <a:pt x="3188983" y="5179594"/>
                  <a:pt x="3087774" y="5107126"/>
                  <a:pt x="2896576" y="5151603"/>
                </a:cubicBezTo>
                <a:cubicBezTo>
                  <a:pt x="2705379" y="5196080"/>
                  <a:pt x="2480671" y="5114223"/>
                  <a:pt x="2335224" y="5151603"/>
                </a:cubicBezTo>
                <a:cubicBezTo>
                  <a:pt x="2189777" y="5188983"/>
                  <a:pt x="1940676" y="5128250"/>
                  <a:pt x="1773872" y="5151603"/>
                </a:cubicBezTo>
                <a:cubicBezTo>
                  <a:pt x="1607068" y="5174956"/>
                  <a:pt x="1416854" y="5097134"/>
                  <a:pt x="1167612" y="5151603"/>
                </a:cubicBezTo>
                <a:cubicBezTo>
                  <a:pt x="918370" y="5206072"/>
                  <a:pt x="840862" y="5102026"/>
                  <a:pt x="561352" y="5151603"/>
                </a:cubicBezTo>
                <a:cubicBezTo>
                  <a:pt x="281842" y="5201180"/>
                  <a:pt x="231844" y="5085560"/>
                  <a:pt x="0" y="5151603"/>
                </a:cubicBezTo>
                <a:cubicBezTo>
                  <a:pt x="-60551" y="4875442"/>
                  <a:pt x="56547" y="4709396"/>
                  <a:pt x="0" y="4476171"/>
                </a:cubicBezTo>
                <a:cubicBezTo>
                  <a:pt x="-56547" y="4242946"/>
                  <a:pt x="29659" y="4065066"/>
                  <a:pt x="0" y="3852254"/>
                </a:cubicBezTo>
                <a:cubicBezTo>
                  <a:pt x="-29659" y="3639442"/>
                  <a:pt x="66934" y="3509220"/>
                  <a:pt x="0" y="3176822"/>
                </a:cubicBezTo>
                <a:cubicBezTo>
                  <a:pt x="-66934" y="2844424"/>
                  <a:pt x="22964" y="2869591"/>
                  <a:pt x="0" y="2604422"/>
                </a:cubicBezTo>
                <a:cubicBezTo>
                  <a:pt x="-22964" y="2339253"/>
                  <a:pt x="34241" y="2298974"/>
                  <a:pt x="0" y="2083537"/>
                </a:cubicBezTo>
                <a:cubicBezTo>
                  <a:pt x="-34241" y="1868101"/>
                  <a:pt x="13980" y="1718110"/>
                  <a:pt x="0" y="1511137"/>
                </a:cubicBezTo>
                <a:cubicBezTo>
                  <a:pt x="-13980" y="1304164"/>
                  <a:pt x="43054" y="1007769"/>
                  <a:pt x="0" y="835704"/>
                </a:cubicBezTo>
                <a:cubicBezTo>
                  <a:pt x="-43054" y="663639"/>
                  <a:pt x="67113" y="208434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23488539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33540DC5-E844-CFA9-2BE5-82C6FAF93FFB}"/>
              </a:ext>
            </a:extLst>
          </p:cNvPr>
          <p:cNvSpPr/>
          <p:nvPr/>
        </p:nvSpPr>
        <p:spPr>
          <a:xfrm>
            <a:off x="7387495" y="957395"/>
            <a:ext cx="4490815" cy="5151603"/>
          </a:xfrm>
          <a:custGeom>
            <a:avLst/>
            <a:gdLst>
              <a:gd name="connsiteX0" fmla="*/ 0 w 4490815"/>
              <a:gd name="connsiteY0" fmla="*/ 0 h 5151603"/>
              <a:gd name="connsiteX1" fmla="*/ 561352 w 4490815"/>
              <a:gd name="connsiteY1" fmla="*/ 0 h 5151603"/>
              <a:gd name="connsiteX2" fmla="*/ 987979 w 4490815"/>
              <a:gd name="connsiteY2" fmla="*/ 0 h 5151603"/>
              <a:gd name="connsiteX3" fmla="*/ 1504423 w 4490815"/>
              <a:gd name="connsiteY3" fmla="*/ 0 h 5151603"/>
              <a:gd name="connsiteX4" fmla="*/ 2065775 w 4490815"/>
              <a:gd name="connsiteY4" fmla="*/ 0 h 5151603"/>
              <a:gd name="connsiteX5" fmla="*/ 2537310 w 4490815"/>
              <a:gd name="connsiteY5" fmla="*/ 0 h 5151603"/>
              <a:gd name="connsiteX6" fmla="*/ 3053754 w 4490815"/>
              <a:gd name="connsiteY6" fmla="*/ 0 h 5151603"/>
              <a:gd name="connsiteX7" fmla="*/ 3615106 w 4490815"/>
              <a:gd name="connsiteY7" fmla="*/ 0 h 5151603"/>
              <a:gd name="connsiteX8" fmla="*/ 4490815 w 4490815"/>
              <a:gd name="connsiteY8" fmla="*/ 0 h 5151603"/>
              <a:gd name="connsiteX9" fmla="*/ 4490815 w 4490815"/>
              <a:gd name="connsiteY9" fmla="*/ 572400 h 5151603"/>
              <a:gd name="connsiteX10" fmla="*/ 4490815 w 4490815"/>
              <a:gd name="connsiteY10" fmla="*/ 1144801 h 5151603"/>
              <a:gd name="connsiteX11" fmla="*/ 4490815 w 4490815"/>
              <a:gd name="connsiteY11" fmla="*/ 1665685 h 5151603"/>
              <a:gd name="connsiteX12" fmla="*/ 4490815 w 4490815"/>
              <a:gd name="connsiteY12" fmla="*/ 2186569 h 5151603"/>
              <a:gd name="connsiteX13" fmla="*/ 4490815 w 4490815"/>
              <a:gd name="connsiteY13" fmla="*/ 2604422 h 5151603"/>
              <a:gd name="connsiteX14" fmla="*/ 4490815 w 4490815"/>
              <a:gd name="connsiteY14" fmla="*/ 3176822 h 5151603"/>
              <a:gd name="connsiteX15" fmla="*/ 4490815 w 4490815"/>
              <a:gd name="connsiteY15" fmla="*/ 3800738 h 5151603"/>
              <a:gd name="connsiteX16" fmla="*/ 4490815 w 4490815"/>
              <a:gd name="connsiteY16" fmla="*/ 4373139 h 5151603"/>
              <a:gd name="connsiteX17" fmla="*/ 4490815 w 4490815"/>
              <a:gd name="connsiteY17" fmla="*/ 5151603 h 5151603"/>
              <a:gd name="connsiteX18" fmla="*/ 3884555 w 4490815"/>
              <a:gd name="connsiteY18" fmla="*/ 5151603 h 5151603"/>
              <a:gd name="connsiteX19" fmla="*/ 3368111 w 4490815"/>
              <a:gd name="connsiteY19" fmla="*/ 5151603 h 5151603"/>
              <a:gd name="connsiteX20" fmla="*/ 2896576 w 4490815"/>
              <a:gd name="connsiteY20" fmla="*/ 5151603 h 5151603"/>
              <a:gd name="connsiteX21" fmla="*/ 2335224 w 4490815"/>
              <a:gd name="connsiteY21" fmla="*/ 5151603 h 5151603"/>
              <a:gd name="connsiteX22" fmla="*/ 1773872 w 4490815"/>
              <a:gd name="connsiteY22" fmla="*/ 5151603 h 5151603"/>
              <a:gd name="connsiteX23" fmla="*/ 1167612 w 4490815"/>
              <a:gd name="connsiteY23" fmla="*/ 5151603 h 5151603"/>
              <a:gd name="connsiteX24" fmla="*/ 561352 w 4490815"/>
              <a:gd name="connsiteY24" fmla="*/ 5151603 h 5151603"/>
              <a:gd name="connsiteX25" fmla="*/ 0 w 4490815"/>
              <a:gd name="connsiteY25" fmla="*/ 5151603 h 5151603"/>
              <a:gd name="connsiteX26" fmla="*/ 0 w 4490815"/>
              <a:gd name="connsiteY26" fmla="*/ 4476171 h 5151603"/>
              <a:gd name="connsiteX27" fmla="*/ 0 w 4490815"/>
              <a:gd name="connsiteY27" fmla="*/ 3852254 h 5151603"/>
              <a:gd name="connsiteX28" fmla="*/ 0 w 4490815"/>
              <a:gd name="connsiteY28" fmla="*/ 3176822 h 5151603"/>
              <a:gd name="connsiteX29" fmla="*/ 0 w 4490815"/>
              <a:gd name="connsiteY29" fmla="*/ 2604422 h 5151603"/>
              <a:gd name="connsiteX30" fmla="*/ 0 w 4490815"/>
              <a:gd name="connsiteY30" fmla="*/ 2083537 h 5151603"/>
              <a:gd name="connsiteX31" fmla="*/ 0 w 4490815"/>
              <a:gd name="connsiteY31" fmla="*/ 1511137 h 5151603"/>
              <a:gd name="connsiteX32" fmla="*/ 0 w 4490815"/>
              <a:gd name="connsiteY32" fmla="*/ 835704 h 5151603"/>
              <a:gd name="connsiteX33" fmla="*/ 0 w 4490815"/>
              <a:gd name="connsiteY33" fmla="*/ 0 h 515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90815" h="5151603" extrusionOk="0">
                <a:moveTo>
                  <a:pt x="0" y="0"/>
                </a:moveTo>
                <a:cubicBezTo>
                  <a:pt x="202306" y="-2992"/>
                  <a:pt x="305531" y="61673"/>
                  <a:pt x="561352" y="0"/>
                </a:cubicBezTo>
                <a:cubicBezTo>
                  <a:pt x="817173" y="-61673"/>
                  <a:pt x="795876" y="24786"/>
                  <a:pt x="987979" y="0"/>
                </a:cubicBezTo>
                <a:cubicBezTo>
                  <a:pt x="1180082" y="-24786"/>
                  <a:pt x="1325500" y="21595"/>
                  <a:pt x="1504423" y="0"/>
                </a:cubicBezTo>
                <a:cubicBezTo>
                  <a:pt x="1683346" y="-21595"/>
                  <a:pt x="1832947" y="43332"/>
                  <a:pt x="2065775" y="0"/>
                </a:cubicBezTo>
                <a:cubicBezTo>
                  <a:pt x="2298603" y="-43332"/>
                  <a:pt x="2327009" y="10688"/>
                  <a:pt x="2537310" y="0"/>
                </a:cubicBezTo>
                <a:cubicBezTo>
                  <a:pt x="2747611" y="-10688"/>
                  <a:pt x="2847560" y="38610"/>
                  <a:pt x="3053754" y="0"/>
                </a:cubicBezTo>
                <a:cubicBezTo>
                  <a:pt x="3259948" y="-38610"/>
                  <a:pt x="3501199" y="49681"/>
                  <a:pt x="3615106" y="0"/>
                </a:cubicBezTo>
                <a:cubicBezTo>
                  <a:pt x="3729013" y="-49681"/>
                  <a:pt x="4198320" y="6861"/>
                  <a:pt x="4490815" y="0"/>
                </a:cubicBezTo>
                <a:cubicBezTo>
                  <a:pt x="4517427" y="163546"/>
                  <a:pt x="4461599" y="297105"/>
                  <a:pt x="4490815" y="572400"/>
                </a:cubicBezTo>
                <a:cubicBezTo>
                  <a:pt x="4520031" y="847695"/>
                  <a:pt x="4467782" y="954677"/>
                  <a:pt x="4490815" y="1144801"/>
                </a:cubicBezTo>
                <a:cubicBezTo>
                  <a:pt x="4513848" y="1334925"/>
                  <a:pt x="4479729" y="1426102"/>
                  <a:pt x="4490815" y="1665685"/>
                </a:cubicBezTo>
                <a:cubicBezTo>
                  <a:pt x="4501901" y="1905268"/>
                  <a:pt x="4467296" y="2001855"/>
                  <a:pt x="4490815" y="2186569"/>
                </a:cubicBezTo>
                <a:cubicBezTo>
                  <a:pt x="4514334" y="2371283"/>
                  <a:pt x="4487392" y="2443260"/>
                  <a:pt x="4490815" y="2604422"/>
                </a:cubicBezTo>
                <a:cubicBezTo>
                  <a:pt x="4494238" y="2765584"/>
                  <a:pt x="4474807" y="2983609"/>
                  <a:pt x="4490815" y="3176822"/>
                </a:cubicBezTo>
                <a:cubicBezTo>
                  <a:pt x="4506823" y="3370035"/>
                  <a:pt x="4460970" y="3674740"/>
                  <a:pt x="4490815" y="3800738"/>
                </a:cubicBezTo>
                <a:cubicBezTo>
                  <a:pt x="4520660" y="3926736"/>
                  <a:pt x="4442263" y="4217614"/>
                  <a:pt x="4490815" y="4373139"/>
                </a:cubicBezTo>
                <a:cubicBezTo>
                  <a:pt x="4539367" y="4528664"/>
                  <a:pt x="4404630" y="4864172"/>
                  <a:pt x="4490815" y="5151603"/>
                </a:cubicBezTo>
                <a:cubicBezTo>
                  <a:pt x="4222936" y="5190893"/>
                  <a:pt x="4129268" y="5127334"/>
                  <a:pt x="3884555" y="5151603"/>
                </a:cubicBezTo>
                <a:cubicBezTo>
                  <a:pt x="3639842" y="5175872"/>
                  <a:pt x="3547239" y="5123612"/>
                  <a:pt x="3368111" y="5151603"/>
                </a:cubicBezTo>
                <a:cubicBezTo>
                  <a:pt x="3188983" y="5179594"/>
                  <a:pt x="3087774" y="5107126"/>
                  <a:pt x="2896576" y="5151603"/>
                </a:cubicBezTo>
                <a:cubicBezTo>
                  <a:pt x="2705379" y="5196080"/>
                  <a:pt x="2480671" y="5114223"/>
                  <a:pt x="2335224" y="5151603"/>
                </a:cubicBezTo>
                <a:cubicBezTo>
                  <a:pt x="2189777" y="5188983"/>
                  <a:pt x="1940676" y="5128250"/>
                  <a:pt x="1773872" y="5151603"/>
                </a:cubicBezTo>
                <a:cubicBezTo>
                  <a:pt x="1607068" y="5174956"/>
                  <a:pt x="1416854" y="5097134"/>
                  <a:pt x="1167612" y="5151603"/>
                </a:cubicBezTo>
                <a:cubicBezTo>
                  <a:pt x="918370" y="5206072"/>
                  <a:pt x="840862" y="5102026"/>
                  <a:pt x="561352" y="5151603"/>
                </a:cubicBezTo>
                <a:cubicBezTo>
                  <a:pt x="281842" y="5201180"/>
                  <a:pt x="231844" y="5085560"/>
                  <a:pt x="0" y="5151603"/>
                </a:cubicBezTo>
                <a:cubicBezTo>
                  <a:pt x="-60551" y="4875442"/>
                  <a:pt x="56547" y="4709396"/>
                  <a:pt x="0" y="4476171"/>
                </a:cubicBezTo>
                <a:cubicBezTo>
                  <a:pt x="-56547" y="4242946"/>
                  <a:pt x="29659" y="4065066"/>
                  <a:pt x="0" y="3852254"/>
                </a:cubicBezTo>
                <a:cubicBezTo>
                  <a:pt x="-29659" y="3639442"/>
                  <a:pt x="66934" y="3509220"/>
                  <a:pt x="0" y="3176822"/>
                </a:cubicBezTo>
                <a:cubicBezTo>
                  <a:pt x="-66934" y="2844424"/>
                  <a:pt x="22964" y="2869591"/>
                  <a:pt x="0" y="2604422"/>
                </a:cubicBezTo>
                <a:cubicBezTo>
                  <a:pt x="-22964" y="2339253"/>
                  <a:pt x="34241" y="2298974"/>
                  <a:pt x="0" y="2083537"/>
                </a:cubicBezTo>
                <a:cubicBezTo>
                  <a:pt x="-34241" y="1868101"/>
                  <a:pt x="13980" y="1718110"/>
                  <a:pt x="0" y="1511137"/>
                </a:cubicBezTo>
                <a:cubicBezTo>
                  <a:pt x="-13980" y="1304164"/>
                  <a:pt x="43054" y="1007769"/>
                  <a:pt x="0" y="835704"/>
                </a:cubicBezTo>
                <a:cubicBezTo>
                  <a:pt x="-43054" y="663639"/>
                  <a:pt x="67113" y="208434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23488539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Imagem 17" descr="Uma imagem com símbolo, Tipo de letra, Gráficos, design&#10;&#10;Descrição gerada automaticamente">
            <a:extLst>
              <a:ext uri="{FF2B5EF4-FFF2-40B4-BE49-F238E27FC236}">
                <a16:creationId xmlns:a16="http://schemas.microsoft.com/office/drawing/2014/main" id="{582305BD-BAF2-CC58-505B-B10E4763B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86" y="5272448"/>
            <a:ext cx="836550" cy="83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62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BC50C-60ED-A150-D8C4-2A06884AD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6F6976C-C814-A69A-D803-EE3E4DA1D4BC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E5C6818-CFEA-A811-6CCD-76A50548279F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D7EDF8F-CC85-41CB-475D-66D68A619C6A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1604BE17-C24D-97D6-F0DF-9232AD64A81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5EF496EA-167E-F74E-E675-1A4CB167F6E0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08D6A3-0C1F-F5F5-E097-1B403547BF06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1DCF933C-C9BB-FA0D-C038-03F5CBBF409B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3599221-0F37-697F-668F-026CE73E8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91EF7F00-1B49-7DB5-BF48-2109C474804D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7B15627-18D3-A831-5D9B-00DACBDDF703}"/>
              </a:ext>
            </a:extLst>
          </p:cNvPr>
          <p:cNvSpPr/>
          <p:nvPr/>
        </p:nvSpPr>
        <p:spPr>
          <a:xfrm>
            <a:off x="3350338" y="2551837"/>
            <a:ext cx="54913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AE504EF-CF5F-9F36-C15A-502BBA227C68}"/>
              </a:ext>
            </a:extLst>
          </p:cNvPr>
          <p:cNvSpPr/>
          <p:nvPr/>
        </p:nvSpPr>
        <p:spPr>
          <a:xfrm>
            <a:off x="-883686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F44174F-3478-F5B8-F129-8A80A7ECE52D}"/>
              </a:ext>
            </a:extLst>
          </p:cNvPr>
          <p:cNvSpPr/>
          <p:nvPr/>
        </p:nvSpPr>
        <p:spPr>
          <a:xfrm>
            <a:off x="3105823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B0588ED-ED4D-D951-C494-37D920B7EAB7}"/>
              </a:ext>
            </a:extLst>
          </p:cNvPr>
          <p:cNvSpPr/>
          <p:nvPr/>
        </p:nvSpPr>
        <p:spPr>
          <a:xfrm>
            <a:off x="7225080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D2E73E3-EACD-489A-D73C-435807882127}"/>
              </a:ext>
            </a:extLst>
          </p:cNvPr>
          <p:cNvSpPr/>
          <p:nvPr/>
        </p:nvSpPr>
        <p:spPr>
          <a:xfrm>
            <a:off x="5779496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F5A9FA13-4E17-DC54-187B-2EE9CB438486}"/>
              </a:ext>
            </a:extLst>
          </p:cNvPr>
          <p:cNvSpPr/>
          <p:nvPr/>
        </p:nvSpPr>
        <p:spPr>
          <a:xfrm>
            <a:off x="984925" y="456843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</p:spTree>
    <p:extLst>
      <p:ext uri="{BB962C8B-B14F-4D97-AF65-F5344CB8AC3E}">
        <p14:creationId xmlns:p14="http://schemas.microsoft.com/office/powerpoint/2010/main" val="2481159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E9D95-DD61-A964-7185-5EA4E3ED5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2DDF830-DE51-795A-17A6-58C91D37024D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73ACFC0-A815-3B0B-3909-5E7AD7DA3A6D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B07ABC-7456-8541-963E-054E7A4DDFCB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94A5AF7B-32DB-716A-2FF5-2F1EAF46955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0E532944-39BA-3BCA-7A28-2B1EA0506CF4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2128421-8AF8-7F35-189C-38A107CDE61A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248122CD-5878-008A-96EF-B117C70CB437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C0EEE8F-1DF8-F214-45D9-BDB6C3641A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C24AFBC7-B118-D9D7-AB54-B24B30B90909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13C6EB4-D20B-76E7-45BF-1456E1669420}"/>
              </a:ext>
            </a:extLst>
          </p:cNvPr>
          <p:cNvSpPr/>
          <p:nvPr/>
        </p:nvSpPr>
        <p:spPr>
          <a:xfrm>
            <a:off x="3350338" y="2551837"/>
            <a:ext cx="54913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BC2353D-7E50-639A-05A9-1343F19FAE2B}"/>
              </a:ext>
            </a:extLst>
          </p:cNvPr>
          <p:cNvSpPr/>
          <p:nvPr/>
        </p:nvSpPr>
        <p:spPr>
          <a:xfrm>
            <a:off x="-883686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8D5EEA9-5DED-9D65-162C-E05CE737AFDB}"/>
              </a:ext>
            </a:extLst>
          </p:cNvPr>
          <p:cNvSpPr/>
          <p:nvPr/>
        </p:nvSpPr>
        <p:spPr>
          <a:xfrm>
            <a:off x="3105823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26E8C2D3-536E-E9D4-7445-6EC4F1ADED3E}"/>
              </a:ext>
            </a:extLst>
          </p:cNvPr>
          <p:cNvSpPr/>
          <p:nvPr/>
        </p:nvSpPr>
        <p:spPr>
          <a:xfrm>
            <a:off x="7225080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CE91DC8-B2DD-7643-6966-B0998223F0AC}"/>
              </a:ext>
            </a:extLst>
          </p:cNvPr>
          <p:cNvSpPr/>
          <p:nvPr/>
        </p:nvSpPr>
        <p:spPr>
          <a:xfrm>
            <a:off x="5779496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423206E-D678-FC33-0B06-8148CBC2CFA9}"/>
              </a:ext>
            </a:extLst>
          </p:cNvPr>
          <p:cNvSpPr/>
          <p:nvPr/>
        </p:nvSpPr>
        <p:spPr>
          <a:xfrm>
            <a:off x="984925" y="456843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AVALIAÇÃO</a:t>
            </a:r>
          </a:p>
        </p:txBody>
      </p:sp>
    </p:spTree>
    <p:extLst>
      <p:ext uri="{BB962C8B-B14F-4D97-AF65-F5344CB8AC3E}">
        <p14:creationId xmlns:p14="http://schemas.microsoft.com/office/powerpoint/2010/main" val="1857599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700">
        <p159:morph option="byObject"/>
      </p:transition>
    </mc:Choice>
    <mc:Fallback xmlns="">
      <p:transition spd="slow" advClick="0" advTm="7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EB05F-35D2-B123-D0FA-CE166978C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DC6B509-0BE6-DE26-4550-7682F620573B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A55B9A3-18A5-40EE-988E-22721527370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705338C-AE60-396A-3D40-4B60DDF11680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C7611D23-D0E0-93F4-47C5-1221E62DE8FA}"/>
              </a:ext>
            </a:extLst>
          </p:cNvPr>
          <p:cNvCxnSpPr/>
          <p:nvPr/>
        </p:nvCxnSpPr>
        <p:spPr>
          <a:xfrm>
            <a:off x="0" y="729996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DA602243-676C-6326-46C6-3AA426F122B3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8F740F-35BA-ECBD-EF56-067000366070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93B1E214-A5E9-E551-6E33-4EFEB088AECD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25CD20F1-CB74-681A-EEE8-7D7A6BA5CA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5334CCF3-4D51-856D-8B52-EC23C2651AC2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EB5CAD6-1863-E8EF-A0AA-1560286DD6AE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84CD4CC-59EC-D4DB-469F-819AC2104F70}"/>
              </a:ext>
            </a:extLst>
          </p:cNvPr>
          <p:cNvSpPr/>
          <p:nvPr/>
        </p:nvSpPr>
        <p:spPr>
          <a:xfrm>
            <a:off x="3223338" y="472085"/>
            <a:ext cx="54913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8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67480DB-3AD5-DF52-8C28-01C580BC061E}"/>
              </a:ext>
            </a:extLst>
          </p:cNvPr>
          <p:cNvSpPr/>
          <p:nvPr/>
        </p:nvSpPr>
        <p:spPr>
          <a:xfrm>
            <a:off x="16435304" y="304427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6BBFE6F-26CC-0B18-313B-535085FCADFE}"/>
              </a:ext>
            </a:extLst>
          </p:cNvPr>
          <p:cNvSpPr/>
          <p:nvPr/>
        </p:nvSpPr>
        <p:spPr>
          <a:xfrm>
            <a:off x="14362866" y="4698701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144300C-DFF7-956B-2831-D1AEAE2F6488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E688494-FDFA-6CBB-49D6-6DC5B7A96643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FF449BB-CD55-8C9C-CB77-5B1C9C54BDF7}"/>
              </a:ext>
            </a:extLst>
          </p:cNvPr>
          <p:cNvSpPr/>
          <p:nvPr/>
        </p:nvSpPr>
        <p:spPr>
          <a:xfrm>
            <a:off x="-446099" y="7519857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Os </a:t>
            </a:r>
            <a:r>
              <a:rPr lang="pt-PT" sz="3200" b="1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V</a:t>
            </a:r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alores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56D964F-564E-CEC1-4707-E685160B8807}"/>
              </a:ext>
            </a:extLst>
          </p:cNvPr>
          <p:cNvSpPr/>
          <p:nvPr/>
        </p:nvSpPr>
        <p:spPr>
          <a:xfrm>
            <a:off x="3305786" y="7673316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 Consistência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D6D2A50-96C5-2257-B84B-85CCED62C023}"/>
              </a:ext>
            </a:extLst>
          </p:cNvPr>
          <p:cNvSpPr/>
          <p:nvPr/>
        </p:nvSpPr>
        <p:spPr>
          <a:xfrm>
            <a:off x="8007180" y="7243061"/>
            <a:ext cx="39328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 forma- tom de voz e estilo de comunicação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5229330-CE55-38A1-F494-8BBF06A33A39}"/>
              </a:ext>
            </a:extLst>
          </p:cNvPr>
          <p:cNvSpPr/>
          <p:nvPr/>
        </p:nvSpPr>
        <p:spPr>
          <a:xfrm>
            <a:off x="102382" y="8016019"/>
            <a:ext cx="4149783" cy="50049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A mensagem é o coração da estratégia de comunicação. Deve refletir os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valores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 da organização, e estar alinhada às expectativas do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público-alvo. 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Esses valores ajudam a construir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identidade e confiança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, o que fundamental nos mercados competitivos de hoje. </a:t>
            </a:r>
          </a:p>
          <a:p>
            <a:pPr algn="ctr"/>
            <a:endParaRPr lang="pt-PT" sz="23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162374C2-62E7-CBF3-18C9-3F2E00067135}"/>
              </a:ext>
            </a:extLst>
          </p:cNvPr>
          <p:cNvSpPr/>
          <p:nvPr/>
        </p:nvSpPr>
        <p:spPr>
          <a:xfrm>
            <a:off x="3965503" y="8431512"/>
            <a:ext cx="4149783" cy="64930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Para garantir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relevância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, a mensagem deve ser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consistente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ao longo de todos os canais e formatos. Isso significa manter uma narrativa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coerente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que fortaleça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memória da marca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. Por exemplo, uma campanha que defende a inclusão deve refletir isso tanto em conteúdos publicitários, quanto nas práticas internas da organização. A coerência fortalece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credibilidade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e aumenta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retenção da mensagem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a transmitir.</a:t>
            </a:r>
          </a:p>
          <a:p>
            <a:pPr algn="ctr"/>
            <a:endParaRPr lang="pt-PT" sz="22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2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C44E872-5A43-74D5-D2D8-72BAFEAA0A7E}"/>
              </a:ext>
            </a:extLst>
          </p:cNvPr>
          <p:cNvSpPr/>
          <p:nvPr/>
        </p:nvSpPr>
        <p:spPr>
          <a:xfrm>
            <a:off x="7898694" y="7873382"/>
            <a:ext cx="4149783" cy="58821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O tom de voz e o estilo de comunicação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também são determinantes. Dependendo do público-alvo, o tom pode variar entre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formal, casual, humorístico ou inspirador,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por exemplo. Uma organização que comunica com jovens, por exemplo, pode usar um tom mais descontraído e acessível, enquanto uma empresa no setor financeiro pode preferir um estilo mais formal e técnico.</a:t>
            </a:r>
          </a:p>
          <a:p>
            <a:pPr algn="ctr"/>
            <a:endParaRPr lang="pt-PT" sz="23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28E4B65-BF20-E678-D5A5-88B1F1A552E1}"/>
              </a:ext>
            </a:extLst>
          </p:cNvPr>
          <p:cNvSpPr/>
          <p:nvPr/>
        </p:nvSpPr>
        <p:spPr>
          <a:xfrm>
            <a:off x="194697" y="1544100"/>
            <a:ext cx="11548605" cy="499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Agora que sabemos com quem queremos comunicar, podemos começar a definir a mensagem em si: </a:t>
            </a:r>
            <a:r>
              <a:rPr lang="pt-PT" sz="28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2800" b="1" kern="100" dirty="0">
                <a:solidFill>
                  <a:schemeClr val="accent1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valores</a:t>
            </a: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por trás da mensagem, como fazer para que a nossa mensagem seja </a:t>
            </a:r>
            <a:r>
              <a:rPr lang="pt-PT" sz="28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relevante, consistente e coerente </a:t>
            </a: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para o nosso público alvo - através de fatores como o </a:t>
            </a:r>
            <a:r>
              <a:rPr lang="pt-PT" sz="28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tom</a:t>
            </a: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que utilizamos para a transmitir e o nosso </a:t>
            </a:r>
            <a:r>
              <a:rPr lang="pt-PT" sz="28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“estilo de comunicação”.</a:t>
            </a:r>
            <a:endParaRPr lang="pt-PT" sz="2800" b="1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pt-PT" sz="3200" dirty="0">
              <a:solidFill>
                <a:schemeClr val="tx2"/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32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32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32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7991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9FE1F-12D0-DE38-F869-4AEEAB7F6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1F1173-6A33-92FC-7CE4-27AE6A33ABBD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5F7EB37-4FC3-8C17-4287-62A95ACDB6DC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499ED2B-751B-561A-86B3-9B0AFBF31670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9E68F5F0-09E5-1D43-8374-2B8730744986}"/>
              </a:ext>
            </a:extLst>
          </p:cNvPr>
          <p:cNvCxnSpPr/>
          <p:nvPr/>
        </p:nvCxnSpPr>
        <p:spPr>
          <a:xfrm>
            <a:off x="0" y="729996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CC6D4EA6-F2BE-7A86-F403-7ED29F3299FA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45FADD-A762-F2D9-F5D7-ECFC7006A873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B4AB7B15-F511-A17B-E177-A2B55387D926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B28E027C-C86D-7F33-5D2B-71CC11BB1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520A2686-445C-0683-A472-DD006283AB71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1977A68-B7BC-E2DC-25F0-179309E7A3DC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8741F6F-962F-17D2-DDE9-EFF398709015}"/>
              </a:ext>
            </a:extLst>
          </p:cNvPr>
          <p:cNvSpPr/>
          <p:nvPr/>
        </p:nvSpPr>
        <p:spPr>
          <a:xfrm>
            <a:off x="3223338" y="235599"/>
            <a:ext cx="54913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8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362C2C7-6A7A-4EFE-1F37-F2129DAA4A9B}"/>
              </a:ext>
            </a:extLst>
          </p:cNvPr>
          <p:cNvSpPr/>
          <p:nvPr/>
        </p:nvSpPr>
        <p:spPr>
          <a:xfrm>
            <a:off x="16435304" y="304427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9BC8F7E-C399-D216-7CA3-4B383F406825}"/>
              </a:ext>
            </a:extLst>
          </p:cNvPr>
          <p:cNvSpPr/>
          <p:nvPr/>
        </p:nvSpPr>
        <p:spPr>
          <a:xfrm>
            <a:off x="14362866" y="4698701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BB5BCFC-4373-A8E1-F2B5-CD0A1542CBD6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C13D831-8179-A2C1-2F26-705D81358C0E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1E5D4E1-4C1C-42C4-E3A4-EC8CF6A216FA}"/>
              </a:ext>
            </a:extLst>
          </p:cNvPr>
          <p:cNvSpPr/>
          <p:nvPr/>
        </p:nvSpPr>
        <p:spPr>
          <a:xfrm>
            <a:off x="-446099" y="977167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Os </a:t>
            </a:r>
            <a:r>
              <a:rPr lang="pt-PT" sz="3200" b="1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V</a:t>
            </a:r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alores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3226471D-88EC-AF85-676B-4C1C53D0FA1F}"/>
              </a:ext>
            </a:extLst>
          </p:cNvPr>
          <p:cNvSpPr/>
          <p:nvPr/>
        </p:nvSpPr>
        <p:spPr>
          <a:xfrm>
            <a:off x="3305786" y="1130626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 Consistência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8330513-642F-C070-7EAD-82013D2B3717}"/>
              </a:ext>
            </a:extLst>
          </p:cNvPr>
          <p:cNvSpPr/>
          <p:nvPr/>
        </p:nvSpPr>
        <p:spPr>
          <a:xfrm>
            <a:off x="8007180" y="653073"/>
            <a:ext cx="39328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 forma- tom de voz e estilo de comunicação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C54DB1D0-2C2F-8BCA-27DC-96610BCAF2F2}"/>
              </a:ext>
            </a:extLst>
          </p:cNvPr>
          <p:cNvSpPr/>
          <p:nvPr/>
        </p:nvSpPr>
        <p:spPr>
          <a:xfrm>
            <a:off x="102382" y="1615218"/>
            <a:ext cx="4149783" cy="50049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A mensagem é o coração da estratégia de comunicação. Deve refletir os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valores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 da organização, e estar alinhada às expectativas do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público-alvo. 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Esses valores ajudam a construir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identidade e confiança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, o que fundamental nos mercados competitivos de hoje. </a:t>
            </a:r>
          </a:p>
          <a:p>
            <a:pPr algn="ctr"/>
            <a:endParaRPr lang="pt-PT" sz="23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765F1149-77A0-338B-AF78-B8494B00C437}"/>
              </a:ext>
            </a:extLst>
          </p:cNvPr>
          <p:cNvSpPr/>
          <p:nvPr/>
        </p:nvSpPr>
        <p:spPr>
          <a:xfrm>
            <a:off x="3965503" y="1715401"/>
            <a:ext cx="4149783" cy="64930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Para garantir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relevância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, a mensagem deve ser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consistente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ao longo de todos os canais e formatos. Isso significa manter uma narrativa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coerente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que fortaleça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memória da marca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. Por exemplo, uma campanha que defende a inclusão deve refletir isso tanto em conteúdos publicitários, quanto nas práticas internas da organização. A coerência fortalece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credibilidade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e aumenta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retenção da mensagem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a transmitir.</a:t>
            </a:r>
          </a:p>
          <a:p>
            <a:pPr algn="ctr"/>
            <a:endParaRPr lang="pt-PT" sz="22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2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40DACB5E-04FD-B92D-6DB4-07AB3433703C}"/>
              </a:ext>
            </a:extLst>
          </p:cNvPr>
          <p:cNvSpPr/>
          <p:nvPr/>
        </p:nvSpPr>
        <p:spPr>
          <a:xfrm>
            <a:off x="7898694" y="1630236"/>
            <a:ext cx="4149783" cy="58821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O tom de voz e o estilo de comunicação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também são determinantes. Dependendo do público-alvo, o tom pode variar entre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formal, casual, humorístico ou inspirador,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por exemplo. Uma organização que comunica com jovens, por exemplo, pode usar um tom mais descontraído e acessível, enquanto uma empresa no setor financeiro pode preferir um estilo mais formal e técnico.</a:t>
            </a:r>
          </a:p>
          <a:p>
            <a:pPr algn="ctr"/>
            <a:endParaRPr lang="pt-PT" sz="23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8449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1E0E0-E658-DB70-0772-73297D96A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2926C9D-BE93-5347-1AC4-F2D5CDCE209D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CA05C0E-478B-EA35-9FEC-F65711D44732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945C156-940B-F540-38BE-45F659788642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27572C81-C4CD-0F8F-FB54-C2CA6A0169D5}"/>
              </a:ext>
            </a:extLst>
          </p:cNvPr>
          <p:cNvCxnSpPr/>
          <p:nvPr/>
        </p:nvCxnSpPr>
        <p:spPr>
          <a:xfrm>
            <a:off x="0" y="729996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C05E6546-C9D9-3A55-9016-958C38678DBC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9079BC4-6E51-5C4A-49B9-588FFD2FE5AD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54783EE6-4C0C-7F7A-DF30-9F9C33343E1C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B45F7440-546D-2381-43F5-EBCC07F426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151E14B2-6C75-98FB-B861-08822389C891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302EC54-8B70-B591-21B0-9AD1340AA6C5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48BDF0F-B8BA-73A6-797D-152C9DF8A885}"/>
              </a:ext>
            </a:extLst>
          </p:cNvPr>
          <p:cNvSpPr/>
          <p:nvPr/>
        </p:nvSpPr>
        <p:spPr>
          <a:xfrm>
            <a:off x="3223338" y="235599"/>
            <a:ext cx="54913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8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B7F0CD1-A22D-38DF-91DF-6AE27876F0FB}"/>
              </a:ext>
            </a:extLst>
          </p:cNvPr>
          <p:cNvSpPr/>
          <p:nvPr/>
        </p:nvSpPr>
        <p:spPr>
          <a:xfrm>
            <a:off x="16435304" y="304427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069AEDF-4375-0795-3485-860915D074A2}"/>
              </a:ext>
            </a:extLst>
          </p:cNvPr>
          <p:cNvSpPr/>
          <p:nvPr/>
        </p:nvSpPr>
        <p:spPr>
          <a:xfrm>
            <a:off x="14362866" y="4698701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FB69B9F-0A26-D0B9-F3E4-1EE018754DD3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B4F02C-D188-7A11-983E-25F4DE0AD9B4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CD25AA5-40CB-EB3D-6FD7-023423868FFC}"/>
              </a:ext>
            </a:extLst>
          </p:cNvPr>
          <p:cNvSpPr/>
          <p:nvPr/>
        </p:nvSpPr>
        <p:spPr>
          <a:xfrm>
            <a:off x="-446099" y="977167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/>
                </a:solidFill>
                <a:latin typeface="☞GILROY-MEDIUM"/>
              </a:rPr>
              <a:t>Os </a:t>
            </a:r>
            <a:r>
              <a:rPr lang="pt-PT" sz="3200" b="1" dirty="0">
                <a:ln w="0"/>
                <a:solidFill>
                  <a:schemeClr val="tx2"/>
                </a:solidFill>
                <a:latin typeface="☞GILROY-MEDIUM"/>
              </a:rPr>
              <a:t>V</a:t>
            </a:r>
            <a:r>
              <a:rPr lang="pt-PT" sz="3200" b="1" cap="none" spc="0" dirty="0">
                <a:ln w="0"/>
                <a:solidFill>
                  <a:schemeClr val="tx2"/>
                </a:solidFill>
                <a:latin typeface="☞GILROY-MEDIUM"/>
              </a:rPr>
              <a:t>alores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D3B90DFB-489E-F60D-CFB8-C3F207C76870}"/>
              </a:ext>
            </a:extLst>
          </p:cNvPr>
          <p:cNvSpPr/>
          <p:nvPr/>
        </p:nvSpPr>
        <p:spPr>
          <a:xfrm>
            <a:off x="3305786" y="1130626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 Consistência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9763EDFE-8B5F-E196-12A8-53C5D00F367A}"/>
              </a:ext>
            </a:extLst>
          </p:cNvPr>
          <p:cNvSpPr/>
          <p:nvPr/>
        </p:nvSpPr>
        <p:spPr>
          <a:xfrm>
            <a:off x="8007180" y="653073"/>
            <a:ext cx="39328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 forma- tom de voz e estilo de comunicação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C9986CD2-C6A7-9C0E-EA16-19B3B9BDDB53}"/>
              </a:ext>
            </a:extLst>
          </p:cNvPr>
          <p:cNvSpPr/>
          <p:nvPr/>
        </p:nvSpPr>
        <p:spPr>
          <a:xfrm>
            <a:off x="102382" y="1615218"/>
            <a:ext cx="4149783" cy="50049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300" dirty="0">
                <a:solidFill>
                  <a:schemeClr val="tx2"/>
                </a:solidFill>
              </a:rPr>
              <a:t>A mensagem é o coração da estratégia de comunicação. Deve refletir os </a:t>
            </a:r>
            <a:r>
              <a:rPr lang="pt-PT" sz="2300" b="1" dirty="0">
                <a:solidFill>
                  <a:schemeClr val="tx2"/>
                </a:solidFill>
              </a:rPr>
              <a:t>valores</a:t>
            </a:r>
            <a:r>
              <a:rPr lang="pt-PT" sz="2300" dirty="0">
                <a:solidFill>
                  <a:schemeClr val="tx2"/>
                </a:solidFill>
              </a:rPr>
              <a:t> da organização, e estar alinhada às expectativas do </a:t>
            </a:r>
            <a:r>
              <a:rPr lang="pt-PT" sz="2300" b="1" dirty="0">
                <a:solidFill>
                  <a:schemeClr val="tx2"/>
                </a:solidFill>
              </a:rPr>
              <a:t>público-alvo. </a:t>
            </a:r>
            <a:r>
              <a:rPr lang="pt-PT" sz="2300" dirty="0">
                <a:solidFill>
                  <a:schemeClr val="tx2"/>
                </a:solidFill>
              </a:rPr>
              <a:t>Esses valores ajudam a construir </a:t>
            </a:r>
            <a:r>
              <a:rPr lang="pt-PT" sz="2300" b="1" dirty="0">
                <a:solidFill>
                  <a:schemeClr val="tx2"/>
                </a:solidFill>
              </a:rPr>
              <a:t>identidade e confiança</a:t>
            </a:r>
            <a:r>
              <a:rPr lang="pt-PT" sz="2300" dirty="0">
                <a:solidFill>
                  <a:schemeClr val="tx2"/>
                </a:solidFill>
              </a:rPr>
              <a:t>, o que fundamental nos mercados competitivos de hoje. </a:t>
            </a:r>
          </a:p>
          <a:p>
            <a:pPr algn="ctr"/>
            <a:endParaRPr lang="pt-PT" sz="2300" dirty="0">
              <a:solidFill>
                <a:schemeClr val="tx2"/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A72E7FA-0D78-8FF1-D6A0-0F16C89C6003}"/>
              </a:ext>
            </a:extLst>
          </p:cNvPr>
          <p:cNvSpPr/>
          <p:nvPr/>
        </p:nvSpPr>
        <p:spPr>
          <a:xfrm>
            <a:off x="3965503" y="1715401"/>
            <a:ext cx="4149783" cy="64930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Para garantir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relevância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, a mensagem deve ser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consistente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ao longo de todos os canais e formatos. Isso significa manter uma narrativa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coerente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que fortaleça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memória da marca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. Por exemplo, uma campanha que defende a inclusão deve refletir isso tanto em conteúdos publicitários, quanto nas práticas internas da organização. A coerência fortalece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credibilidade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e aumenta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retenção da mensagem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a transmitir.</a:t>
            </a:r>
          </a:p>
          <a:p>
            <a:pPr algn="ctr"/>
            <a:endParaRPr lang="pt-PT" sz="22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2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F353C0EF-A4AD-12BA-FF18-088AFB955D69}"/>
              </a:ext>
            </a:extLst>
          </p:cNvPr>
          <p:cNvSpPr/>
          <p:nvPr/>
        </p:nvSpPr>
        <p:spPr>
          <a:xfrm>
            <a:off x="7898694" y="1630236"/>
            <a:ext cx="4149783" cy="58821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O tom de voz e o estilo de comunicação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também são determinantes. Dependendo do público-alvo, o tom pode variar entre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formal, casual, humorístico ou inspirador,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por exemplo. Uma organização que comunica com jovens, por exemplo, pode usar um tom mais descontraído e acessível, enquanto uma empresa no setor financeiro pode preferir um estilo mais formal e técnico.</a:t>
            </a:r>
          </a:p>
          <a:p>
            <a:pPr algn="ctr"/>
            <a:endParaRPr lang="pt-PT" sz="23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698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A9731-14D3-B2A0-B328-7EBC2EBB9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27A0B07-51D4-B186-B1CA-F8D0999563CF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8F0508D-4CED-B2C8-A739-EEBB2011AA9B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E04E1B9-16E8-4211-E2C4-BA3CA8DFB81B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AF7644C2-E913-37AA-C5AA-EC039C4208B3}"/>
              </a:ext>
            </a:extLst>
          </p:cNvPr>
          <p:cNvCxnSpPr/>
          <p:nvPr/>
        </p:nvCxnSpPr>
        <p:spPr>
          <a:xfrm>
            <a:off x="0" y="729996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9966D413-A43C-4BB4-9784-F281DAF7FBCA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E46434C-E7D5-6DC0-9B54-C1BB0E33B902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E21A814D-B9AB-AA36-0C3B-EA6C2E53D6F9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BF20F6CD-2472-80E9-B1FE-F2CFF52198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BECB960A-FA4C-3153-D863-CA7FBF6C0D0A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F48DFDB-3595-4BC0-8680-CE5DB14CAB55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0C83B82-E295-23FC-9B57-4A1C4AF5F3DC}"/>
              </a:ext>
            </a:extLst>
          </p:cNvPr>
          <p:cNvSpPr/>
          <p:nvPr/>
        </p:nvSpPr>
        <p:spPr>
          <a:xfrm>
            <a:off x="3223338" y="235599"/>
            <a:ext cx="54913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8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79B9328-8D04-DDC0-E57D-5150F5D55D17}"/>
              </a:ext>
            </a:extLst>
          </p:cNvPr>
          <p:cNvSpPr/>
          <p:nvPr/>
        </p:nvSpPr>
        <p:spPr>
          <a:xfrm>
            <a:off x="16435304" y="304427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5352D36-A463-3320-C35F-827DD0716CA9}"/>
              </a:ext>
            </a:extLst>
          </p:cNvPr>
          <p:cNvSpPr/>
          <p:nvPr/>
        </p:nvSpPr>
        <p:spPr>
          <a:xfrm>
            <a:off x="14362866" y="4698701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FDECED3-9561-8649-2AC8-C40397AC8156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1CF58BE-1A96-59C7-D73C-CE42D0D883B7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9C90948-E6FA-8E59-47FD-B1D85FC0EC34}"/>
              </a:ext>
            </a:extLst>
          </p:cNvPr>
          <p:cNvSpPr/>
          <p:nvPr/>
        </p:nvSpPr>
        <p:spPr>
          <a:xfrm>
            <a:off x="-446099" y="977167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Os </a:t>
            </a:r>
            <a:r>
              <a:rPr lang="pt-PT" sz="3200" b="1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V</a:t>
            </a:r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alores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493CB93-903F-89C4-E31E-A89965CED0BE}"/>
              </a:ext>
            </a:extLst>
          </p:cNvPr>
          <p:cNvSpPr/>
          <p:nvPr/>
        </p:nvSpPr>
        <p:spPr>
          <a:xfrm>
            <a:off x="3305786" y="1130626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/>
                </a:solidFill>
                <a:latin typeface="☞GILROY-MEDIUM"/>
              </a:rPr>
              <a:t>A Consistência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B3A5B95-2B1B-C8B6-BA93-7D50F04FDC1A}"/>
              </a:ext>
            </a:extLst>
          </p:cNvPr>
          <p:cNvSpPr/>
          <p:nvPr/>
        </p:nvSpPr>
        <p:spPr>
          <a:xfrm>
            <a:off x="8007180" y="653073"/>
            <a:ext cx="39328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 forma- tom de voz e estilo de comunicação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0360CC9-3837-4610-57B2-1A7FB4558E76}"/>
              </a:ext>
            </a:extLst>
          </p:cNvPr>
          <p:cNvSpPr/>
          <p:nvPr/>
        </p:nvSpPr>
        <p:spPr>
          <a:xfrm>
            <a:off x="102382" y="1615218"/>
            <a:ext cx="4149783" cy="50049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A mensagem é o coração da estratégia de comunicação. Deve refletir os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valores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 da organização, e estar alinhada às expectativas do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público-alvo. 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Esses valores ajudam a construir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identidade e confiança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, o que fundamental nos mercados competitivos de hoje. </a:t>
            </a:r>
          </a:p>
          <a:p>
            <a:pPr algn="ctr"/>
            <a:endParaRPr lang="pt-PT" sz="23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D40938CC-95D0-51CB-34DF-8AB0E97852A3}"/>
              </a:ext>
            </a:extLst>
          </p:cNvPr>
          <p:cNvSpPr/>
          <p:nvPr/>
        </p:nvSpPr>
        <p:spPr>
          <a:xfrm>
            <a:off x="3965503" y="1715401"/>
            <a:ext cx="4149783" cy="64930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dirty="0">
                <a:solidFill>
                  <a:schemeClr val="tx2"/>
                </a:solidFill>
              </a:rPr>
              <a:t>Para garantir </a:t>
            </a:r>
            <a:r>
              <a:rPr lang="pt-PT" sz="2200" b="1" dirty="0">
                <a:solidFill>
                  <a:schemeClr val="tx2"/>
                </a:solidFill>
              </a:rPr>
              <a:t>relevância</a:t>
            </a:r>
            <a:r>
              <a:rPr lang="pt-PT" sz="2200" dirty="0">
                <a:solidFill>
                  <a:schemeClr val="tx2"/>
                </a:solidFill>
              </a:rPr>
              <a:t>, a mensagem deve ser </a:t>
            </a:r>
            <a:r>
              <a:rPr lang="pt-PT" sz="2200" b="1" dirty="0">
                <a:solidFill>
                  <a:schemeClr val="tx2"/>
                </a:solidFill>
              </a:rPr>
              <a:t>consistente</a:t>
            </a:r>
            <a:r>
              <a:rPr lang="pt-PT" sz="2200" dirty="0">
                <a:solidFill>
                  <a:schemeClr val="tx2"/>
                </a:solidFill>
              </a:rPr>
              <a:t> ao longo de todos os canais e formatos. Isso significa manter uma narrativa </a:t>
            </a:r>
            <a:r>
              <a:rPr lang="pt-PT" sz="2200" b="1" dirty="0">
                <a:solidFill>
                  <a:schemeClr val="tx2"/>
                </a:solidFill>
              </a:rPr>
              <a:t>coerente</a:t>
            </a:r>
            <a:r>
              <a:rPr lang="pt-PT" sz="2200" dirty="0">
                <a:solidFill>
                  <a:schemeClr val="tx2"/>
                </a:solidFill>
              </a:rPr>
              <a:t> que fortaleça a </a:t>
            </a:r>
            <a:r>
              <a:rPr lang="pt-PT" sz="2200" b="1" dirty="0">
                <a:solidFill>
                  <a:schemeClr val="tx2"/>
                </a:solidFill>
              </a:rPr>
              <a:t>memória da marca</a:t>
            </a:r>
            <a:r>
              <a:rPr lang="pt-PT" sz="2200" dirty="0">
                <a:solidFill>
                  <a:schemeClr val="tx2"/>
                </a:solidFill>
              </a:rPr>
              <a:t>. Por exemplo, uma campanha que defende a inclusão deve refletir isso tanto em conteúdos publicitários, quanto nas práticas internas da organização. A coerência fortalece a </a:t>
            </a:r>
            <a:r>
              <a:rPr lang="pt-PT" sz="2200" b="1" dirty="0">
                <a:solidFill>
                  <a:schemeClr val="tx2"/>
                </a:solidFill>
              </a:rPr>
              <a:t>credibilidade</a:t>
            </a:r>
            <a:r>
              <a:rPr lang="pt-PT" sz="2200" dirty="0">
                <a:solidFill>
                  <a:schemeClr val="tx2"/>
                </a:solidFill>
              </a:rPr>
              <a:t> e aumenta a </a:t>
            </a:r>
            <a:r>
              <a:rPr lang="pt-PT" sz="2200" b="1" dirty="0">
                <a:solidFill>
                  <a:schemeClr val="tx2"/>
                </a:solidFill>
              </a:rPr>
              <a:t>retenção da mensagem </a:t>
            </a:r>
            <a:r>
              <a:rPr lang="pt-PT" sz="2200" dirty="0">
                <a:solidFill>
                  <a:schemeClr val="tx2"/>
                </a:solidFill>
              </a:rPr>
              <a:t>a transmitir.</a:t>
            </a:r>
          </a:p>
          <a:p>
            <a:pPr algn="ctr"/>
            <a:endParaRPr lang="pt-PT" sz="2200" dirty="0">
              <a:solidFill>
                <a:schemeClr val="tx2"/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2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23CCF1E8-C992-F351-63B1-CA9E64B2CAC6}"/>
              </a:ext>
            </a:extLst>
          </p:cNvPr>
          <p:cNvSpPr/>
          <p:nvPr/>
        </p:nvSpPr>
        <p:spPr>
          <a:xfrm>
            <a:off x="7898694" y="1630236"/>
            <a:ext cx="4149783" cy="58821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O tom de voz e o estilo de comunicação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também são determinantes. Dependendo do público-alvo, o tom pode variar entre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formal, casual, humorístico ou inspirador,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por exemplo. Uma organização que comunica com jovens, por exemplo, pode usar um tom mais descontraído e acessível, enquanto uma empresa no setor financeiro pode preferir um estilo mais formal e técnico.</a:t>
            </a:r>
          </a:p>
          <a:p>
            <a:pPr algn="ctr"/>
            <a:endParaRPr lang="pt-PT" sz="23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A1B2B-442D-0F1D-C14D-35468796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6D63CD6-D588-DDCB-C509-27C89C913FC1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384ED64-20E9-C4A0-BD6C-AB7CAFDD3DB0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3CCAB8B-D376-0BA6-0818-EBC3ED61231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B4D752E7-3B0A-304A-1670-07A6BD7C5112}"/>
              </a:ext>
            </a:extLst>
          </p:cNvPr>
          <p:cNvCxnSpPr/>
          <p:nvPr/>
        </p:nvCxnSpPr>
        <p:spPr>
          <a:xfrm>
            <a:off x="0" y="729996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3FC51DE5-13BC-B0F0-6F58-A10516D3AC4C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03FC31-2E32-2E63-2B7F-D315ED5D5D51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00737DAA-5557-FD32-8481-FE5EB3F1827B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8BE8FA06-F2BF-AB8D-7C38-2D36D7DDCC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C1AE4F19-0F6F-88ED-D5AD-23F8D6FF6E8B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5EBE8AA-8653-340B-8D64-2B4BBD697595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FF11CDC-1E89-E0CB-2843-5FD04AC9042B}"/>
              </a:ext>
            </a:extLst>
          </p:cNvPr>
          <p:cNvSpPr/>
          <p:nvPr/>
        </p:nvSpPr>
        <p:spPr>
          <a:xfrm>
            <a:off x="3223338" y="235599"/>
            <a:ext cx="54913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8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039E217-6E6E-A1C3-B3A3-6967691C9708}"/>
              </a:ext>
            </a:extLst>
          </p:cNvPr>
          <p:cNvSpPr/>
          <p:nvPr/>
        </p:nvSpPr>
        <p:spPr>
          <a:xfrm>
            <a:off x="16435304" y="304427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BA13EBE-E46C-54C1-782F-013F06EB2014}"/>
              </a:ext>
            </a:extLst>
          </p:cNvPr>
          <p:cNvSpPr/>
          <p:nvPr/>
        </p:nvSpPr>
        <p:spPr>
          <a:xfrm>
            <a:off x="14362866" y="4698701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05E8370-D860-70E5-8F34-47DB9D5C472F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654D5CD-C7B2-303B-930E-2F3F0DEB0542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D7E2067-7478-048D-BEC6-2A172DDD9F55}"/>
              </a:ext>
            </a:extLst>
          </p:cNvPr>
          <p:cNvSpPr/>
          <p:nvPr/>
        </p:nvSpPr>
        <p:spPr>
          <a:xfrm>
            <a:off x="-446099" y="977167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Os </a:t>
            </a:r>
            <a:r>
              <a:rPr lang="pt-PT" sz="3200" b="1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V</a:t>
            </a:r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alores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3B0071B-4F8C-CDA5-184C-EF72225439A4}"/>
              </a:ext>
            </a:extLst>
          </p:cNvPr>
          <p:cNvSpPr/>
          <p:nvPr/>
        </p:nvSpPr>
        <p:spPr>
          <a:xfrm>
            <a:off x="3305786" y="1130626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>
                    <a:alpha val="10000"/>
                  </a:schemeClr>
                </a:solidFill>
                <a:latin typeface="☞GILROY-MEDIUM"/>
              </a:rPr>
              <a:t>A Consistência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5CE2CED-912C-980F-DEB8-3D9C31E826F5}"/>
              </a:ext>
            </a:extLst>
          </p:cNvPr>
          <p:cNvSpPr/>
          <p:nvPr/>
        </p:nvSpPr>
        <p:spPr>
          <a:xfrm>
            <a:off x="8007180" y="653073"/>
            <a:ext cx="39328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cap="none" spc="0" dirty="0">
                <a:ln w="0"/>
                <a:solidFill>
                  <a:schemeClr val="tx2"/>
                </a:solidFill>
                <a:latin typeface="☞GILROY-MEDIUM"/>
              </a:rPr>
              <a:t>A forma- tom de voz e estilo de comunicação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6EADEB5-8951-5F70-8078-217764520CF0}"/>
              </a:ext>
            </a:extLst>
          </p:cNvPr>
          <p:cNvSpPr/>
          <p:nvPr/>
        </p:nvSpPr>
        <p:spPr>
          <a:xfrm>
            <a:off x="102382" y="1615218"/>
            <a:ext cx="4149783" cy="50049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A mensagem é o coração da estratégia de comunicação. Deve refletir os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valores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 da organização, e estar alinhada às expectativas do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público-alvo. 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Esses valores ajudam a construir </a:t>
            </a:r>
            <a:r>
              <a:rPr lang="pt-PT" sz="2300" b="1" dirty="0">
                <a:solidFill>
                  <a:schemeClr val="tx2">
                    <a:alpha val="10000"/>
                  </a:schemeClr>
                </a:solidFill>
              </a:rPr>
              <a:t>identidade e confiança</a:t>
            </a:r>
            <a:r>
              <a:rPr lang="pt-PT" sz="2300" dirty="0">
                <a:solidFill>
                  <a:schemeClr val="tx2">
                    <a:alpha val="10000"/>
                  </a:schemeClr>
                </a:solidFill>
              </a:rPr>
              <a:t>, o que fundamental nos mercados competitivos de hoje. </a:t>
            </a:r>
          </a:p>
          <a:p>
            <a:pPr algn="ctr"/>
            <a:endParaRPr lang="pt-PT" sz="23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CFE6A7EC-F56A-6383-BD9D-8FF0684E557A}"/>
              </a:ext>
            </a:extLst>
          </p:cNvPr>
          <p:cNvSpPr/>
          <p:nvPr/>
        </p:nvSpPr>
        <p:spPr>
          <a:xfrm>
            <a:off x="3965503" y="1715401"/>
            <a:ext cx="4149783" cy="64930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Para garantir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relevância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, a mensagem deve ser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consistente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ao longo de todos os canais e formatos. Isso significa manter uma narrativa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coerente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que fortaleça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memória da marca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. Por exemplo, uma campanha que defende a inclusão deve refletir isso tanto em conteúdos publicitários, quanto nas práticas internas da organização. A coerência fortalece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credibilidade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 e aumenta a </a:t>
            </a:r>
            <a:r>
              <a:rPr lang="pt-PT" sz="2200" b="1" dirty="0">
                <a:solidFill>
                  <a:schemeClr val="tx2">
                    <a:alpha val="10000"/>
                  </a:schemeClr>
                </a:solidFill>
              </a:rPr>
              <a:t>retenção da mensagem </a:t>
            </a:r>
            <a:r>
              <a:rPr lang="pt-PT" sz="2200" dirty="0">
                <a:solidFill>
                  <a:schemeClr val="tx2">
                    <a:alpha val="10000"/>
                  </a:schemeClr>
                </a:solidFill>
              </a:rPr>
              <a:t>a transmitir.</a:t>
            </a:r>
          </a:p>
          <a:p>
            <a:pPr algn="ctr"/>
            <a:endParaRPr lang="pt-PT" sz="2200" dirty="0">
              <a:solidFill>
                <a:schemeClr val="tx2">
                  <a:alpha val="1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>
                  <a:alpha val="10000"/>
                </a:schemeClr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200" kern="100" dirty="0">
              <a:solidFill>
                <a:schemeClr val="tx2">
                  <a:alpha val="10000"/>
                </a:schemeClr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200" b="0" cap="none" spc="0" dirty="0">
                <a:ln w="0"/>
                <a:solidFill>
                  <a:schemeClr val="tx2">
                    <a:alpha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244C1678-5761-9D43-6419-547475B70676}"/>
              </a:ext>
            </a:extLst>
          </p:cNvPr>
          <p:cNvSpPr/>
          <p:nvPr/>
        </p:nvSpPr>
        <p:spPr>
          <a:xfrm>
            <a:off x="7898694" y="1630236"/>
            <a:ext cx="4149783" cy="58821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200" b="1" dirty="0">
                <a:solidFill>
                  <a:schemeClr val="tx2"/>
                </a:solidFill>
              </a:rPr>
              <a:t>O tom de voz e o estilo de comunicação </a:t>
            </a:r>
            <a:r>
              <a:rPr lang="pt-PT" sz="2200" dirty="0">
                <a:solidFill>
                  <a:schemeClr val="tx2"/>
                </a:solidFill>
              </a:rPr>
              <a:t>também são determinantes. Dependendo do público-alvo, o tom pode variar entre </a:t>
            </a:r>
            <a:r>
              <a:rPr lang="pt-PT" sz="2200" b="1" dirty="0">
                <a:solidFill>
                  <a:schemeClr val="tx2"/>
                </a:solidFill>
              </a:rPr>
              <a:t>formal, casual, humorístico ou inspirador, </a:t>
            </a:r>
            <a:r>
              <a:rPr lang="pt-PT" sz="2200" dirty="0">
                <a:solidFill>
                  <a:schemeClr val="tx2"/>
                </a:solidFill>
              </a:rPr>
              <a:t>por exemplo. Uma organização que comunica com jovens, por exemplo, pode usar um tom mais descontraído e acessível, enquanto uma empresa no setor financeiro pode preferir um estilo mais formal e técnico.</a:t>
            </a:r>
          </a:p>
          <a:p>
            <a:pPr algn="ctr"/>
            <a:endParaRPr lang="pt-PT" sz="2300" dirty="0">
              <a:solidFill>
                <a:schemeClr val="tx2"/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23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770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0EB00-0D83-6162-59E9-5DC94D864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D49A02C-EAFC-6151-09AA-11E27D4098E0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47B420B-D204-3D01-694E-B1A4E44ADF36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784BDD7-A7D4-1702-7962-E91642A02D3C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89373200-2C4B-6FB9-21E3-18BB732900D8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3D5C2A95-AE8E-1A2F-06A5-FD3A8EFCCD18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39766F4-6B67-18B4-022E-12AD5078753B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20FB3ED4-20D2-9ABB-EA3E-CB59430FCAA5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14602CB-699E-1A49-829C-2AA7077048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7ECC2FDA-4283-9267-8958-4A1F7AA484D3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74C6076-90FE-AD7B-5A36-717F1BCC02A1}"/>
              </a:ext>
            </a:extLst>
          </p:cNvPr>
          <p:cNvSpPr/>
          <p:nvPr/>
        </p:nvSpPr>
        <p:spPr>
          <a:xfrm>
            <a:off x="3350338" y="2551837"/>
            <a:ext cx="54913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2398C2C-0BB9-0C6E-0369-760DEE7C6FEA}"/>
              </a:ext>
            </a:extLst>
          </p:cNvPr>
          <p:cNvSpPr/>
          <p:nvPr/>
        </p:nvSpPr>
        <p:spPr>
          <a:xfrm>
            <a:off x="-883686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74FBE6D-A3C2-38DD-E936-DD974E4EE794}"/>
              </a:ext>
            </a:extLst>
          </p:cNvPr>
          <p:cNvSpPr/>
          <p:nvPr/>
        </p:nvSpPr>
        <p:spPr>
          <a:xfrm>
            <a:off x="3105823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A7DF9CF-F07C-60D3-1832-644A6E7C47D9}"/>
              </a:ext>
            </a:extLst>
          </p:cNvPr>
          <p:cNvSpPr/>
          <p:nvPr/>
        </p:nvSpPr>
        <p:spPr>
          <a:xfrm>
            <a:off x="7225080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F178E8C-9720-B470-194B-24CBA9559E6F}"/>
              </a:ext>
            </a:extLst>
          </p:cNvPr>
          <p:cNvSpPr/>
          <p:nvPr/>
        </p:nvSpPr>
        <p:spPr>
          <a:xfrm>
            <a:off x="5779496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CAF23AB-5984-086B-52F7-EC03BC878EED}"/>
              </a:ext>
            </a:extLst>
          </p:cNvPr>
          <p:cNvSpPr/>
          <p:nvPr/>
        </p:nvSpPr>
        <p:spPr>
          <a:xfrm>
            <a:off x="984925" y="456843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</p:spTree>
    <p:extLst>
      <p:ext uri="{BB962C8B-B14F-4D97-AF65-F5344CB8AC3E}">
        <p14:creationId xmlns:p14="http://schemas.microsoft.com/office/powerpoint/2010/main" val="3705556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EB68C-19F9-AAAC-1884-57522DF6F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71C693B-BE42-393E-2C77-A83A5AC2E7B8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CBE06A1-09C9-262B-E344-B6FDA627401F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5FB05D-DAE5-66FB-29B0-E13B4BF8B339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39ACF95E-F0E6-F7E9-EC2D-79F56DE926B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80434D74-C2E4-F9D8-90B9-EA2697464361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617678C-1C95-9007-7427-DA3A26C37964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9E72E7DE-4101-B37C-1B1E-FB52DC3AA2A2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8F3FF969-05D2-33DA-F0D6-C818B14734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8BDBA41B-FFCA-F40B-1F30-BEBD57A45530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7008C72-7D31-2755-669D-28B85DD77874}"/>
              </a:ext>
            </a:extLst>
          </p:cNvPr>
          <p:cNvSpPr/>
          <p:nvPr/>
        </p:nvSpPr>
        <p:spPr>
          <a:xfrm>
            <a:off x="3350338" y="2551837"/>
            <a:ext cx="54913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87BC888-3D11-F6E1-0153-16825761B19F}"/>
              </a:ext>
            </a:extLst>
          </p:cNvPr>
          <p:cNvSpPr/>
          <p:nvPr/>
        </p:nvSpPr>
        <p:spPr>
          <a:xfrm>
            <a:off x="-883686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EF5890-4DBF-CF33-10A2-C22F412E26A3}"/>
              </a:ext>
            </a:extLst>
          </p:cNvPr>
          <p:cNvSpPr/>
          <p:nvPr/>
        </p:nvSpPr>
        <p:spPr>
          <a:xfrm>
            <a:off x="3105823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472CDC2-BD78-BA58-D14D-9F13DBD9C5F5}"/>
              </a:ext>
            </a:extLst>
          </p:cNvPr>
          <p:cNvSpPr/>
          <p:nvPr/>
        </p:nvSpPr>
        <p:spPr>
          <a:xfrm>
            <a:off x="7225080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D6D7FFE-11F1-6487-8448-097DC72C0627}"/>
              </a:ext>
            </a:extLst>
          </p:cNvPr>
          <p:cNvSpPr/>
          <p:nvPr/>
        </p:nvSpPr>
        <p:spPr>
          <a:xfrm>
            <a:off x="5779496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17B8F1D-D9EA-7DA6-5BF5-251CB392D239}"/>
              </a:ext>
            </a:extLst>
          </p:cNvPr>
          <p:cNvSpPr/>
          <p:nvPr/>
        </p:nvSpPr>
        <p:spPr>
          <a:xfrm>
            <a:off x="984925" y="456843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4C12DF4-8D02-FA6F-48AC-F397913A2DC0}"/>
              </a:ext>
            </a:extLst>
          </p:cNvPr>
          <p:cNvSpPr/>
          <p:nvPr/>
        </p:nvSpPr>
        <p:spPr>
          <a:xfrm>
            <a:off x="5118835" y="-1831151"/>
            <a:ext cx="393281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:</a:t>
            </a:r>
            <a:r>
              <a:rPr lang="pt-PT" sz="2800" b="1" cap="none" spc="0" dirty="0">
                <a:ln w="0"/>
                <a:solidFill>
                  <a:schemeClr val="tx2"/>
                </a:solidFill>
                <a:latin typeface="☞GILROY-MEDIUM"/>
              </a:rPr>
              <a:t> </a:t>
            </a:r>
            <a:r>
              <a:rPr lang="pt-PT" sz="5400" b="1" dirty="0">
                <a:ln w="0"/>
                <a:solidFill>
                  <a:schemeClr val="accent2"/>
                </a:solidFill>
                <a:latin typeface="Archia bold" panose="020B0604020202020204"/>
              </a:rPr>
              <a:t>Canais de comunicação</a:t>
            </a:r>
          </a:p>
        </p:txBody>
      </p:sp>
    </p:spTree>
    <p:extLst>
      <p:ext uri="{BB962C8B-B14F-4D97-AF65-F5344CB8AC3E}">
        <p14:creationId xmlns:p14="http://schemas.microsoft.com/office/powerpoint/2010/main" val="734506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805F1-8B6C-94B4-D1D8-7E8202F2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1029C26-1657-B905-CD3A-74390D30582A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BA9B6D0-39C0-001C-4CDD-5B12C76C132E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CD2D90-3538-7871-F11F-D17AB372623C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180A54C-E394-FCF9-1105-F9E9F0751B7D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016EAF7-0A71-0E4B-9F7A-72759E113B1E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44734088-EE9E-2E79-8A0E-CE8912EF64FE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0507C6EF-D837-B7B8-E597-1950D117C8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D79EC666-B65B-5483-7E17-625BF7221ED5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E75ACC9-99C3-DF81-544B-6B7CA5ED836C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29F793B3-E0DA-3CAA-64B5-70C664817710}"/>
              </a:ext>
            </a:extLst>
          </p:cNvPr>
          <p:cNvSpPr/>
          <p:nvPr/>
        </p:nvSpPr>
        <p:spPr>
          <a:xfrm>
            <a:off x="1731521" y="629570"/>
            <a:ext cx="54913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5426AC6-E28F-97B5-8A8A-535503109B2D}"/>
              </a:ext>
            </a:extLst>
          </p:cNvPr>
          <p:cNvSpPr/>
          <p:nvPr/>
        </p:nvSpPr>
        <p:spPr>
          <a:xfrm>
            <a:off x="14362866" y="4698701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B310ECA-2A5A-5DA0-9CB4-4F5A1BE6F5B8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0E0E58D-DC8F-C748-B703-6BB7CC80A6E7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C546DD0-F476-6DBC-ED84-FD14DE7BBFE8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A61333EB-B423-7D14-001E-0A2C6502C33F}"/>
              </a:ext>
            </a:extLst>
          </p:cNvPr>
          <p:cNvCxnSpPr/>
          <p:nvPr/>
        </p:nvCxnSpPr>
        <p:spPr>
          <a:xfrm>
            <a:off x="0" y="7544942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id="{E2E62CC6-D7AC-81C6-543F-CDCC8D24864C}"/>
              </a:ext>
            </a:extLst>
          </p:cNvPr>
          <p:cNvSpPr/>
          <p:nvPr/>
        </p:nvSpPr>
        <p:spPr>
          <a:xfrm>
            <a:off x="5118835" y="542772"/>
            <a:ext cx="393281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:</a:t>
            </a:r>
            <a:r>
              <a:rPr lang="pt-PT" sz="2800" b="1" cap="none" spc="0" dirty="0">
                <a:ln w="0"/>
                <a:solidFill>
                  <a:schemeClr val="tx2"/>
                </a:solidFill>
                <a:latin typeface="☞GILROY-MEDIUM"/>
              </a:rPr>
              <a:t> </a:t>
            </a:r>
            <a:r>
              <a:rPr lang="pt-PT" sz="5400" b="1" dirty="0">
                <a:ln w="0"/>
                <a:solidFill>
                  <a:schemeClr val="accent2"/>
                </a:solidFill>
                <a:latin typeface="Archia bold" panose="020B0604020202020204"/>
              </a:rPr>
              <a:t>Canais de comunicação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D1195E39-D7C6-0070-AF83-79E9CC794C6D}"/>
              </a:ext>
            </a:extLst>
          </p:cNvPr>
          <p:cNvSpPr/>
          <p:nvPr/>
        </p:nvSpPr>
        <p:spPr>
          <a:xfrm>
            <a:off x="-163880" y="2751785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/>
                </a:solidFill>
                <a:latin typeface="☞GILROY-MEDIUM"/>
              </a:rPr>
              <a:t>Online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A2DE4DFE-CC59-0FA6-6B20-324A101F4DE2}"/>
              </a:ext>
            </a:extLst>
          </p:cNvPr>
          <p:cNvSpPr/>
          <p:nvPr/>
        </p:nvSpPr>
        <p:spPr>
          <a:xfrm>
            <a:off x="7384066" y="2781807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/>
                </a:solidFill>
                <a:latin typeface="☞GILROY-MEDIUM"/>
              </a:rPr>
              <a:t>Offline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AE0A22D9-494E-9D5B-3453-25F264C9E0AE}"/>
              </a:ext>
            </a:extLst>
          </p:cNvPr>
          <p:cNvSpPr/>
          <p:nvPr/>
        </p:nvSpPr>
        <p:spPr>
          <a:xfrm>
            <a:off x="3350338" y="4333748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tx2"/>
                </a:solidFill>
                <a:latin typeface="☞GILROY-MEDIUM"/>
              </a:rPr>
              <a:t>Multicanal</a:t>
            </a:r>
          </a:p>
        </p:txBody>
      </p:sp>
      <p:cxnSp>
        <p:nvCxnSpPr>
          <p:cNvPr id="21" name="Conexão: Curva 20">
            <a:extLst>
              <a:ext uri="{FF2B5EF4-FFF2-40B4-BE49-F238E27FC236}">
                <a16:creationId xmlns:a16="http://schemas.microsoft.com/office/drawing/2014/main" id="{00D93340-3E31-9D75-603B-7E2606788001}"/>
              </a:ext>
            </a:extLst>
          </p:cNvPr>
          <p:cNvCxnSpPr>
            <a:stCxn id="23" idx="2"/>
            <a:endCxn id="27" idx="0"/>
          </p:cNvCxnSpPr>
          <p:nvPr/>
        </p:nvCxnSpPr>
        <p:spPr>
          <a:xfrm rot="16200000" flipH="1">
            <a:off x="8365130" y="1017208"/>
            <a:ext cx="484709" cy="3044488"/>
          </a:xfrm>
          <a:prstGeom prst="curvedConnector3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xão: Curva 23">
            <a:extLst>
              <a:ext uri="{FF2B5EF4-FFF2-40B4-BE49-F238E27FC236}">
                <a16:creationId xmlns:a16="http://schemas.microsoft.com/office/drawing/2014/main" id="{765B370F-BA06-058A-2699-8D23AABAC5C3}"/>
              </a:ext>
            </a:extLst>
          </p:cNvPr>
          <p:cNvCxnSpPr>
            <a:stCxn id="23" idx="2"/>
            <a:endCxn id="26" idx="0"/>
          </p:cNvCxnSpPr>
          <p:nvPr/>
        </p:nvCxnSpPr>
        <p:spPr>
          <a:xfrm rot="5400000">
            <a:off x="4606168" y="272712"/>
            <a:ext cx="454687" cy="4503458"/>
          </a:xfrm>
          <a:prstGeom prst="curvedConnector3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xão: Curva 28">
            <a:extLst>
              <a:ext uri="{FF2B5EF4-FFF2-40B4-BE49-F238E27FC236}">
                <a16:creationId xmlns:a16="http://schemas.microsoft.com/office/drawing/2014/main" id="{EBFE1026-2926-6A07-D202-F5957C97CF68}"/>
              </a:ext>
            </a:extLst>
          </p:cNvPr>
          <p:cNvCxnSpPr>
            <a:stCxn id="23" idx="2"/>
            <a:endCxn id="28" idx="0"/>
          </p:cNvCxnSpPr>
          <p:nvPr/>
        </p:nvCxnSpPr>
        <p:spPr>
          <a:xfrm rot="5400000">
            <a:off x="5572295" y="2820803"/>
            <a:ext cx="2036650" cy="989240"/>
          </a:xfrm>
          <a:prstGeom prst="curvedConnector3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: Curva 30">
            <a:extLst>
              <a:ext uri="{FF2B5EF4-FFF2-40B4-BE49-F238E27FC236}">
                <a16:creationId xmlns:a16="http://schemas.microsoft.com/office/drawing/2014/main" id="{1E6F84B6-186F-F041-457F-F7FD85059F39}"/>
              </a:ext>
            </a:extLst>
          </p:cNvPr>
          <p:cNvCxnSpPr>
            <a:stCxn id="27" idx="2"/>
            <a:endCxn id="28" idx="0"/>
          </p:cNvCxnSpPr>
          <p:nvPr/>
        </p:nvCxnSpPr>
        <p:spPr>
          <a:xfrm rot="5400000">
            <a:off x="7629281" y="1833301"/>
            <a:ext cx="967166" cy="4033728"/>
          </a:xfrm>
          <a:prstGeom prst="curvedConnector3">
            <a:avLst/>
          </a:prstGeom>
          <a:ln w="571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xão: Curva 35">
            <a:extLst>
              <a:ext uri="{FF2B5EF4-FFF2-40B4-BE49-F238E27FC236}">
                <a16:creationId xmlns:a16="http://schemas.microsoft.com/office/drawing/2014/main" id="{17B89B0D-492D-3C56-A61B-41D8DAC31B2E}"/>
              </a:ext>
            </a:extLst>
          </p:cNvPr>
          <p:cNvCxnSpPr>
            <a:cxnSpLocks/>
            <a:stCxn id="26" idx="2"/>
            <a:endCxn id="28" idx="0"/>
          </p:cNvCxnSpPr>
          <p:nvPr/>
        </p:nvCxnSpPr>
        <p:spPr>
          <a:xfrm rot="16200000" flipH="1">
            <a:off x="3840297" y="2078045"/>
            <a:ext cx="997188" cy="3514218"/>
          </a:xfrm>
          <a:prstGeom prst="curvedConnector3">
            <a:avLst/>
          </a:prstGeom>
          <a:ln w="571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tângulo 37">
            <a:extLst>
              <a:ext uri="{FF2B5EF4-FFF2-40B4-BE49-F238E27FC236}">
                <a16:creationId xmlns:a16="http://schemas.microsoft.com/office/drawing/2014/main" id="{5904E93C-70BB-2B9D-63C6-69EB0F226C7A}"/>
              </a:ext>
            </a:extLst>
          </p:cNvPr>
          <p:cNvSpPr/>
          <p:nvPr/>
        </p:nvSpPr>
        <p:spPr>
          <a:xfrm>
            <a:off x="565269" y="3328638"/>
            <a:ext cx="510953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Redes sociais </a:t>
            </a:r>
            <a:r>
              <a:rPr kumimoji="0" lang="pt-PT" altLang="pt-PT" sz="20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(Instagram, Facebook, </a:t>
            </a:r>
            <a:r>
              <a:rPr kumimoji="0" lang="pt-PT" altLang="pt-PT" sz="200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TikTok</a:t>
            </a:r>
            <a:r>
              <a:rPr kumimoji="0" lang="pt-PT" altLang="pt-PT" sz="20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, </a:t>
            </a:r>
            <a:r>
              <a:rPr kumimoji="0" lang="pt-PT" altLang="pt-PT" sz="200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LinkedIn</a:t>
            </a:r>
            <a:r>
              <a:rPr kumimoji="0" lang="pt-PT" altLang="pt-PT" sz="20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, Twitter).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Websites</a:t>
            </a:r>
            <a:r>
              <a:rPr kumimoji="0" lang="pt-PT" altLang="pt-PT" sz="20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 (blogs, lojas online).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E-mail marketing</a:t>
            </a:r>
            <a:r>
              <a:rPr kumimoji="0" lang="pt-PT" altLang="pt-PT" sz="20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Anúncios digitais </a:t>
            </a:r>
            <a:r>
              <a:rPr kumimoji="0" lang="pt-PT" altLang="pt-PT" sz="20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(Google </a:t>
            </a:r>
            <a:r>
              <a:rPr kumimoji="0" lang="pt-PT" altLang="pt-PT" sz="200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Ads</a:t>
            </a:r>
            <a:r>
              <a:rPr kumimoji="0" lang="pt-PT" altLang="pt-PT" sz="20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, Facebook </a:t>
            </a:r>
            <a:r>
              <a:rPr kumimoji="0" lang="pt-PT" altLang="pt-PT" sz="200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Ads</a:t>
            </a:r>
            <a:r>
              <a:rPr lang="pt-PT" altLang="pt-PT" sz="2000" dirty="0">
                <a:solidFill>
                  <a:schemeClr val="tx2"/>
                </a:solidFill>
                <a:latin typeface="☞GILROY-MEDIUM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2000" b="1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Webinars</a:t>
            </a: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☞GILROY-MEDIUM"/>
              </a:rPr>
              <a:t> ou transmissões ao vivo. 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41B77249-DE3B-EB64-625B-1129C3E63949}"/>
              </a:ext>
            </a:extLst>
          </p:cNvPr>
          <p:cNvSpPr/>
          <p:nvPr/>
        </p:nvSpPr>
        <p:spPr>
          <a:xfrm>
            <a:off x="7982271" y="3282658"/>
            <a:ext cx="438011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sz="2000" b="1" dirty="0">
                <a:solidFill>
                  <a:schemeClr val="tx2"/>
                </a:solidFill>
                <a:latin typeface="☞GILROY-MEDIUM"/>
              </a:rPr>
              <a:t>Eventos.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sz="2000" b="1" dirty="0">
                <a:solidFill>
                  <a:schemeClr val="tx2"/>
                </a:solidFill>
                <a:latin typeface="☞GILROY-MEDIUM"/>
              </a:rPr>
              <a:t>Publicidade tradicional </a:t>
            </a:r>
            <a:r>
              <a:rPr lang="pt-PT" sz="2000" dirty="0">
                <a:solidFill>
                  <a:schemeClr val="tx2"/>
                </a:solidFill>
                <a:latin typeface="☞GILROY-MEDIUM"/>
              </a:rPr>
              <a:t>(como outdoors e rádio).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sz="2000" b="1" dirty="0">
                <a:solidFill>
                  <a:schemeClr val="tx2"/>
                </a:solidFill>
                <a:latin typeface="☞GILROY-MEDIUM"/>
              </a:rPr>
              <a:t>Artigos na imprensa.</a:t>
            </a:r>
            <a:endParaRPr lang="pt-PT" altLang="pt-PT" sz="2000" b="1" dirty="0">
              <a:solidFill>
                <a:schemeClr val="tx2"/>
              </a:solidFill>
              <a:latin typeface="☞GILROY-MEDIUM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B0C98E48-A4BA-9578-F9F4-4F4901670D76}"/>
              </a:ext>
            </a:extLst>
          </p:cNvPr>
          <p:cNvSpPr/>
          <p:nvPr/>
        </p:nvSpPr>
        <p:spPr>
          <a:xfrm>
            <a:off x="1978896" y="4954292"/>
            <a:ext cx="7980208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dirty="0">
                <a:solidFill>
                  <a:schemeClr val="tx2"/>
                </a:solidFill>
                <a:latin typeface="☞GILROY-MEDIUM"/>
              </a:rPr>
              <a:t>Uma estratégia multicanal bem integrada aumenta o impacto e garante que a mensagem seja percebida </a:t>
            </a:r>
            <a:r>
              <a:rPr lang="pt-PT" sz="2000" b="1" dirty="0">
                <a:solidFill>
                  <a:schemeClr val="tx2"/>
                </a:solidFill>
                <a:latin typeface="☞GILROY-MEDIUM"/>
              </a:rPr>
              <a:t>de forma consistente em diferentes formatos e plataformas</a:t>
            </a:r>
            <a:r>
              <a:rPr lang="pt-PT" sz="2000" dirty="0">
                <a:solidFill>
                  <a:schemeClr val="tx2"/>
                </a:solidFill>
                <a:latin typeface="☞GILROY-MEDIUM"/>
              </a:rPr>
              <a:t>. Por exemplo, uma campanha pode ser lançada </a:t>
            </a:r>
            <a:r>
              <a:rPr lang="pt-PT" sz="2000" b="1" dirty="0">
                <a:solidFill>
                  <a:schemeClr val="tx2"/>
                </a:solidFill>
                <a:latin typeface="☞GILROY-MEDIUM"/>
              </a:rPr>
              <a:t>simultaneamente no Instagram, em televisão e em eventos presenciais</a:t>
            </a:r>
            <a:r>
              <a:rPr lang="pt-PT" sz="2000" dirty="0">
                <a:solidFill>
                  <a:schemeClr val="tx2"/>
                </a:solidFill>
                <a:latin typeface="☞GILROY-MEDIUM"/>
              </a:rPr>
              <a:t>. A sinergia entre os canais </a:t>
            </a:r>
            <a:r>
              <a:rPr lang="pt-PT" sz="2000" b="1" dirty="0">
                <a:solidFill>
                  <a:schemeClr val="tx2"/>
                </a:solidFill>
                <a:latin typeface="☞GILROY-MEDIUM"/>
              </a:rPr>
              <a:t>maximiza o alcance e a eficácia da comunicação.</a:t>
            </a:r>
          </a:p>
        </p:txBody>
      </p:sp>
    </p:spTree>
    <p:extLst>
      <p:ext uri="{BB962C8B-B14F-4D97-AF65-F5344CB8AC3E}">
        <p14:creationId xmlns:p14="http://schemas.microsoft.com/office/powerpoint/2010/main" val="3731345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10" presetClass="entr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8" grpId="1"/>
      <p:bldP spid="38" grpId="2"/>
      <p:bldP spid="40" grpId="0"/>
      <p:bldP spid="40" grpId="1"/>
      <p:bldP spid="4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B996B-8745-F333-F660-27ED2228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8FB2A85-9592-65A2-1006-3CC010CD55C0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D3E76E3-F55D-0870-4058-7B4E88CC8EB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C90287-084B-1BFE-E25A-BD1000BFBC07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542371D6-86F9-4138-6EB4-8DDC22304521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8F211CDD-0E3C-8E51-44A4-B1405794D330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4B63A09-54A4-0C2B-9ABC-6E3B4728AB13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8BA89032-008F-E0E6-B791-BB0B21E03B91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BCC0098-5F25-06EE-4C98-66FFD87B7F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B9447515-C8E1-016D-76A0-93A8F77816C6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C20856F-E9C1-6178-00F1-BB34470308D2}"/>
              </a:ext>
            </a:extLst>
          </p:cNvPr>
          <p:cNvSpPr/>
          <p:nvPr/>
        </p:nvSpPr>
        <p:spPr>
          <a:xfrm>
            <a:off x="3350338" y="2551837"/>
            <a:ext cx="54913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909D900-5EF8-6A14-787E-9DE79E8AB985}"/>
              </a:ext>
            </a:extLst>
          </p:cNvPr>
          <p:cNvSpPr/>
          <p:nvPr/>
        </p:nvSpPr>
        <p:spPr>
          <a:xfrm>
            <a:off x="-883686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FFD6F17-954F-D606-020F-E1BDDC889C5C}"/>
              </a:ext>
            </a:extLst>
          </p:cNvPr>
          <p:cNvSpPr/>
          <p:nvPr/>
        </p:nvSpPr>
        <p:spPr>
          <a:xfrm>
            <a:off x="3105823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7A14A92-C927-8462-CCD5-F18B3DB5A0ED}"/>
              </a:ext>
            </a:extLst>
          </p:cNvPr>
          <p:cNvSpPr/>
          <p:nvPr/>
        </p:nvSpPr>
        <p:spPr>
          <a:xfrm>
            <a:off x="7225080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F46D21A-06A8-D22D-B50B-54FA04669606}"/>
              </a:ext>
            </a:extLst>
          </p:cNvPr>
          <p:cNvSpPr/>
          <p:nvPr/>
        </p:nvSpPr>
        <p:spPr>
          <a:xfrm>
            <a:off x="5779496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5AC0D59-44EE-D004-5923-05CD09F6F9BE}"/>
              </a:ext>
            </a:extLst>
          </p:cNvPr>
          <p:cNvSpPr/>
          <p:nvPr/>
        </p:nvSpPr>
        <p:spPr>
          <a:xfrm>
            <a:off x="984925" y="456843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</p:spTree>
    <p:extLst>
      <p:ext uri="{BB962C8B-B14F-4D97-AF65-F5344CB8AC3E}">
        <p14:creationId xmlns:p14="http://schemas.microsoft.com/office/powerpoint/2010/main" val="3545076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532AA-54EE-2332-640D-D9EC4385E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C20335E-0137-3985-B60D-8F68953EFE7E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A681602-5B7E-1698-27E3-C14200FD4102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F3E969-71E6-1C28-4C51-87ABB71938FF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7B8DFD49-C801-51F3-6B5E-AC4A9C2101E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0BED6C29-6050-4C78-65EC-D5A1F83A7CA3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6C4334D-2EFC-4806-46E7-3A1F41356781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C21BA170-AD07-2E79-C584-914B8FBE1DD9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9E706C2-2EE7-8F23-0BF7-ADCC7B04FA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0FAA2ACA-1298-A0E5-AFDA-7D9318DEBEC4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E93C8C4-8FB0-F9CC-8471-388E4CB65ABD}"/>
              </a:ext>
            </a:extLst>
          </p:cNvPr>
          <p:cNvSpPr/>
          <p:nvPr/>
        </p:nvSpPr>
        <p:spPr>
          <a:xfrm>
            <a:off x="3350338" y="2551837"/>
            <a:ext cx="54913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D70A90F-4045-A8D1-40FE-303721EA84C3}"/>
              </a:ext>
            </a:extLst>
          </p:cNvPr>
          <p:cNvSpPr/>
          <p:nvPr/>
        </p:nvSpPr>
        <p:spPr>
          <a:xfrm>
            <a:off x="-883686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6A9BE93-53AD-F83A-66A6-2DE409CA3BDE}"/>
              </a:ext>
            </a:extLst>
          </p:cNvPr>
          <p:cNvSpPr/>
          <p:nvPr/>
        </p:nvSpPr>
        <p:spPr>
          <a:xfrm>
            <a:off x="3105823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94AF07D-80C6-5068-7173-F59C9B0E62A2}"/>
              </a:ext>
            </a:extLst>
          </p:cNvPr>
          <p:cNvSpPr/>
          <p:nvPr/>
        </p:nvSpPr>
        <p:spPr>
          <a:xfrm>
            <a:off x="7225080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4A7DCD2-CAD5-FCC8-EB7A-25F7BDB951B8}"/>
              </a:ext>
            </a:extLst>
          </p:cNvPr>
          <p:cNvSpPr/>
          <p:nvPr/>
        </p:nvSpPr>
        <p:spPr>
          <a:xfrm>
            <a:off x="5779496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C4E403B-E902-29F8-0662-5CD3FCDDB580}"/>
              </a:ext>
            </a:extLst>
          </p:cNvPr>
          <p:cNvSpPr/>
          <p:nvPr/>
        </p:nvSpPr>
        <p:spPr>
          <a:xfrm>
            <a:off x="984925" y="456843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1BB7AAF7-3F97-7CF0-B7B4-10A3C92D2E7B}"/>
              </a:ext>
            </a:extLst>
          </p:cNvPr>
          <p:cNvSpPr/>
          <p:nvPr/>
        </p:nvSpPr>
        <p:spPr>
          <a:xfrm>
            <a:off x="3552156" y="7416347"/>
            <a:ext cx="2187114" cy="2457279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56F3676B-9365-9BB9-6C31-6FE22A0020FF}"/>
              </a:ext>
            </a:extLst>
          </p:cNvPr>
          <p:cNvSpPr/>
          <p:nvPr/>
        </p:nvSpPr>
        <p:spPr>
          <a:xfrm>
            <a:off x="3549286" y="7409287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8AF016EA-8FAC-AEA6-02D6-1E5D162E0975}"/>
              </a:ext>
            </a:extLst>
          </p:cNvPr>
          <p:cNvSpPr/>
          <p:nvPr/>
        </p:nvSpPr>
        <p:spPr>
          <a:xfrm>
            <a:off x="9447487" y="7416347"/>
            <a:ext cx="2202984" cy="2457280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D0DADEDD-09D1-8979-EA24-3C3559D98A76}"/>
              </a:ext>
            </a:extLst>
          </p:cNvPr>
          <p:cNvSpPr/>
          <p:nvPr/>
        </p:nvSpPr>
        <p:spPr>
          <a:xfrm>
            <a:off x="6560635" y="7416347"/>
            <a:ext cx="2202984" cy="2478327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CE9B8061-9748-0E6E-8873-CD51E7DA9A59}"/>
              </a:ext>
            </a:extLst>
          </p:cNvPr>
          <p:cNvSpPr/>
          <p:nvPr/>
        </p:nvSpPr>
        <p:spPr>
          <a:xfrm>
            <a:off x="560400" y="7405657"/>
            <a:ext cx="2202984" cy="2467970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CBC783B0-C111-0CC9-1914-1F15081E33C5}"/>
              </a:ext>
            </a:extLst>
          </p:cNvPr>
          <p:cNvSpPr/>
          <p:nvPr/>
        </p:nvSpPr>
        <p:spPr>
          <a:xfrm>
            <a:off x="6541042" y="7409287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314D249A-D3D4-C977-96E3-B3A6B63729D4}"/>
              </a:ext>
            </a:extLst>
          </p:cNvPr>
          <p:cNvSpPr/>
          <p:nvPr/>
        </p:nvSpPr>
        <p:spPr>
          <a:xfrm>
            <a:off x="557530" y="7409286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F71BF945-E120-5E18-DAAC-237984B533C9}"/>
              </a:ext>
            </a:extLst>
          </p:cNvPr>
          <p:cNvSpPr/>
          <p:nvPr/>
        </p:nvSpPr>
        <p:spPr>
          <a:xfrm>
            <a:off x="9433128" y="7409287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1" name="Imagem 40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7351C7AA-6557-8A98-33D8-0FEBE5451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8829820"/>
            <a:ext cx="648368" cy="648368"/>
          </a:xfrm>
          <a:prstGeom prst="rect">
            <a:avLst/>
          </a:prstGeom>
        </p:spPr>
      </p:pic>
      <p:pic>
        <p:nvPicPr>
          <p:cNvPr id="42" name="Imagem 4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584FC8D5-8BB4-77B3-3D6A-1BB7D6505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8900502"/>
            <a:ext cx="582542" cy="582542"/>
          </a:xfrm>
          <a:prstGeom prst="rect">
            <a:avLst/>
          </a:prstGeom>
        </p:spPr>
      </p:pic>
      <p:pic>
        <p:nvPicPr>
          <p:cNvPr id="43" name="Imagem 42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3FCE09CD-358A-FB8B-CE2D-CF40E206D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8814722"/>
            <a:ext cx="738832" cy="738832"/>
          </a:xfrm>
          <a:prstGeom prst="rect">
            <a:avLst/>
          </a:prstGeom>
        </p:spPr>
      </p:pic>
      <p:pic>
        <p:nvPicPr>
          <p:cNvPr id="44" name="Imagem 43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18088A90-F95E-DDB2-022A-7675A2C478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8704761"/>
            <a:ext cx="848657" cy="848657"/>
          </a:xfrm>
          <a:prstGeom prst="rect">
            <a:avLst/>
          </a:prstGeom>
        </p:spPr>
      </p:pic>
      <p:sp>
        <p:nvSpPr>
          <p:cNvPr id="45" name="Retângulo 44">
            <a:extLst>
              <a:ext uri="{FF2B5EF4-FFF2-40B4-BE49-F238E27FC236}">
                <a16:creationId xmlns:a16="http://schemas.microsoft.com/office/drawing/2014/main" id="{24335C37-4D0B-DEE1-3467-43861263FA30}"/>
              </a:ext>
            </a:extLst>
          </p:cNvPr>
          <p:cNvSpPr/>
          <p:nvPr/>
        </p:nvSpPr>
        <p:spPr>
          <a:xfrm>
            <a:off x="369564" y="7919793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76811F31-8E46-EC23-DFB5-02CAE919E801}"/>
              </a:ext>
            </a:extLst>
          </p:cNvPr>
          <p:cNvSpPr/>
          <p:nvPr/>
        </p:nvSpPr>
        <p:spPr>
          <a:xfrm>
            <a:off x="6146119" y="7834200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236D4118-F63A-3694-2111-F0843D8993A6}"/>
              </a:ext>
            </a:extLst>
          </p:cNvPr>
          <p:cNvSpPr/>
          <p:nvPr/>
        </p:nvSpPr>
        <p:spPr>
          <a:xfrm>
            <a:off x="3168289" y="7993345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37FB67B8-65F1-64BE-4C2D-009E1946BB6A}"/>
              </a:ext>
            </a:extLst>
          </p:cNvPr>
          <p:cNvSpPr/>
          <p:nvPr/>
        </p:nvSpPr>
        <p:spPr>
          <a:xfrm>
            <a:off x="9054639" y="8104060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</p:spTree>
    <p:extLst>
      <p:ext uri="{BB962C8B-B14F-4D97-AF65-F5344CB8AC3E}">
        <p14:creationId xmlns:p14="http://schemas.microsoft.com/office/powerpoint/2010/main" val="3471321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38980-7706-C273-C181-B18827D04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F69B099E-9B6A-5138-BF8D-FFFCF2B8D3B0}"/>
              </a:ext>
            </a:extLst>
          </p:cNvPr>
          <p:cNvSpPr/>
          <p:nvPr/>
        </p:nvSpPr>
        <p:spPr>
          <a:xfrm>
            <a:off x="9433128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E8EE83E9-FBBF-4353-2B03-210C89E080CB}"/>
              </a:ext>
            </a:extLst>
          </p:cNvPr>
          <p:cNvSpPr/>
          <p:nvPr/>
        </p:nvSpPr>
        <p:spPr>
          <a:xfrm>
            <a:off x="6541042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0B36A0EB-3498-7687-9912-4AE3229587A4}"/>
              </a:ext>
            </a:extLst>
          </p:cNvPr>
          <p:cNvSpPr/>
          <p:nvPr/>
        </p:nvSpPr>
        <p:spPr>
          <a:xfrm>
            <a:off x="3549286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39F5D1E4-9D2B-783F-469A-63A3C43F3933}"/>
              </a:ext>
            </a:extLst>
          </p:cNvPr>
          <p:cNvSpPr/>
          <p:nvPr/>
        </p:nvSpPr>
        <p:spPr>
          <a:xfrm>
            <a:off x="557530" y="713326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E1EE00A-DA80-5291-70E2-6440891B9E8F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8B2D12A-8F30-D8A7-D703-1536139A6064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75A2170-3A4F-F75E-9A96-9EB43B83E0B3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53E4581-4B62-28D7-41CF-B35EFE4AB275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8D137B-3E76-AF18-ABC3-74813DF6327A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106DCF1C-77AA-65BC-990D-51032DBFDB6B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58E5207-D63E-6635-22B8-C59A303F04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37641507-CA96-574D-C057-A3B820503BEF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2FCFD8A-0D0D-99D3-0FF8-7CDD86B5CB37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844E43F-1317-5C76-18D5-CB5A0EB13D32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F9F588-F60A-C434-9DB3-66A630B6612E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EF83265-FBAE-A8D8-3557-660B5179540B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1B0CC984-EDAB-0C5A-61C4-711376C215B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C3E97DAD-BF9B-963D-AFCA-3CCF18436338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7FBB7ECB-87A6-8673-B14E-ED4227F24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855379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341D020D-D46A-F499-4237-A8DDE7C96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862447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74C26796-9C66-9177-55F1-AEA5A0DD33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853869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61288113-E1A6-E019-575B-508803175D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842873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30F528EA-1CFC-F125-5600-25685A55F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5A4C960-8317-E70C-6E72-AC8D88A3236C}"/>
              </a:ext>
            </a:extLst>
          </p:cNvPr>
          <p:cNvSpPr/>
          <p:nvPr/>
        </p:nvSpPr>
        <p:spPr>
          <a:xfrm>
            <a:off x="369564" y="764376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08E1B4F-FB71-AA35-FBC5-7BB1AC042F06}"/>
              </a:ext>
            </a:extLst>
          </p:cNvPr>
          <p:cNvSpPr/>
          <p:nvPr/>
        </p:nvSpPr>
        <p:spPr>
          <a:xfrm>
            <a:off x="6146119" y="755817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B5DBC78-F5CD-7713-B072-851BEE71B230}"/>
              </a:ext>
            </a:extLst>
          </p:cNvPr>
          <p:cNvSpPr/>
          <p:nvPr/>
        </p:nvSpPr>
        <p:spPr>
          <a:xfrm>
            <a:off x="3168289" y="771731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B7AE7215-BD75-92F8-CCA0-473BF2C58549}"/>
              </a:ext>
            </a:extLst>
          </p:cNvPr>
          <p:cNvSpPr/>
          <p:nvPr/>
        </p:nvSpPr>
        <p:spPr>
          <a:xfrm>
            <a:off x="9054639" y="782803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E3DA303-9588-272E-D277-1F7BD9F65912}"/>
              </a:ext>
            </a:extLst>
          </p:cNvPr>
          <p:cNvSpPr/>
          <p:nvPr/>
        </p:nvSpPr>
        <p:spPr>
          <a:xfrm>
            <a:off x="312906" y="1095244"/>
            <a:ext cx="11548605" cy="1054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Após definidos os canais, é necessário definir                       e, consequentemente, recursos a utilizar para alcançar ditos objetivos.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21A9815F-4748-8935-2A9A-0AA5C836239A}"/>
              </a:ext>
            </a:extLst>
          </p:cNvPr>
          <p:cNvSpPr/>
          <p:nvPr/>
        </p:nvSpPr>
        <p:spPr>
          <a:xfrm>
            <a:off x="389395" y="2256501"/>
            <a:ext cx="11548605" cy="26434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Os objetivos de uma estratégia de comunicação são relativos e variáveis, de pessoa para pessoa, empresa para empresa, marca para marca, por vezes até de mensagem para mensagem!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Para procedermos à sua definição, existe um conjunto de estratégias e métodos. A estratégia que vamos explorar é a dos objetivos </a:t>
            </a:r>
            <a:r>
              <a:rPr lang="pt-PT" sz="2800" kern="100" dirty="0">
                <a:solidFill>
                  <a:schemeClr val="bg1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SMART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A0F56220-A487-6875-67DE-AD7A8ABA23A7}"/>
              </a:ext>
            </a:extLst>
          </p:cNvPr>
          <p:cNvSpPr/>
          <p:nvPr/>
        </p:nvSpPr>
        <p:spPr>
          <a:xfrm>
            <a:off x="9909060" y="4334100"/>
            <a:ext cx="14165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kern="100" cap="none" spc="0" dirty="0">
                <a:ln w="0"/>
                <a:solidFill>
                  <a:schemeClr val="tx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SMART</a:t>
            </a:r>
            <a:endParaRPr lang="pt-PT" sz="3200" b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53275205-31B1-1EAB-EB9E-B3080B7FE3E8}"/>
              </a:ext>
            </a:extLst>
          </p:cNvPr>
          <p:cNvSpPr/>
          <p:nvPr/>
        </p:nvSpPr>
        <p:spPr>
          <a:xfrm>
            <a:off x="3350338" y="11765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1BD45521-4B16-C350-92C1-8053781DF8E3}"/>
              </a:ext>
            </a:extLst>
          </p:cNvPr>
          <p:cNvSpPr/>
          <p:nvPr/>
        </p:nvSpPr>
        <p:spPr>
          <a:xfrm>
            <a:off x="8312716" y="1131181"/>
            <a:ext cx="18127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800" b="1" kern="100" cap="none" spc="0" dirty="0">
                <a:ln w="0"/>
                <a:solidFill>
                  <a:schemeClr val="tx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OBJETIVOS</a:t>
            </a:r>
            <a:endParaRPr lang="pt-PT" sz="2800" b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1207142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ACCEB-6F27-7752-2CB3-B1B913A61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5C2A3FEA-9ECA-B6F2-A39E-AF8E74C9D270}"/>
              </a:ext>
            </a:extLst>
          </p:cNvPr>
          <p:cNvSpPr/>
          <p:nvPr/>
        </p:nvSpPr>
        <p:spPr>
          <a:xfrm>
            <a:off x="9433128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98C5297B-AD01-46C8-7113-97B191C249D9}"/>
              </a:ext>
            </a:extLst>
          </p:cNvPr>
          <p:cNvSpPr/>
          <p:nvPr/>
        </p:nvSpPr>
        <p:spPr>
          <a:xfrm>
            <a:off x="6541042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4E8BC340-8C53-8078-2DEF-6F42A2102C34}"/>
              </a:ext>
            </a:extLst>
          </p:cNvPr>
          <p:cNvSpPr/>
          <p:nvPr/>
        </p:nvSpPr>
        <p:spPr>
          <a:xfrm>
            <a:off x="3549286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A257644C-FB3D-4132-A249-07AA122C55E8}"/>
              </a:ext>
            </a:extLst>
          </p:cNvPr>
          <p:cNvSpPr/>
          <p:nvPr/>
        </p:nvSpPr>
        <p:spPr>
          <a:xfrm>
            <a:off x="557530" y="713326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63CE76-C30E-F616-54F5-3F4AF97B052A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4A8C177-9DF4-4EED-2C63-C8D429761023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EF2E932-58D5-AF2A-0445-94AF29F26832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DBAC61D-9A22-E476-E244-448C8C1FADA2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1F08BD8-90A1-8469-F8A5-8B22538F8F89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4F787277-FC44-4054-4B62-E6D8DD8BBF8D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AB17E7CA-17CB-8668-7B50-A524441C7E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7370320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5B4B9C77-1764-4219-EAC6-D95AE398E156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140754A-D876-4942-1638-6D7D24F03483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8F3F28E-EEDD-B055-317D-59A5ED8E70CB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4139430-30EA-63C8-BB93-F1657B3B3CE7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E4BB6E0-A960-B2FB-46B7-EF4EE3CEDDCF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A9D61FEF-68A3-ACF6-39C8-F8326A479C85}"/>
              </a:ext>
            </a:extLst>
          </p:cNvPr>
          <p:cNvCxnSpPr/>
          <p:nvPr/>
        </p:nvCxnSpPr>
        <p:spPr>
          <a:xfrm>
            <a:off x="0" y="7135038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A4A38C31-159F-D133-C350-AA3D7096299B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F65116D1-0DFA-FA65-B9D7-97575A6A6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855379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651D1F4B-5C5E-14D0-75D3-34EDC16BF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862447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36D2359B-4310-F049-032E-6DFD4C5465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853869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0E8801A0-B43B-E14A-7BA5-94D66E89EB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842873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1E3625FA-57B5-449A-36BF-C8E5B3B62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D6BAE9F-0753-A4B0-4CCA-E80847EE152A}"/>
              </a:ext>
            </a:extLst>
          </p:cNvPr>
          <p:cNvSpPr/>
          <p:nvPr/>
        </p:nvSpPr>
        <p:spPr>
          <a:xfrm>
            <a:off x="369564" y="764376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5B4864A-2D49-A684-76EF-A2B0608CAB7C}"/>
              </a:ext>
            </a:extLst>
          </p:cNvPr>
          <p:cNvSpPr/>
          <p:nvPr/>
        </p:nvSpPr>
        <p:spPr>
          <a:xfrm>
            <a:off x="6146119" y="755817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C31375E-9823-4656-7662-DF88E322F691}"/>
              </a:ext>
            </a:extLst>
          </p:cNvPr>
          <p:cNvSpPr/>
          <p:nvPr/>
        </p:nvSpPr>
        <p:spPr>
          <a:xfrm>
            <a:off x="3168289" y="771731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73A4FA55-B064-507B-A6B4-3EC91E7C7828}"/>
              </a:ext>
            </a:extLst>
          </p:cNvPr>
          <p:cNvSpPr/>
          <p:nvPr/>
        </p:nvSpPr>
        <p:spPr>
          <a:xfrm>
            <a:off x="9054639" y="782803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5BB2FE0B-4BE7-6CA8-74EC-72608F8BE6EA}"/>
              </a:ext>
            </a:extLst>
          </p:cNvPr>
          <p:cNvSpPr/>
          <p:nvPr/>
        </p:nvSpPr>
        <p:spPr>
          <a:xfrm>
            <a:off x="711200" y="1610523"/>
            <a:ext cx="891841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kern="100" cap="none" spc="0" dirty="0">
                <a:ln w="0"/>
                <a:solidFill>
                  <a:schemeClr val="accent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pt-PT" sz="6000" b="1" kern="100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MART</a:t>
            </a:r>
            <a:endParaRPr lang="pt-PT" sz="6000" b="1" cap="none" spc="0" dirty="0">
              <a:ln w="0"/>
              <a:solidFill>
                <a:schemeClr val="accent2">
                  <a:alpha val="20000"/>
                </a:schemeClr>
              </a:solidFill>
              <a:latin typeface="Archia bold" panose="020005030000000200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B06BD5F4-B412-9637-60CC-7D6880778EFF}"/>
              </a:ext>
            </a:extLst>
          </p:cNvPr>
          <p:cNvSpPr/>
          <p:nvPr/>
        </p:nvSpPr>
        <p:spPr>
          <a:xfrm>
            <a:off x="3350338" y="11765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3215C7F1-C171-EFAD-408A-8F6EFA6D8869}"/>
              </a:ext>
            </a:extLst>
          </p:cNvPr>
          <p:cNvSpPr/>
          <p:nvPr/>
        </p:nvSpPr>
        <p:spPr>
          <a:xfrm>
            <a:off x="594063" y="885969"/>
            <a:ext cx="2744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400" b="1" kern="100" cap="none" spc="0" dirty="0">
                <a:ln w="0"/>
                <a:solidFill>
                  <a:schemeClr val="tx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OBJETIVOS</a:t>
            </a:r>
            <a:endParaRPr lang="pt-PT" sz="4400" b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0DF9E71-17B2-34D9-980D-59902BF1B4E6}"/>
              </a:ext>
            </a:extLst>
          </p:cNvPr>
          <p:cNvSpPr/>
          <p:nvPr/>
        </p:nvSpPr>
        <p:spPr>
          <a:xfrm>
            <a:off x="1321587" y="1807201"/>
            <a:ext cx="10314525" cy="1129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3600" b="1" kern="100" dirty="0">
                <a:solidFill>
                  <a:schemeClr val="accent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PECIFIC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(Específicos)- A meta deve ser clara e detalhada, respondendo a                perguntas como "o quê?”.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Exemplo: “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Aumentar a visibilidade do produto X."</a:t>
            </a:r>
          </a:p>
        </p:txBody>
      </p:sp>
    </p:spTree>
    <p:extLst>
      <p:ext uri="{BB962C8B-B14F-4D97-AF65-F5344CB8AC3E}">
        <p14:creationId xmlns:p14="http://schemas.microsoft.com/office/powerpoint/2010/main" val="2533951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2D44-47C9-49B0-4996-1011FA3F4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21BD78A1-26BD-9BDC-AF34-178EEF30B4D8}"/>
              </a:ext>
            </a:extLst>
          </p:cNvPr>
          <p:cNvSpPr/>
          <p:nvPr/>
        </p:nvSpPr>
        <p:spPr>
          <a:xfrm>
            <a:off x="9433128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FA49028-E9B6-5282-2380-73961FC191F2}"/>
              </a:ext>
            </a:extLst>
          </p:cNvPr>
          <p:cNvSpPr/>
          <p:nvPr/>
        </p:nvSpPr>
        <p:spPr>
          <a:xfrm>
            <a:off x="6541042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47BAC73F-E76B-15F9-331F-0FAAA13B6852}"/>
              </a:ext>
            </a:extLst>
          </p:cNvPr>
          <p:cNvSpPr/>
          <p:nvPr/>
        </p:nvSpPr>
        <p:spPr>
          <a:xfrm>
            <a:off x="3549286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9D185B4-89D4-7061-9586-7D4E67A022E9}"/>
              </a:ext>
            </a:extLst>
          </p:cNvPr>
          <p:cNvSpPr/>
          <p:nvPr/>
        </p:nvSpPr>
        <p:spPr>
          <a:xfrm>
            <a:off x="557530" y="713326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38800A4-A90B-447A-B69A-292631566338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58A8082-C4FC-3B6F-E96F-95FCA2E850A2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5A7585F-4F16-712F-2636-5CB7E01F2A5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199E26D-0505-C359-CA1C-C8B50B56FB2F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3E15DC6-BC37-1536-9B7E-B3B49B96D292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796C2452-99AB-3614-EC20-CCCBB077F3A4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A3951F9-525E-4895-07EA-1808221698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7370320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C59A78F2-851F-7EF4-AB95-CAAF0DCC0630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F04EEDD-0931-5D7E-7665-1BFA03EEE811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0471A2B-6567-EE3F-42DF-7CB7FF334816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385643C-6112-8A99-74B6-20BABD7C3A36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449C42A-D4B2-706C-EF48-D13F19E41D82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1ABD8B6A-2163-989B-7F7C-C6F44B3B4FCE}"/>
              </a:ext>
            </a:extLst>
          </p:cNvPr>
          <p:cNvCxnSpPr/>
          <p:nvPr/>
        </p:nvCxnSpPr>
        <p:spPr>
          <a:xfrm>
            <a:off x="0" y="7040445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F18CC865-0998-B3C6-0056-501637FD47F5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92C0A62E-A86B-EC21-1514-45E730C6C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855379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767425F1-0AEE-B9E1-2EF7-6F2F7DD5D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862447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127C7EE2-D5CC-9891-C860-1B108FCB83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853869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0B769C4D-52DA-A2B0-729C-70B9082E4B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842873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3D3D3637-4786-134A-DDB5-D584277FD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7CEF8D9-0B42-2E2B-7059-365475E2DBC8}"/>
              </a:ext>
            </a:extLst>
          </p:cNvPr>
          <p:cNvSpPr/>
          <p:nvPr/>
        </p:nvSpPr>
        <p:spPr>
          <a:xfrm>
            <a:off x="369564" y="764376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5B5EC4F-1BED-DB8A-5806-64B4D7CCA1D5}"/>
              </a:ext>
            </a:extLst>
          </p:cNvPr>
          <p:cNvSpPr/>
          <p:nvPr/>
        </p:nvSpPr>
        <p:spPr>
          <a:xfrm>
            <a:off x="6146119" y="755817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264C414-D27C-762D-D490-1ACA50D38289}"/>
              </a:ext>
            </a:extLst>
          </p:cNvPr>
          <p:cNvSpPr/>
          <p:nvPr/>
        </p:nvSpPr>
        <p:spPr>
          <a:xfrm>
            <a:off x="3168289" y="771731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6F04C6AE-F78D-6EB5-1BB3-D8D048119E04}"/>
              </a:ext>
            </a:extLst>
          </p:cNvPr>
          <p:cNvSpPr/>
          <p:nvPr/>
        </p:nvSpPr>
        <p:spPr>
          <a:xfrm>
            <a:off x="9054639" y="782803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810EFBDF-090F-7A1A-6231-0E5E2B68DCB7}"/>
              </a:ext>
            </a:extLst>
          </p:cNvPr>
          <p:cNvSpPr/>
          <p:nvPr/>
        </p:nvSpPr>
        <p:spPr>
          <a:xfrm>
            <a:off x="711200" y="1610523"/>
            <a:ext cx="891841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kern="100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pt-PT" sz="6000" b="1" kern="100" cap="none" spc="0" dirty="0">
                <a:ln w="0"/>
                <a:solidFill>
                  <a:schemeClr val="accent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pt-PT" sz="6000" b="1" kern="100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ART</a:t>
            </a:r>
            <a:endParaRPr lang="pt-PT" sz="6000" b="1" cap="none" spc="0" dirty="0">
              <a:ln w="0"/>
              <a:solidFill>
                <a:schemeClr val="accent2">
                  <a:alpha val="20000"/>
                </a:schemeClr>
              </a:solidFill>
              <a:latin typeface="Archia bold" panose="020005030000000200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D485DB4A-4B7A-CCF6-9629-937244CCD6D9}"/>
              </a:ext>
            </a:extLst>
          </p:cNvPr>
          <p:cNvSpPr/>
          <p:nvPr/>
        </p:nvSpPr>
        <p:spPr>
          <a:xfrm>
            <a:off x="3350338" y="11765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A689D6EC-DD42-25D4-F6FF-D4ACED35F8D6}"/>
              </a:ext>
            </a:extLst>
          </p:cNvPr>
          <p:cNvSpPr/>
          <p:nvPr/>
        </p:nvSpPr>
        <p:spPr>
          <a:xfrm>
            <a:off x="594063" y="885969"/>
            <a:ext cx="2744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400" b="1" kern="100" cap="none" spc="0" dirty="0">
                <a:ln w="0"/>
                <a:solidFill>
                  <a:schemeClr val="tx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OBJETIVOS</a:t>
            </a:r>
            <a:endParaRPr lang="pt-PT" sz="4400" b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66154B22-F0AB-E310-B6BE-0572BBB0FB26}"/>
              </a:ext>
            </a:extLst>
          </p:cNvPr>
          <p:cNvSpPr/>
          <p:nvPr/>
        </p:nvSpPr>
        <p:spPr>
          <a:xfrm>
            <a:off x="1482918" y="2720897"/>
            <a:ext cx="9775629" cy="1129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3600" b="1" kern="100" dirty="0">
                <a:solidFill>
                  <a:schemeClr val="accent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EASURABLE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(Mensuráveis)- Deve ser possível medir o progresso. 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Exemplo: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“Queremos aumentar as vendas do produto X em 15%."</a:t>
            </a:r>
          </a:p>
        </p:txBody>
      </p:sp>
    </p:spTree>
    <p:extLst>
      <p:ext uri="{BB962C8B-B14F-4D97-AF65-F5344CB8AC3E}">
        <p14:creationId xmlns:p14="http://schemas.microsoft.com/office/powerpoint/2010/main" val="2901159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10F7F-81D4-D075-467F-11919DA4F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640356D-E8DC-80B2-FA2A-B681D6BFAA54}"/>
              </a:ext>
            </a:extLst>
          </p:cNvPr>
          <p:cNvSpPr/>
          <p:nvPr/>
        </p:nvSpPr>
        <p:spPr>
          <a:xfrm>
            <a:off x="9433128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E2724FE0-D8EE-F80E-A8C4-6807B21003A4}"/>
              </a:ext>
            </a:extLst>
          </p:cNvPr>
          <p:cNvSpPr/>
          <p:nvPr/>
        </p:nvSpPr>
        <p:spPr>
          <a:xfrm>
            <a:off x="6541042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CAD1BD3B-F771-D3CD-ACB1-5A46AD5723C1}"/>
              </a:ext>
            </a:extLst>
          </p:cNvPr>
          <p:cNvSpPr/>
          <p:nvPr/>
        </p:nvSpPr>
        <p:spPr>
          <a:xfrm>
            <a:off x="3549286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6E02CB76-E025-D673-1B1F-37C99B81F78F}"/>
              </a:ext>
            </a:extLst>
          </p:cNvPr>
          <p:cNvSpPr/>
          <p:nvPr/>
        </p:nvSpPr>
        <p:spPr>
          <a:xfrm>
            <a:off x="557530" y="713326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AAC6A46-05B1-F0D1-96C5-D3AD6AF6ED2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7F038D9-0C02-04F1-23DA-A96FF93A194E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A7431A6-65C9-0A70-AA0A-55FF975B191B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B95A5AC-8802-F341-C806-29EAA8C2E4B5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3A8C07E-0498-B60D-9EBC-1F3AD225092B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8D3FD264-D995-5BC3-8F3D-0775F0997F19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FE6F0C6F-B13C-4561-C169-7C64ED3F6E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7275727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420B7057-DBE0-5F6C-8579-2C34F3D06E06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E055A1B-C3FF-6142-D2DE-35D4E62D6A13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96A2F8F-FB1C-21FC-5AC3-0634CB1233FF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56C8A46-50EA-376A-6BBF-F957C9A7974A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133E3B1-5C5C-13E3-43E6-9F04BAA56B4F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B0851432-659B-EC04-9CDE-DDBB7CFF1AB7}"/>
              </a:ext>
            </a:extLst>
          </p:cNvPr>
          <p:cNvCxnSpPr/>
          <p:nvPr/>
        </p:nvCxnSpPr>
        <p:spPr>
          <a:xfrm>
            <a:off x="0" y="7040445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64FB2FAE-5FF6-B906-7D80-BC3E51712484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A13D0349-A1EC-4EEE-C2EC-D898DBB9E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855379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8A75E6E3-416B-F774-6627-4EB89B9FE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862447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3182E288-D4A5-85FA-D48D-32EB1EF990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853869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03198F05-59F5-0B09-2FFF-DD73771B7A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842873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C6AAC3EC-7E92-FA00-6E0E-2ADB8FE78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8513A30-5964-92F6-F624-ECEC64188849}"/>
              </a:ext>
            </a:extLst>
          </p:cNvPr>
          <p:cNvSpPr/>
          <p:nvPr/>
        </p:nvSpPr>
        <p:spPr>
          <a:xfrm>
            <a:off x="369564" y="764376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D16F41F-861F-0829-606A-C78C4AD95CCE}"/>
              </a:ext>
            </a:extLst>
          </p:cNvPr>
          <p:cNvSpPr/>
          <p:nvPr/>
        </p:nvSpPr>
        <p:spPr>
          <a:xfrm>
            <a:off x="6146119" y="755817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A292A56-CEAD-1359-D695-CC38B635B911}"/>
              </a:ext>
            </a:extLst>
          </p:cNvPr>
          <p:cNvSpPr/>
          <p:nvPr/>
        </p:nvSpPr>
        <p:spPr>
          <a:xfrm>
            <a:off x="3168289" y="771731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32B44E88-AF47-7685-4CDD-01BE3AA3D6E6}"/>
              </a:ext>
            </a:extLst>
          </p:cNvPr>
          <p:cNvSpPr/>
          <p:nvPr/>
        </p:nvSpPr>
        <p:spPr>
          <a:xfrm>
            <a:off x="9054639" y="782803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86BB3A16-69D4-8C31-2202-6CEB0B65674A}"/>
              </a:ext>
            </a:extLst>
          </p:cNvPr>
          <p:cNvSpPr/>
          <p:nvPr/>
        </p:nvSpPr>
        <p:spPr>
          <a:xfrm>
            <a:off x="711200" y="1610523"/>
            <a:ext cx="891841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kern="100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SM</a:t>
            </a:r>
            <a:r>
              <a:rPr lang="pt-PT" sz="6000" b="1" kern="100" cap="none" spc="0" dirty="0">
                <a:ln w="0"/>
                <a:solidFill>
                  <a:schemeClr val="accent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t-PT" sz="6000" b="1" kern="100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RT</a:t>
            </a:r>
            <a:endParaRPr lang="pt-PT" sz="6000" b="1" cap="none" spc="0" dirty="0">
              <a:ln w="0"/>
              <a:solidFill>
                <a:schemeClr val="accent2">
                  <a:alpha val="20000"/>
                </a:schemeClr>
              </a:solidFill>
              <a:latin typeface="Archia bold" panose="020005030000000200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C930E4C2-1EE6-0282-2898-E4DE4B7C0DD6}"/>
              </a:ext>
            </a:extLst>
          </p:cNvPr>
          <p:cNvSpPr/>
          <p:nvPr/>
        </p:nvSpPr>
        <p:spPr>
          <a:xfrm>
            <a:off x="3350338" y="11765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ED1D0BCF-9225-7B2F-0285-13ED347B1152}"/>
              </a:ext>
            </a:extLst>
          </p:cNvPr>
          <p:cNvSpPr/>
          <p:nvPr/>
        </p:nvSpPr>
        <p:spPr>
          <a:xfrm>
            <a:off x="594063" y="885969"/>
            <a:ext cx="2744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400" b="1" kern="100" cap="none" spc="0" dirty="0">
                <a:ln w="0"/>
                <a:solidFill>
                  <a:schemeClr val="tx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OBJETIVOS</a:t>
            </a:r>
            <a:endParaRPr lang="pt-PT" sz="4400" b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76D265DB-8AD8-218A-07F5-9FA2DBCA2309}"/>
              </a:ext>
            </a:extLst>
          </p:cNvPr>
          <p:cNvSpPr/>
          <p:nvPr/>
        </p:nvSpPr>
        <p:spPr>
          <a:xfrm>
            <a:off x="1330046" y="3651319"/>
            <a:ext cx="9775629" cy="15539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3600" b="1" kern="100" dirty="0">
                <a:solidFill>
                  <a:schemeClr val="accent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CHIEVABLE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(Atingíveis)- A meta deve ser realista, considerando os recursos disponíveis.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Exemplo: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“Com o orçamento atual de marketing, este aumento de 15% é realista."</a:t>
            </a:r>
          </a:p>
        </p:txBody>
      </p:sp>
    </p:spTree>
    <p:extLst>
      <p:ext uri="{BB962C8B-B14F-4D97-AF65-F5344CB8AC3E}">
        <p14:creationId xmlns:p14="http://schemas.microsoft.com/office/powerpoint/2010/main" val="2226226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FB102-DF34-E7F7-64E5-2FEDD2F3B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12879A56-9563-FC80-E292-A2F5B17B0AE5}"/>
              </a:ext>
            </a:extLst>
          </p:cNvPr>
          <p:cNvSpPr/>
          <p:nvPr/>
        </p:nvSpPr>
        <p:spPr>
          <a:xfrm>
            <a:off x="9433128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F8A33C7A-3A63-45AF-C743-BE380A4838FD}"/>
              </a:ext>
            </a:extLst>
          </p:cNvPr>
          <p:cNvSpPr/>
          <p:nvPr/>
        </p:nvSpPr>
        <p:spPr>
          <a:xfrm>
            <a:off x="6541042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17B71EA6-8EAD-6716-5D34-72495A11964F}"/>
              </a:ext>
            </a:extLst>
          </p:cNvPr>
          <p:cNvSpPr/>
          <p:nvPr/>
        </p:nvSpPr>
        <p:spPr>
          <a:xfrm>
            <a:off x="3549286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848B410F-974F-12F3-BA9B-1D8CA9426D2A}"/>
              </a:ext>
            </a:extLst>
          </p:cNvPr>
          <p:cNvSpPr/>
          <p:nvPr/>
        </p:nvSpPr>
        <p:spPr>
          <a:xfrm>
            <a:off x="557530" y="713326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611B817-16B3-3DA3-3234-F1CD971A3EAD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F2C2700-C67E-3D5C-5CDF-96AB405AB109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32A6F0A-8078-4CA1-7024-51DA912C0C92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2D6C456-534A-1B26-6674-21F98D1F0216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8E77759-673C-BD62-92E7-02D81C9499C0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A99B1D44-4797-447E-C629-3A6E66007703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656FE17-BC5F-C884-3461-AC21B484F6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7685631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B9BBB714-D065-BE7D-3F61-1CD882B0532B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64F6AA4-1CD5-2C7E-49A6-F51345BF327E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F0BF78F-54F5-A78A-E07A-D813A2D10A78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76F08AA-04EA-4050-490F-D4C80491DB49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CAD334C-E314-B291-593E-89D4F47766DA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361F9B85-3C40-EF0F-A0A2-AF81D8DAB0B3}"/>
              </a:ext>
            </a:extLst>
          </p:cNvPr>
          <p:cNvCxnSpPr/>
          <p:nvPr/>
        </p:nvCxnSpPr>
        <p:spPr>
          <a:xfrm>
            <a:off x="0" y="6977381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35B8DCD2-319B-C60B-7A33-F1D1A22CFCD6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6D79DB48-11A8-6B49-EB57-88BA2BBB4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855379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A4CD3116-5251-7249-A35A-2E166D97DC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862447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8FF402F8-A4A8-5049-C30D-A4E10E3EB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853869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4328D07B-01D0-B8F9-97AF-80845682E4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842873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39C3E542-3001-E45D-F3C8-3B62C87BC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52F17F9-143D-4D62-FAA6-3EA5AA28B4E2}"/>
              </a:ext>
            </a:extLst>
          </p:cNvPr>
          <p:cNvSpPr/>
          <p:nvPr/>
        </p:nvSpPr>
        <p:spPr>
          <a:xfrm>
            <a:off x="369564" y="764376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7759F8E-3DB1-8BBB-EC89-E6A07E7A0EF2}"/>
              </a:ext>
            </a:extLst>
          </p:cNvPr>
          <p:cNvSpPr/>
          <p:nvPr/>
        </p:nvSpPr>
        <p:spPr>
          <a:xfrm>
            <a:off x="6146119" y="755817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AD3328B-4918-0E2B-5AF5-B4BB7F6A7A57}"/>
              </a:ext>
            </a:extLst>
          </p:cNvPr>
          <p:cNvSpPr/>
          <p:nvPr/>
        </p:nvSpPr>
        <p:spPr>
          <a:xfrm>
            <a:off x="3168289" y="771731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DAC18678-E6BD-FDD1-D589-FA93B4DA8BAE}"/>
              </a:ext>
            </a:extLst>
          </p:cNvPr>
          <p:cNvSpPr/>
          <p:nvPr/>
        </p:nvSpPr>
        <p:spPr>
          <a:xfrm>
            <a:off x="9054639" y="782803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3072A68E-9B32-D67E-957F-FDC39CCF8931}"/>
              </a:ext>
            </a:extLst>
          </p:cNvPr>
          <p:cNvSpPr/>
          <p:nvPr/>
        </p:nvSpPr>
        <p:spPr>
          <a:xfrm>
            <a:off x="711200" y="1610523"/>
            <a:ext cx="891841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kern="100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SMA</a:t>
            </a:r>
            <a:r>
              <a:rPr lang="pt-PT" sz="6000" b="1" kern="100" cap="none" spc="0" dirty="0">
                <a:ln w="0"/>
                <a:solidFill>
                  <a:schemeClr val="accent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pt-PT" sz="6000" b="1" kern="100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endParaRPr lang="pt-PT" sz="6000" b="1" cap="none" spc="0" dirty="0">
              <a:ln w="0"/>
              <a:solidFill>
                <a:schemeClr val="accent2">
                  <a:alpha val="20000"/>
                </a:schemeClr>
              </a:solidFill>
              <a:latin typeface="Archia bold" panose="020005030000000200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EAB4A2FB-8E38-C2D4-D2B3-FA7E1935E54B}"/>
              </a:ext>
            </a:extLst>
          </p:cNvPr>
          <p:cNvSpPr/>
          <p:nvPr/>
        </p:nvSpPr>
        <p:spPr>
          <a:xfrm>
            <a:off x="3350338" y="11765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A7FBCFE4-271B-609A-90BF-A5AFBB6EB5F6}"/>
              </a:ext>
            </a:extLst>
          </p:cNvPr>
          <p:cNvSpPr/>
          <p:nvPr/>
        </p:nvSpPr>
        <p:spPr>
          <a:xfrm>
            <a:off x="594063" y="885969"/>
            <a:ext cx="2744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400" b="1" kern="100" cap="none" spc="0" dirty="0">
                <a:ln w="0"/>
                <a:solidFill>
                  <a:schemeClr val="tx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OBJETIVOS</a:t>
            </a:r>
            <a:endParaRPr lang="pt-PT" sz="4400" b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2DD7A786-CEDD-925F-901C-2A46C4151C80}"/>
              </a:ext>
            </a:extLst>
          </p:cNvPr>
          <p:cNvSpPr/>
          <p:nvPr/>
        </p:nvSpPr>
        <p:spPr>
          <a:xfrm>
            <a:off x="1321587" y="4568514"/>
            <a:ext cx="9775629" cy="15539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3600" b="1" kern="100" dirty="0">
                <a:solidFill>
                  <a:schemeClr val="accent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ELEVANT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(Relevantes)- A meta deve estar alinhada com os objetivos maiores da empresa ou pessoa – a “missão” e “visão”. 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Exemplo: “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 meta é importante porque o produto X representa 40% da receita total.”</a:t>
            </a:r>
          </a:p>
        </p:txBody>
      </p:sp>
    </p:spTree>
    <p:extLst>
      <p:ext uri="{BB962C8B-B14F-4D97-AF65-F5344CB8AC3E}">
        <p14:creationId xmlns:p14="http://schemas.microsoft.com/office/powerpoint/2010/main" val="4036782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76B22-2672-1E63-0551-BD2D841A3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952AFF2-59D1-B46C-26B3-D9D30E10F942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C0740C4-CF12-FE0E-9DD4-727C624A3970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09E177D-9FAA-3C30-772C-F0EAF3D03B8A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B1DB0FC-1E4A-737B-2A4A-E53C2E9583E2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A05AE671-F412-7171-1022-6F0EA8E6FED3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sp>
        <p:nvSpPr>
          <p:cNvPr id="12" name="Título 14">
            <a:extLst>
              <a:ext uri="{FF2B5EF4-FFF2-40B4-BE49-F238E27FC236}">
                <a16:creationId xmlns:a16="http://schemas.microsoft.com/office/drawing/2014/main" id="{FCD337C1-0378-C764-AA45-6D6E26FD6B33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3019B27-C1E2-E2A4-C676-3D81C367AA86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9B68242-5D55-0264-0173-C4E1DDE0948E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2AC7702-713A-373D-1C8E-8393DF5262AB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502365B-77E2-D7FC-DA85-9DF482F1FB81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FBAF8404-93F0-81EA-4194-8EA0AC245C16}"/>
              </a:ext>
            </a:extLst>
          </p:cNvPr>
          <p:cNvCxnSpPr/>
          <p:nvPr/>
        </p:nvCxnSpPr>
        <p:spPr>
          <a:xfrm>
            <a:off x="0" y="7324224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9501499A-1814-2554-1DD1-2A7E488815C7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42" name="Rectangle 1">
            <a:extLst>
              <a:ext uri="{FF2B5EF4-FFF2-40B4-BE49-F238E27FC236}">
                <a16:creationId xmlns:a16="http://schemas.microsoft.com/office/drawing/2014/main" id="{75AA6B55-4481-4EC0-01B5-E39682E15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47C9D090-4DA8-2417-FCCA-4FF6061B8801}"/>
              </a:ext>
            </a:extLst>
          </p:cNvPr>
          <p:cNvSpPr/>
          <p:nvPr/>
        </p:nvSpPr>
        <p:spPr>
          <a:xfrm>
            <a:off x="711200" y="1610523"/>
            <a:ext cx="891841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kern="100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SMAR</a:t>
            </a:r>
            <a:r>
              <a:rPr lang="pt-PT" sz="6000" b="1" kern="100" cap="none" spc="0" dirty="0">
                <a:ln w="0"/>
                <a:solidFill>
                  <a:schemeClr val="accent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endParaRPr lang="pt-PT" sz="6000" b="1" cap="none" spc="0" dirty="0">
              <a:ln w="0"/>
              <a:solidFill>
                <a:schemeClr val="accent2"/>
              </a:solidFill>
              <a:latin typeface="Archia bold" panose="020005030000000200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FF0CA04B-BF83-6F72-B74D-99D3586A7A5B}"/>
              </a:ext>
            </a:extLst>
          </p:cNvPr>
          <p:cNvSpPr/>
          <p:nvPr/>
        </p:nvSpPr>
        <p:spPr>
          <a:xfrm>
            <a:off x="3350338" y="11765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E6186E20-D208-ECA1-D144-327088823E23}"/>
              </a:ext>
            </a:extLst>
          </p:cNvPr>
          <p:cNvSpPr/>
          <p:nvPr/>
        </p:nvSpPr>
        <p:spPr>
          <a:xfrm>
            <a:off x="594063" y="885969"/>
            <a:ext cx="2744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400" b="1" kern="100" cap="none" spc="0" dirty="0">
                <a:ln w="0"/>
                <a:solidFill>
                  <a:schemeClr val="tx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OBJETIVOS</a:t>
            </a:r>
            <a:endParaRPr lang="pt-PT" sz="4400" b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12E10243-4B01-3098-E002-B0411D2FE46B}"/>
              </a:ext>
            </a:extLst>
          </p:cNvPr>
          <p:cNvSpPr/>
          <p:nvPr/>
        </p:nvSpPr>
        <p:spPr>
          <a:xfrm>
            <a:off x="1235321" y="5501554"/>
            <a:ext cx="9775629" cy="1129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3600" b="1" kern="100" dirty="0">
                <a:solidFill>
                  <a:schemeClr val="accent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IME-BOUND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(Temporais)- A meta deve ter um prazo definido para conclusão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. Exemplo: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"Atingir a meta em 6 meses."</a:t>
            </a:r>
          </a:p>
        </p:txBody>
      </p:sp>
    </p:spTree>
    <p:extLst>
      <p:ext uri="{BB962C8B-B14F-4D97-AF65-F5344CB8AC3E}">
        <p14:creationId xmlns:p14="http://schemas.microsoft.com/office/powerpoint/2010/main" val="3508282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94EE9-DC42-6475-DA2F-01D62686C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9456305-2439-8455-7ED4-F50BE424D843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A1B265A-ECF6-D61E-2C21-606E63FFA80B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E9D2BC-CA06-FD55-F12C-7C1A14754D54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A4853B-09C3-30AA-76D7-1F0B1208A403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97ABA47-7EAE-8F17-E07B-8A43E8B14EB8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4F736111-1E1B-1A81-90CC-1329A32BC63D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04F94968-2FB9-F881-5822-6E377AC0B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9C53C1B2-900F-2503-DFAA-6FC4ACCC2DCC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2052A8D-FBB2-886A-1AED-0BD6F03CA945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EAF825D9-9A04-1759-FECF-0D7099BF6EED}"/>
              </a:ext>
            </a:extLst>
          </p:cNvPr>
          <p:cNvSpPr/>
          <p:nvPr/>
        </p:nvSpPr>
        <p:spPr>
          <a:xfrm>
            <a:off x="3350338" y="306846"/>
            <a:ext cx="54913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E352BCF7-34FC-113E-50AB-00DC4856885E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100FC39-75D9-0B01-34D8-44F054281702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7B5714D-77F3-363F-9D72-AEBFCB691035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466E1B5F-5888-252D-67F9-2B0799DC1120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A92BC94D-9F6A-E1E2-0480-C27ADD0B9F94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42" name="Rectangle 1">
            <a:extLst>
              <a:ext uri="{FF2B5EF4-FFF2-40B4-BE49-F238E27FC236}">
                <a16:creationId xmlns:a16="http://schemas.microsoft.com/office/drawing/2014/main" id="{68CAAFF5-F744-E83C-E575-462456707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85BF3F24-5085-CE49-365C-30D673D2A4B3}"/>
              </a:ext>
            </a:extLst>
          </p:cNvPr>
          <p:cNvSpPr/>
          <p:nvPr/>
        </p:nvSpPr>
        <p:spPr>
          <a:xfrm>
            <a:off x="9433128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78533134-5920-CE67-62E1-298087D3F5C5}"/>
              </a:ext>
            </a:extLst>
          </p:cNvPr>
          <p:cNvSpPr/>
          <p:nvPr/>
        </p:nvSpPr>
        <p:spPr>
          <a:xfrm>
            <a:off x="6541042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8D8B345B-B72B-8749-A355-60509B1E1D35}"/>
              </a:ext>
            </a:extLst>
          </p:cNvPr>
          <p:cNvSpPr/>
          <p:nvPr/>
        </p:nvSpPr>
        <p:spPr>
          <a:xfrm>
            <a:off x="3549286" y="713326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619B229D-159E-705A-BA94-F90CE72649C4}"/>
              </a:ext>
            </a:extLst>
          </p:cNvPr>
          <p:cNvSpPr/>
          <p:nvPr/>
        </p:nvSpPr>
        <p:spPr>
          <a:xfrm>
            <a:off x="557530" y="713326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5054CF9-053D-20BD-5E2A-62A9E76F3D3D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33" name="Imagem 32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6D0BE308-D930-4A0B-3283-8DCBC1F3F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8553794"/>
            <a:ext cx="648368" cy="648368"/>
          </a:xfrm>
          <a:prstGeom prst="rect">
            <a:avLst/>
          </a:prstGeom>
        </p:spPr>
      </p:pic>
      <p:pic>
        <p:nvPicPr>
          <p:cNvPr id="35" name="Imagem 34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99230B01-CE36-524E-8A63-BBE7E386C4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8624476"/>
            <a:ext cx="582542" cy="582542"/>
          </a:xfrm>
          <a:prstGeom prst="rect">
            <a:avLst/>
          </a:prstGeom>
        </p:spPr>
      </p:pic>
      <p:pic>
        <p:nvPicPr>
          <p:cNvPr id="36" name="Imagem 35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E5984683-B48E-32BE-94F4-E38FCC5A8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8538696"/>
            <a:ext cx="738832" cy="738832"/>
          </a:xfrm>
          <a:prstGeom prst="rect">
            <a:avLst/>
          </a:prstGeom>
        </p:spPr>
      </p:pic>
      <p:pic>
        <p:nvPicPr>
          <p:cNvPr id="37" name="Imagem 36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4FC712A3-1DC5-47D6-E37D-1080595860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8428735"/>
            <a:ext cx="848657" cy="848657"/>
          </a:xfrm>
          <a:prstGeom prst="rect">
            <a:avLst/>
          </a:prstGeom>
        </p:spPr>
      </p:pic>
      <p:sp>
        <p:nvSpPr>
          <p:cNvPr id="39" name="Retângulo 38">
            <a:extLst>
              <a:ext uri="{FF2B5EF4-FFF2-40B4-BE49-F238E27FC236}">
                <a16:creationId xmlns:a16="http://schemas.microsoft.com/office/drawing/2014/main" id="{DBD1A3F2-CE7D-A8F8-E3CF-20332D2BCA77}"/>
              </a:ext>
            </a:extLst>
          </p:cNvPr>
          <p:cNvSpPr/>
          <p:nvPr/>
        </p:nvSpPr>
        <p:spPr>
          <a:xfrm>
            <a:off x="369564" y="764376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0EA1682A-C397-C7AF-84F0-56DC655A45DA}"/>
              </a:ext>
            </a:extLst>
          </p:cNvPr>
          <p:cNvSpPr/>
          <p:nvPr/>
        </p:nvSpPr>
        <p:spPr>
          <a:xfrm>
            <a:off x="6146119" y="755817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2DB1F23F-C885-218F-7C62-68A076DC94D2}"/>
              </a:ext>
            </a:extLst>
          </p:cNvPr>
          <p:cNvSpPr/>
          <p:nvPr/>
        </p:nvSpPr>
        <p:spPr>
          <a:xfrm>
            <a:off x="3168289" y="771731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B3E7EC12-0831-7EBA-04E2-357950CB1D50}"/>
              </a:ext>
            </a:extLst>
          </p:cNvPr>
          <p:cNvSpPr/>
          <p:nvPr/>
        </p:nvSpPr>
        <p:spPr>
          <a:xfrm>
            <a:off x="9054639" y="782803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096C7D74-0057-0E9F-03FB-8F9F92EBFCC0}"/>
              </a:ext>
            </a:extLst>
          </p:cNvPr>
          <p:cNvSpPr/>
          <p:nvPr/>
        </p:nvSpPr>
        <p:spPr>
          <a:xfrm>
            <a:off x="348833" y="1469281"/>
            <a:ext cx="11548605" cy="15497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Com os objetivos definidos podemos então passar para </a:t>
            </a:r>
            <a:r>
              <a:rPr lang="pt-PT" sz="28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alocação dos recursos </a:t>
            </a: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 utilizar de modo a alcançar os nosso objetivos da forma mais fácil e viável possível. </a:t>
            </a:r>
          </a:p>
        </p:txBody>
      </p:sp>
    </p:spTree>
    <p:extLst>
      <p:ext uri="{BB962C8B-B14F-4D97-AF65-F5344CB8AC3E}">
        <p14:creationId xmlns:p14="http://schemas.microsoft.com/office/powerpoint/2010/main" val="3776004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C9311-8B71-A7B0-2F35-038472367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E85F4B05-993F-FA12-8553-26028019A6CE}"/>
              </a:ext>
            </a:extLst>
          </p:cNvPr>
          <p:cNvSpPr/>
          <p:nvPr/>
        </p:nvSpPr>
        <p:spPr>
          <a:xfrm>
            <a:off x="9433128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21AEF1FF-B0E1-720C-CC7F-39F41FE57277}"/>
              </a:ext>
            </a:extLst>
          </p:cNvPr>
          <p:cNvSpPr/>
          <p:nvPr/>
        </p:nvSpPr>
        <p:spPr>
          <a:xfrm>
            <a:off x="6541042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6A16A16D-A721-4EB7-FA6C-6C528EC5FF2B}"/>
              </a:ext>
            </a:extLst>
          </p:cNvPr>
          <p:cNvSpPr/>
          <p:nvPr/>
        </p:nvSpPr>
        <p:spPr>
          <a:xfrm>
            <a:off x="3549286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858F389-EC19-3A68-B198-E7D19030FE83}"/>
              </a:ext>
            </a:extLst>
          </p:cNvPr>
          <p:cNvSpPr/>
          <p:nvPr/>
        </p:nvSpPr>
        <p:spPr>
          <a:xfrm>
            <a:off x="557530" y="177298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16048B7-5363-7378-EC1A-B0B7CBC225B2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D0C222B-0CEA-DB9A-9B7D-5C614B6CA01D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1567B7D-EB4C-A916-23E5-EFA2DE84C85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8E652FC-B71C-A09A-129A-5E522E719F9B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588AAEF-7170-117F-B554-6BD19F910056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FC01C9EF-A815-2353-6A6D-31851C4FD1A1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3C9945F-7665-16CB-53E0-75B0823B6E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8A41F9B6-440B-7B33-57B0-1D6F745C6CE8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68F7036-7B8A-C599-6944-641013E49826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28594BF-5BAF-6217-45CF-F7EEA35F6A54}"/>
              </a:ext>
            </a:extLst>
          </p:cNvPr>
          <p:cNvSpPr/>
          <p:nvPr/>
        </p:nvSpPr>
        <p:spPr>
          <a:xfrm>
            <a:off x="3350338" y="306846"/>
            <a:ext cx="54913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E1EDCC90-ED14-A495-E83C-D90A5E88D951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B43C386-7BBA-9F88-32F3-AF351A99D138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081696E-027F-A928-9525-F2D111F066E5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E200D8C5-A1A5-298F-7A32-28FB86F1A97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24CC53C7-5A2E-E773-81F9-3835D5008C80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8152CC34-7CB8-5B30-7FAC-6C856CC95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319351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259EB297-6C87-6A02-65EE-35673969D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326419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04198F88-B1FC-AA53-98B9-EDD1A92076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317841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16CA7583-3B96-7FE3-851C-8EFFEC5B0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306845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BF947E07-3D69-7624-0E71-49FE02AE6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4BFC05D-1797-19AC-CF0C-77FF0E9155E7}"/>
              </a:ext>
            </a:extLst>
          </p:cNvPr>
          <p:cNvSpPr/>
          <p:nvPr/>
        </p:nvSpPr>
        <p:spPr>
          <a:xfrm>
            <a:off x="369564" y="228348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C9C8EB9-BBC0-151B-C6AD-42C7FDF1D685}"/>
              </a:ext>
            </a:extLst>
          </p:cNvPr>
          <p:cNvSpPr/>
          <p:nvPr/>
        </p:nvSpPr>
        <p:spPr>
          <a:xfrm>
            <a:off x="6146119" y="219789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50B4A0A-F336-B933-ABF5-AF086BAE46B1}"/>
              </a:ext>
            </a:extLst>
          </p:cNvPr>
          <p:cNvSpPr/>
          <p:nvPr/>
        </p:nvSpPr>
        <p:spPr>
          <a:xfrm>
            <a:off x="3168289" y="235703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48CF815-AD32-B407-C76E-BC4FA8B7006B}"/>
              </a:ext>
            </a:extLst>
          </p:cNvPr>
          <p:cNvSpPr/>
          <p:nvPr/>
        </p:nvSpPr>
        <p:spPr>
          <a:xfrm>
            <a:off x="9054639" y="246775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</p:spTree>
    <p:extLst>
      <p:ext uri="{BB962C8B-B14F-4D97-AF65-F5344CB8AC3E}">
        <p14:creationId xmlns:p14="http://schemas.microsoft.com/office/powerpoint/2010/main" val="2345950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B584B-A033-87FB-D78E-AFBA9062C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1D18D88F-B5D0-9476-9C14-2DF085DC76B2}"/>
              </a:ext>
            </a:extLst>
          </p:cNvPr>
          <p:cNvSpPr/>
          <p:nvPr/>
        </p:nvSpPr>
        <p:spPr>
          <a:xfrm>
            <a:off x="557530" y="177298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D10E1292-5BF7-12A9-24F8-F235AF6C729A}"/>
              </a:ext>
            </a:extLst>
          </p:cNvPr>
          <p:cNvSpPr/>
          <p:nvPr/>
        </p:nvSpPr>
        <p:spPr>
          <a:xfrm>
            <a:off x="12506969" y="1780041"/>
            <a:ext cx="2187114" cy="2457279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91F1663C-BD43-F6EF-3DBC-64CDF802375C}"/>
              </a:ext>
            </a:extLst>
          </p:cNvPr>
          <p:cNvSpPr/>
          <p:nvPr/>
        </p:nvSpPr>
        <p:spPr>
          <a:xfrm>
            <a:off x="12504099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E6092139-35CA-6AA3-D5E3-41381670685D}"/>
              </a:ext>
            </a:extLst>
          </p:cNvPr>
          <p:cNvSpPr/>
          <p:nvPr/>
        </p:nvSpPr>
        <p:spPr>
          <a:xfrm>
            <a:off x="18402300" y="1780041"/>
            <a:ext cx="2202984" cy="2457280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E903BB24-F438-BAD1-3B58-FC5192523B4C}"/>
              </a:ext>
            </a:extLst>
          </p:cNvPr>
          <p:cNvSpPr/>
          <p:nvPr/>
        </p:nvSpPr>
        <p:spPr>
          <a:xfrm>
            <a:off x="15515448" y="1780041"/>
            <a:ext cx="2202984" cy="2478327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3BD3FD7C-E016-47EB-02F8-291B01138043}"/>
              </a:ext>
            </a:extLst>
          </p:cNvPr>
          <p:cNvSpPr/>
          <p:nvPr/>
        </p:nvSpPr>
        <p:spPr>
          <a:xfrm>
            <a:off x="15495855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A7D41AC-6E07-27D2-7A2D-955E543EF9A7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DAF3F1-C432-8AA4-7DF3-AED8B75F3CB7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1A1BEBD-E3FC-CE22-B531-D07CB12F0036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051B366-9DB1-2DD3-F156-105C54FFB31A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5AAC270-9C4E-E426-A50E-DF5409DD00FF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BD8A0AA5-E26E-B293-4B76-3C40673A6C9A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0BFAE2E-C3B7-75FD-D13A-5A702EFAF3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FD9CFBA5-3555-8F7A-745A-8E2222E65CCF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3C84C8B-747C-B012-DE9D-08655BA5D947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4F91ED0-ED23-679B-63F0-82D1A8279E77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1F9F269-135F-B9CA-7F7D-1D2EA42E48AA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7113F60-996B-FD85-163B-5FAF27574138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F3CA4202-0878-74D9-406A-5E5DB765D6E4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BB4B92A7-FDBA-AF14-2364-126A7F1D1DBD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8816AA9F-8505-B0E1-99C5-0A7BC07E281F}"/>
              </a:ext>
            </a:extLst>
          </p:cNvPr>
          <p:cNvSpPr/>
          <p:nvPr/>
        </p:nvSpPr>
        <p:spPr>
          <a:xfrm>
            <a:off x="18387941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4180EAB2-46BE-1433-E977-98C1A82CA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608" y="319351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8D99458D-9D30-B411-B288-057EEDFD5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326419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10769907-1070-AAEB-07F9-6B38AC2496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034" y="317841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8E84A792-3657-5BEF-35F3-4785C97B28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0265" y="306845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F300F091-FB81-E27B-7A8E-3BB95FFA7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09EDDCA-EBCB-F05C-BEAC-5DFFD6966363}"/>
              </a:ext>
            </a:extLst>
          </p:cNvPr>
          <p:cNvSpPr/>
          <p:nvPr/>
        </p:nvSpPr>
        <p:spPr>
          <a:xfrm>
            <a:off x="369564" y="228348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3018C4C-9908-7960-29EE-7E19A276C512}"/>
              </a:ext>
            </a:extLst>
          </p:cNvPr>
          <p:cNvSpPr/>
          <p:nvPr/>
        </p:nvSpPr>
        <p:spPr>
          <a:xfrm>
            <a:off x="15100932" y="219789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9E0664E-966B-5C93-F552-3BBB9A844B0F}"/>
              </a:ext>
            </a:extLst>
          </p:cNvPr>
          <p:cNvSpPr/>
          <p:nvPr/>
        </p:nvSpPr>
        <p:spPr>
          <a:xfrm>
            <a:off x="12123102" y="235703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B2F25B66-378A-CFA0-A5E4-9685DF08A7EB}"/>
              </a:ext>
            </a:extLst>
          </p:cNvPr>
          <p:cNvSpPr/>
          <p:nvPr/>
        </p:nvSpPr>
        <p:spPr>
          <a:xfrm>
            <a:off x="18009452" y="246775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3C68EE9F-5175-E659-D2F6-0987EBAA1DEB}"/>
              </a:ext>
            </a:extLst>
          </p:cNvPr>
          <p:cNvSpPr/>
          <p:nvPr/>
        </p:nvSpPr>
        <p:spPr>
          <a:xfrm>
            <a:off x="3401952" y="1532539"/>
            <a:ext cx="6510018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b="1" dirty="0">
                <a:solidFill>
                  <a:schemeClr val="accent2"/>
                </a:solidFill>
                <a:latin typeface="☞GILROY-MEDIUM"/>
              </a:rPr>
              <a:t>Determinar</a:t>
            </a:r>
            <a:r>
              <a:rPr lang="pt-PT" altLang="pt-PT" sz="2800" dirty="0">
                <a:solidFill>
                  <a:schemeClr val="bg1"/>
                </a:solidFill>
                <a:latin typeface="☞GILROY-MEDIUM"/>
              </a:rPr>
              <a:t> 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quanto será investido na comunicação.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2800" dirty="0">
              <a:solidFill>
                <a:schemeClr val="tx2"/>
              </a:solidFill>
              <a:latin typeface="☞GILROY-MEDIUM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b="1" dirty="0">
                <a:solidFill>
                  <a:schemeClr val="accent2"/>
                </a:solidFill>
                <a:latin typeface="☞GILROY-MEDIUM"/>
              </a:rPr>
              <a:t>Distribuir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 o orçamento pelos diferentes canais e ações prioritárias.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2800" dirty="0">
              <a:solidFill>
                <a:schemeClr val="tx2"/>
              </a:solidFill>
              <a:latin typeface="☞GILROY-MEDIUM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2"/>
                </a:solidFill>
                <a:latin typeface="☞GILROY-MEDIUM"/>
              </a:rPr>
              <a:t>Exemplo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: Atribuir 60% para anúncios digitais, 30% para um evento e 10% para </a:t>
            </a:r>
            <a:r>
              <a:rPr lang="pt-PT" altLang="pt-PT" sz="2800" i="1" dirty="0" err="1">
                <a:solidFill>
                  <a:schemeClr val="tx2"/>
                </a:solidFill>
                <a:latin typeface="☞GILROY-MEDIUM"/>
              </a:rPr>
              <a:t>influencers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.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DB146FE5-DCAD-8E21-EB16-41433633A419}"/>
              </a:ext>
            </a:extLst>
          </p:cNvPr>
          <p:cNvSpPr/>
          <p:nvPr/>
        </p:nvSpPr>
        <p:spPr>
          <a:xfrm>
            <a:off x="3350338" y="306846"/>
            <a:ext cx="54913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</p:spTree>
    <p:extLst>
      <p:ext uri="{BB962C8B-B14F-4D97-AF65-F5344CB8AC3E}">
        <p14:creationId xmlns:p14="http://schemas.microsoft.com/office/powerpoint/2010/main" val="1760419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9953A-3122-4746-C5F2-7017AC4F0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B280D36B-F642-BC11-23DB-2B3A9E6A29A1}"/>
              </a:ext>
            </a:extLst>
          </p:cNvPr>
          <p:cNvSpPr/>
          <p:nvPr/>
        </p:nvSpPr>
        <p:spPr>
          <a:xfrm>
            <a:off x="3549286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7014E654-38B0-9D2A-85A3-9855D6E8A753}"/>
              </a:ext>
            </a:extLst>
          </p:cNvPr>
          <p:cNvSpPr/>
          <p:nvPr/>
        </p:nvSpPr>
        <p:spPr>
          <a:xfrm>
            <a:off x="557530" y="177298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70DE9590-B294-1A3F-AD96-4B9BD801891B}"/>
              </a:ext>
            </a:extLst>
          </p:cNvPr>
          <p:cNvSpPr/>
          <p:nvPr/>
        </p:nvSpPr>
        <p:spPr>
          <a:xfrm>
            <a:off x="9433128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ED2551BE-4B95-9F82-1962-3F077C64C6ED}"/>
              </a:ext>
            </a:extLst>
          </p:cNvPr>
          <p:cNvSpPr/>
          <p:nvPr/>
        </p:nvSpPr>
        <p:spPr>
          <a:xfrm>
            <a:off x="6541042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AF53F6-C0B5-9552-CEB5-4C3BE8AC07F5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E9ACB27-2DE3-F80C-24DF-858129331801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DA36866-2F7B-28EA-8D32-5F2B18851412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58ED91A-1D5C-948B-C038-02BA0C303B63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5E7C-2107-E280-E154-40C288801A99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71F19B4E-D9CF-EAFF-0F88-A9073E28E358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5AE72E5-1FC0-FFB2-FB5F-A6774F34BD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905F9576-E25B-B744-5559-AC5E2DE849A4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A478FF8-E662-A1E9-8DCD-2391FD33DCAC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7BB3649-B13E-18A0-9094-0E87CF50996B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613E966-00CB-5982-87AE-9AE523CD551F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B1027E9-B11E-856D-E7B3-DE7037626CD2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2EA45402-651D-9472-7637-80209347AC65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EFD46A86-1BB1-76BB-90EF-2AA420823964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1C263D68-BFDC-FE6A-FA5A-54C4153A2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319351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9BAB2560-BAE4-06A3-AF49-93821CC7B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326419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04F79761-EEAC-D8A5-52AA-D26B9970CF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317841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141156C7-D7B2-74F9-15A1-3CA8EED1C3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306845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8D75BE6E-C666-2CD9-4477-BD96611FC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61C5335-69FE-5B95-EF8D-7C39C9DBC71B}"/>
              </a:ext>
            </a:extLst>
          </p:cNvPr>
          <p:cNvSpPr/>
          <p:nvPr/>
        </p:nvSpPr>
        <p:spPr>
          <a:xfrm>
            <a:off x="369564" y="228348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257E5F5-091B-083A-116A-AB04FC31780E}"/>
              </a:ext>
            </a:extLst>
          </p:cNvPr>
          <p:cNvSpPr/>
          <p:nvPr/>
        </p:nvSpPr>
        <p:spPr>
          <a:xfrm>
            <a:off x="6146119" y="219789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454CB83F-BE8D-138B-2307-5143746E91A5}"/>
              </a:ext>
            </a:extLst>
          </p:cNvPr>
          <p:cNvSpPr/>
          <p:nvPr/>
        </p:nvSpPr>
        <p:spPr>
          <a:xfrm>
            <a:off x="3168289" y="235703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1C5D960-58F5-8BB1-DDFA-509082C76C27}"/>
              </a:ext>
            </a:extLst>
          </p:cNvPr>
          <p:cNvSpPr/>
          <p:nvPr/>
        </p:nvSpPr>
        <p:spPr>
          <a:xfrm>
            <a:off x="9054639" y="246775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3B757A5-BCB7-85F5-0847-403D2C8866C0}"/>
              </a:ext>
            </a:extLst>
          </p:cNvPr>
          <p:cNvSpPr/>
          <p:nvPr/>
        </p:nvSpPr>
        <p:spPr>
          <a:xfrm>
            <a:off x="3350338" y="306846"/>
            <a:ext cx="54913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</p:spTree>
    <p:extLst>
      <p:ext uri="{BB962C8B-B14F-4D97-AF65-F5344CB8AC3E}">
        <p14:creationId xmlns:p14="http://schemas.microsoft.com/office/powerpoint/2010/main" val="3023564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33F6B-C646-A0E1-F8F7-A8F1EE3F2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418904BE-430F-6E35-CF4A-F3D2CBF177F2}"/>
              </a:ext>
            </a:extLst>
          </p:cNvPr>
          <p:cNvSpPr/>
          <p:nvPr/>
        </p:nvSpPr>
        <p:spPr>
          <a:xfrm>
            <a:off x="758794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5942430C-ABC7-11BC-1523-1CAD598B8E94}"/>
              </a:ext>
            </a:extLst>
          </p:cNvPr>
          <p:cNvSpPr/>
          <p:nvPr/>
        </p:nvSpPr>
        <p:spPr>
          <a:xfrm>
            <a:off x="16005943" y="1780041"/>
            <a:ext cx="2202984" cy="2457280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60E77730-A8DF-36EC-3937-7A8F30E96B5F}"/>
              </a:ext>
            </a:extLst>
          </p:cNvPr>
          <p:cNvSpPr/>
          <p:nvPr/>
        </p:nvSpPr>
        <p:spPr>
          <a:xfrm>
            <a:off x="13119091" y="1780041"/>
            <a:ext cx="2202984" cy="2478327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4A6EC9FC-8E15-7FAA-BA18-4B72430DAC49}"/>
              </a:ext>
            </a:extLst>
          </p:cNvPr>
          <p:cNvSpPr/>
          <p:nvPr/>
        </p:nvSpPr>
        <p:spPr>
          <a:xfrm>
            <a:off x="-3002611" y="1769351"/>
            <a:ext cx="2202984" cy="2467970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738B7C90-95E0-B0B2-2226-6F9F5F931D15}"/>
              </a:ext>
            </a:extLst>
          </p:cNvPr>
          <p:cNvSpPr/>
          <p:nvPr/>
        </p:nvSpPr>
        <p:spPr>
          <a:xfrm>
            <a:off x="13099498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760AB11-E13E-D086-A36D-779E8C1C24F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18A39F6-7F9D-AED6-419A-144A24A9A189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87706F-90D6-9BD5-B600-55FA970D2042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F6FA5CA-04D8-82FA-1B92-ACF22EB737C6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F868212-CFEC-1FB5-2BE8-53BA5300CEB0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34C1E7BB-91CD-F142-3451-0FD9696F00A0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92E62472-8D09-D83C-E0C9-BB3FF1079C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DA7BFBAE-09B8-4B48-283D-20D1DA37BAFD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0D8C998-5160-32CF-CC11-F8984D79106A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DC72E6F-3191-6ABA-0E5E-D45D162714D7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CCB71E4-C1FB-1DE3-A666-8618C406466C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BE1642E-7D90-02B5-D9EC-91C61BD088D1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C3C22F27-65FC-4306-DFFD-BB7123E77582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F80873C7-AAC1-D180-643D-C3F1FD5EF894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074AD05-118D-66CB-D041-A27B18AB4F43}"/>
              </a:ext>
            </a:extLst>
          </p:cNvPr>
          <p:cNvSpPr/>
          <p:nvPr/>
        </p:nvSpPr>
        <p:spPr>
          <a:xfrm>
            <a:off x="-3005481" y="177298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F87AC8BE-B56A-63CB-3ED9-C313E642DF09}"/>
              </a:ext>
            </a:extLst>
          </p:cNvPr>
          <p:cNvSpPr/>
          <p:nvPr/>
        </p:nvSpPr>
        <p:spPr>
          <a:xfrm>
            <a:off x="15991584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DA3F6101-A0A1-2FF0-038F-42574DD8F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3251" y="319351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5DB24F60-06BE-603E-5263-FB6D5E698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4086" y="326419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B58AF4B0-1C0D-16BD-3516-5AA0C6EE62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5677" y="317841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2850E5B9-958F-35D2-E1A6-9E9B370A1C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960" y="306845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74804C2C-2A2D-5FCF-10B6-894DEA42A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87A795A-9258-F38D-D1D8-A38C8174D047}"/>
              </a:ext>
            </a:extLst>
          </p:cNvPr>
          <p:cNvSpPr/>
          <p:nvPr/>
        </p:nvSpPr>
        <p:spPr>
          <a:xfrm>
            <a:off x="-3193447" y="228348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EE57398-4668-EC43-B327-E4D7FB79305A}"/>
              </a:ext>
            </a:extLst>
          </p:cNvPr>
          <p:cNvSpPr/>
          <p:nvPr/>
        </p:nvSpPr>
        <p:spPr>
          <a:xfrm>
            <a:off x="12704575" y="219789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B28213A-FDB5-287D-B7EB-E0D8C966BE97}"/>
              </a:ext>
            </a:extLst>
          </p:cNvPr>
          <p:cNvSpPr/>
          <p:nvPr/>
        </p:nvSpPr>
        <p:spPr>
          <a:xfrm>
            <a:off x="377797" y="235703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0EF28D75-5F74-D54E-588E-D78D1C446EAB}"/>
              </a:ext>
            </a:extLst>
          </p:cNvPr>
          <p:cNvSpPr/>
          <p:nvPr/>
        </p:nvSpPr>
        <p:spPr>
          <a:xfrm>
            <a:off x="15613095" y="246775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DD9E8F38-3B6D-D870-C561-DAE0F3F903ED}"/>
              </a:ext>
            </a:extLst>
          </p:cNvPr>
          <p:cNvSpPr/>
          <p:nvPr/>
        </p:nvSpPr>
        <p:spPr>
          <a:xfrm>
            <a:off x="3379643" y="1344423"/>
            <a:ext cx="8374403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b="1" dirty="0">
                <a:solidFill>
                  <a:schemeClr val="accent2"/>
                </a:solidFill>
                <a:latin typeface="☞GILROY-MEDIUM"/>
              </a:rPr>
              <a:t>Identificar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 quem será responsável por cada etapa da estratégia (ex.: designers, gestores de redes sociais, copywriters).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2800" dirty="0">
              <a:solidFill>
                <a:schemeClr val="tx2"/>
              </a:solidFill>
              <a:latin typeface="☞GILROY-MEDIUM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Considerar </a:t>
            </a:r>
            <a:r>
              <a:rPr lang="pt-PT" altLang="pt-PT" sz="2800" b="1" dirty="0">
                <a:solidFill>
                  <a:schemeClr val="accent2"/>
                </a:solidFill>
                <a:latin typeface="☞GILROY-MEDIUM"/>
              </a:rPr>
              <a:t>competências internas 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vs. necessidade de</a:t>
            </a:r>
            <a:r>
              <a:rPr lang="pt-PT" altLang="pt-PT" sz="2800" i="1" dirty="0">
                <a:solidFill>
                  <a:schemeClr val="tx2"/>
                </a:solidFill>
                <a:latin typeface="☞GILROY-MEDIUM"/>
              </a:rPr>
              <a:t> </a:t>
            </a:r>
            <a:r>
              <a:rPr lang="pt-PT" altLang="pt-PT" sz="2800" b="1" i="1" dirty="0">
                <a:solidFill>
                  <a:schemeClr val="accent2"/>
                </a:solidFill>
                <a:latin typeface="☞GILROY-MEDIUM"/>
              </a:rPr>
              <a:t>outsourcing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 (contratar freelancers ou agências externas).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2800" dirty="0">
              <a:solidFill>
                <a:schemeClr val="tx2"/>
              </a:solidFill>
              <a:latin typeface="☞GILROY-MEDIUM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accent2"/>
                </a:solidFill>
                <a:latin typeface="☞GILROY-MEDIUM"/>
              </a:rPr>
              <a:t>Exemplo: 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Atribuir a gestão de redes sociais a uma equipa interna, mas contratar uma agência para criar anúncios.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6463B7F-9AEF-902D-C63D-FCC56BE527BA}"/>
              </a:ext>
            </a:extLst>
          </p:cNvPr>
          <p:cNvSpPr/>
          <p:nvPr/>
        </p:nvSpPr>
        <p:spPr>
          <a:xfrm>
            <a:off x="3350338" y="306846"/>
            <a:ext cx="54913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</p:spTree>
    <p:extLst>
      <p:ext uri="{BB962C8B-B14F-4D97-AF65-F5344CB8AC3E}">
        <p14:creationId xmlns:p14="http://schemas.microsoft.com/office/powerpoint/2010/main" val="2853660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BED82-57E5-D4AE-5CF5-6F5BE42B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CE3552AB-672E-9CD4-1AEF-905632BF4B0E}"/>
              </a:ext>
            </a:extLst>
          </p:cNvPr>
          <p:cNvSpPr/>
          <p:nvPr/>
        </p:nvSpPr>
        <p:spPr>
          <a:xfrm>
            <a:off x="557530" y="177298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BE36C092-B0D7-9DF5-F85A-B5039E6284FA}"/>
              </a:ext>
            </a:extLst>
          </p:cNvPr>
          <p:cNvSpPr/>
          <p:nvPr/>
        </p:nvSpPr>
        <p:spPr>
          <a:xfrm>
            <a:off x="9433128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7EF2566A-D858-1753-B1B0-9C453C627106}"/>
              </a:ext>
            </a:extLst>
          </p:cNvPr>
          <p:cNvSpPr/>
          <p:nvPr/>
        </p:nvSpPr>
        <p:spPr>
          <a:xfrm>
            <a:off x="6541042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AE625C74-8F8C-4708-2A6A-647623CA54B8}"/>
              </a:ext>
            </a:extLst>
          </p:cNvPr>
          <p:cNvSpPr/>
          <p:nvPr/>
        </p:nvSpPr>
        <p:spPr>
          <a:xfrm>
            <a:off x="3549286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F4929D8-8AEC-2F13-A94B-F2700464B9B5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7DE6C2-089D-2F52-419D-6E9774B42120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E8A31E-36D1-3417-232A-ABA5974D525C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C97039D-5E56-5C11-0E13-D8385E616DB6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5D01E15-F888-4D57-D3E3-7B13E71C01A9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19A4B050-FF2C-44D2-97A0-2FB1E01CA5DD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2C1F92CC-08F1-A87C-AF74-B65ACD0FB8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C66CC386-3D62-283B-24D6-FDFAE1452C75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FFD0589-BEFA-E82A-585A-E51BFC08EA37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2D8C026-FF04-2407-08AB-8C70DB8D0007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6A67843-E7EF-7E66-7BC6-4D42C2DAB360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5476A84-89C4-E550-B83F-5183F85D69C8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372062F5-83D0-3CC6-2B26-4AC28F0A56EE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4939F33E-F98B-C4BB-2D45-83D42BE15CBF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06D5B39D-4D78-5EBB-6130-E0419BAD0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319351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1F72F5D3-92D6-7150-3D35-D7DD6FD067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326419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D98887F9-0F1F-F4EA-8F04-9A02EA230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317841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B14F9F8A-F1D3-BF4E-61AE-62F30E4EC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306845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10CD2932-F8C0-52BE-6018-DEAED3457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E0B9B37-EB5F-F93B-7169-E6BC5A527603}"/>
              </a:ext>
            </a:extLst>
          </p:cNvPr>
          <p:cNvSpPr/>
          <p:nvPr/>
        </p:nvSpPr>
        <p:spPr>
          <a:xfrm>
            <a:off x="369564" y="228348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D8772B3-0732-CA78-B97C-A32F56DE3DC5}"/>
              </a:ext>
            </a:extLst>
          </p:cNvPr>
          <p:cNvSpPr/>
          <p:nvPr/>
        </p:nvSpPr>
        <p:spPr>
          <a:xfrm>
            <a:off x="6146119" y="219789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1D49A3E1-026A-3746-07AD-ADEC25F8438C}"/>
              </a:ext>
            </a:extLst>
          </p:cNvPr>
          <p:cNvSpPr/>
          <p:nvPr/>
        </p:nvSpPr>
        <p:spPr>
          <a:xfrm>
            <a:off x="3168289" y="235703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9B0D0D6-DAAC-E0C9-3453-875176C93FDD}"/>
              </a:ext>
            </a:extLst>
          </p:cNvPr>
          <p:cNvSpPr/>
          <p:nvPr/>
        </p:nvSpPr>
        <p:spPr>
          <a:xfrm>
            <a:off x="9054639" y="246775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A1F16302-2D39-64A4-4F02-CE88BE0A3E54}"/>
              </a:ext>
            </a:extLst>
          </p:cNvPr>
          <p:cNvSpPr/>
          <p:nvPr/>
        </p:nvSpPr>
        <p:spPr>
          <a:xfrm>
            <a:off x="3350338" y="306846"/>
            <a:ext cx="54913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</p:spTree>
    <p:extLst>
      <p:ext uri="{BB962C8B-B14F-4D97-AF65-F5344CB8AC3E}">
        <p14:creationId xmlns:p14="http://schemas.microsoft.com/office/powerpoint/2010/main" val="4257717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F863D-4F10-7C98-9591-A3DE82B03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9B768021-58F4-CABA-AA2C-39A3A16A19DE}"/>
              </a:ext>
            </a:extLst>
          </p:cNvPr>
          <p:cNvSpPr/>
          <p:nvPr/>
        </p:nvSpPr>
        <p:spPr>
          <a:xfrm>
            <a:off x="8732462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7DDAF1F4-B349-F595-8BB4-CECAC5C9D2F6}"/>
              </a:ext>
            </a:extLst>
          </p:cNvPr>
          <p:cNvSpPr/>
          <p:nvPr/>
        </p:nvSpPr>
        <p:spPr>
          <a:xfrm>
            <a:off x="-2690990" y="1780041"/>
            <a:ext cx="2187114" cy="2457279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1AC5C3BE-11DC-6DCC-539F-72CFB562F071}"/>
              </a:ext>
            </a:extLst>
          </p:cNvPr>
          <p:cNvSpPr/>
          <p:nvPr/>
        </p:nvSpPr>
        <p:spPr>
          <a:xfrm>
            <a:off x="-2693860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13EB5B05-D187-518F-2711-06CFE8FB2B77}"/>
              </a:ext>
            </a:extLst>
          </p:cNvPr>
          <p:cNvSpPr/>
          <p:nvPr/>
        </p:nvSpPr>
        <p:spPr>
          <a:xfrm>
            <a:off x="13798773" y="1780041"/>
            <a:ext cx="2202984" cy="2457280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A054800F-DCAE-38C6-9359-6DABB2D1F385}"/>
              </a:ext>
            </a:extLst>
          </p:cNvPr>
          <p:cNvSpPr/>
          <p:nvPr/>
        </p:nvSpPr>
        <p:spPr>
          <a:xfrm>
            <a:off x="-5682746" y="1769351"/>
            <a:ext cx="2202984" cy="2467970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17E6984-B8CC-C7DF-D953-A8A0F92A0BA2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0E435D5-41CE-857F-FF5B-E2B7B93AE6D6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7009904-1EC2-6C1F-8CFC-7B6472E9BEBE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B73D824-A5B6-313C-D43C-30340F431DAB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93E5E0-1301-A9C6-330A-9F1169A4EF71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09D287FE-E7AE-A890-D0F0-24A7E1B3718B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F3C763F3-3631-7EC8-FC8C-A95589EDA1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70B43060-12FB-C7DE-4955-48874902E441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052B6F7-1896-1E30-FAA2-155BDB8C3493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238D8E8-62C3-8A07-D01F-DA465AC89700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0E338A5-8A5F-F66F-0AB2-723053AF5616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1B34C81-0A97-6815-2175-DA34AE4FE678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9D974396-D34B-E6BA-11AB-11F02055FD9A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DADF5A37-7E12-438D-4BF3-ECD03E27CCD3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1526B498-8FC1-DC1A-1203-D079BE730CD0}"/>
              </a:ext>
            </a:extLst>
          </p:cNvPr>
          <p:cNvSpPr/>
          <p:nvPr/>
        </p:nvSpPr>
        <p:spPr>
          <a:xfrm>
            <a:off x="-5685616" y="177298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CE0CB98B-1097-1917-C57F-1894EAB05DE9}"/>
              </a:ext>
            </a:extLst>
          </p:cNvPr>
          <p:cNvSpPr/>
          <p:nvPr/>
        </p:nvSpPr>
        <p:spPr>
          <a:xfrm>
            <a:off x="13784414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1FE60101-99E8-2C92-6B74-EB6284032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081" y="319351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66FB52AC-C21F-3955-EC9C-B386FB1BF2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4221" y="3264196"/>
            <a:ext cx="582542" cy="58254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A8758A51-2A8F-5DDB-1028-083FB5978D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7694" y="306845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194EB704-E4DE-C9C5-231B-6AAE49FFC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DCE338B-5F02-9675-A1A7-2DF664D50EE5}"/>
              </a:ext>
            </a:extLst>
          </p:cNvPr>
          <p:cNvSpPr/>
          <p:nvPr/>
        </p:nvSpPr>
        <p:spPr>
          <a:xfrm>
            <a:off x="-5873582" y="228348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E913430-DE49-777B-D874-51496FEBE997}"/>
              </a:ext>
            </a:extLst>
          </p:cNvPr>
          <p:cNvSpPr/>
          <p:nvPr/>
        </p:nvSpPr>
        <p:spPr>
          <a:xfrm>
            <a:off x="-3074857" y="235703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636C2828-E174-D01A-DFBF-62E7E4378D9A}"/>
              </a:ext>
            </a:extLst>
          </p:cNvPr>
          <p:cNvSpPr/>
          <p:nvPr/>
        </p:nvSpPr>
        <p:spPr>
          <a:xfrm>
            <a:off x="13405925" y="246775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pic>
        <p:nvPicPr>
          <p:cNvPr id="27" name="Imagem 26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86094076-C147-605F-1BAD-CAF0FEC0A0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641" y="3178416"/>
            <a:ext cx="738832" cy="738832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3D999994-C70B-4E45-89AB-73764AAE0CA2}"/>
              </a:ext>
            </a:extLst>
          </p:cNvPr>
          <p:cNvSpPr/>
          <p:nvPr/>
        </p:nvSpPr>
        <p:spPr>
          <a:xfrm>
            <a:off x="8356260" y="219789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826572FA-0B9B-581A-57E2-4D4809FE6635}"/>
              </a:ext>
            </a:extLst>
          </p:cNvPr>
          <p:cNvSpPr/>
          <p:nvPr/>
        </p:nvSpPr>
        <p:spPr>
          <a:xfrm>
            <a:off x="350498" y="1441574"/>
            <a:ext cx="8374403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b="1" dirty="0">
                <a:solidFill>
                  <a:schemeClr val="accent2"/>
                </a:solidFill>
                <a:latin typeface="☞GILROY-MEDIUM"/>
              </a:rPr>
              <a:t>Estabelecer prazos 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para cada etapa da implementação (ex.: planeamento, execução, análise de resultados).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2800" dirty="0">
              <a:solidFill>
                <a:schemeClr val="tx2"/>
              </a:solidFill>
              <a:latin typeface="☞GILROY-MEDIUM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As ações devem ser distribuídas de forma </a:t>
            </a:r>
            <a:r>
              <a:rPr lang="pt-PT" altLang="pt-PT" sz="2800" b="1" dirty="0">
                <a:solidFill>
                  <a:schemeClr val="accent2"/>
                </a:solidFill>
                <a:latin typeface="☞GILROY-MEDIUM"/>
              </a:rPr>
              <a:t>realista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 no tempo disponível.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2800" dirty="0">
              <a:solidFill>
                <a:schemeClr val="tx2"/>
              </a:solidFill>
              <a:latin typeface="☞GILROY-MEDIUM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Ter em conta que, por vezes, é vantajoso considerar lançar campanhas ou comunicar mensagens em determinadas </a:t>
            </a:r>
            <a:r>
              <a:rPr lang="pt-PT" altLang="pt-PT" sz="2800" b="1" dirty="0">
                <a:solidFill>
                  <a:schemeClr val="accent2"/>
                </a:solidFill>
                <a:latin typeface="☞GILROY-MEDIUM"/>
              </a:rPr>
              <a:t>datas estratégicas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, como a </a:t>
            </a:r>
            <a:r>
              <a:rPr lang="pt-PT" altLang="pt-PT" sz="2800" dirty="0" err="1">
                <a:solidFill>
                  <a:schemeClr val="tx2"/>
                </a:solidFill>
                <a:latin typeface="☞GILROY-MEDIUM"/>
              </a:rPr>
              <a:t>Black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 </a:t>
            </a:r>
            <a:r>
              <a:rPr lang="pt-PT" altLang="pt-PT" sz="2800" dirty="0" err="1">
                <a:solidFill>
                  <a:schemeClr val="tx2"/>
                </a:solidFill>
                <a:latin typeface="☞GILROY-MEDIUM"/>
              </a:rPr>
              <a:t>Friday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 ou a época Natal, já que são datas de maior consumo.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3E62603D-CAA3-9FE1-FA1A-7D74C8C7DB7B}"/>
              </a:ext>
            </a:extLst>
          </p:cNvPr>
          <p:cNvSpPr/>
          <p:nvPr/>
        </p:nvSpPr>
        <p:spPr>
          <a:xfrm>
            <a:off x="3350338" y="306846"/>
            <a:ext cx="54913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</p:spTree>
    <p:extLst>
      <p:ext uri="{BB962C8B-B14F-4D97-AF65-F5344CB8AC3E}">
        <p14:creationId xmlns:p14="http://schemas.microsoft.com/office/powerpoint/2010/main" val="3757739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6D162-7C8A-57B4-A5D5-92BD5788A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622F9FCB-FDB0-75EB-43E0-CD61B3C38F07}"/>
              </a:ext>
            </a:extLst>
          </p:cNvPr>
          <p:cNvSpPr/>
          <p:nvPr/>
        </p:nvSpPr>
        <p:spPr>
          <a:xfrm>
            <a:off x="9433128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E7CFD5A-838C-3078-7E1E-4229F46B43F1}"/>
              </a:ext>
            </a:extLst>
          </p:cNvPr>
          <p:cNvSpPr/>
          <p:nvPr/>
        </p:nvSpPr>
        <p:spPr>
          <a:xfrm>
            <a:off x="6541042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C71BA1B4-1D05-E21B-CC93-C61EB7E9288E}"/>
              </a:ext>
            </a:extLst>
          </p:cNvPr>
          <p:cNvSpPr/>
          <p:nvPr/>
        </p:nvSpPr>
        <p:spPr>
          <a:xfrm>
            <a:off x="3549286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7D0247B6-294A-0EBE-D99C-3D21611AF7C1}"/>
              </a:ext>
            </a:extLst>
          </p:cNvPr>
          <p:cNvSpPr/>
          <p:nvPr/>
        </p:nvSpPr>
        <p:spPr>
          <a:xfrm>
            <a:off x="557530" y="177298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14AE32D-C87A-80A4-6369-1F9D3139C3EC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BD6B935-3A0C-A734-4F17-73BDFE6B571D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2309C1-9568-0DA3-8AB9-E4E57684136F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BBED410-B530-BBCB-40EA-D420E4BED0A8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02DA142-E9B3-F868-CF87-043811BB29BC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77F687F8-A45D-FC80-C7B2-65084AA290BA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3DEED984-2070-E4F0-D943-B6EA5CA81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6E409F88-D406-7638-9FD8-B0E931B46B8C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C9DD2B8-690F-DBB1-DCF6-6FC03F0DE2DB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7608534-90CD-F4D7-2602-E1AB13BDCD5D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FC1209B-AA41-23F5-3675-8F3BE3EBF845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84B5406-41C7-E4C7-A0A1-1DFECBB5343A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F65E296D-69DD-6E75-80C4-9F26D59387BF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0317EB72-D3CF-D740-1BC7-569A9C2A774A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pic>
        <p:nvPicPr>
          <p:cNvPr id="25" name="Imagem 24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412A98AE-7D10-9154-7F85-9C74D60B7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3193514"/>
            <a:ext cx="648368" cy="648368"/>
          </a:xfrm>
          <a:prstGeom prst="rect">
            <a:avLst/>
          </a:prstGeom>
        </p:spPr>
      </p:pic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8637747B-9F72-F07D-FB4A-A41ED5432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25" y="326419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56C7276F-BB7A-B286-EE32-B6CC5CECB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21" y="317841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E1BD13AA-4EDF-60F5-9E4B-DDD3FCADE1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52" y="306845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26000F66-E8DC-17DD-048B-30D1B5FA7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D1BFC44-67E2-085B-FC4E-51DE951F1A8A}"/>
              </a:ext>
            </a:extLst>
          </p:cNvPr>
          <p:cNvSpPr/>
          <p:nvPr/>
        </p:nvSpPr>
        <p:spPr>
          <a:xfrm>
            <a:off x="369564" y="228348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38A73EC-F193-01FC-F9F4-1E603CA70FB9}"/>
              </a:ext>
            </a:extLst>
          </p:cNvPr>
          <p:cNvSpPr/>
          <p:nvPr/>
        </p:nvSpPr>
        <p:spPr>
          <a:xfrm>
            <a:off x="6146119" y="219789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0C6D1CF-9F28-0A38-C872-B753C7E1759C}"/>
              </a:ext>
            </a:extLst>
          </p:cNvPr>
          <p:cNvSpPr/>
          <p:nvPr/>
        </p:nvSpPr>
        <p:spPr>
          <a:xfrm>
            <a:off x="3168289" y="235703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343FB7A5-1E08-884B-2FA5-BB9D65E6D3F3}"/>
              </a:ext>
            </a:extLst>
          </p:cNvPr>
          <p:cNvSpPr/>
          <p:nvPr/>
        </p:nvSpPr>
        <p:spPr>
          <a:xfrm>
            <a:off x="9054639" y="246775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337DFE2D-09F9-55A8-8877-369B6E2DFAD5}"/>
              </a:ext>
            </a:extLst>
          </p:cNvPr>
          <p:cNvSpPr/>
          <p:nvPr/>
        </p:nvSpPr>
        <p:spPr>
          <a:xfrm>
            <a:off x="3350338" y="306846"/>
            <a:ext cx="54913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</p:spTree>
    <p:extLst>
      <p:ext uri="{BB962C8B-B14F-4D97-AF65-F5344CB8AC3E}">
        <p14:creationId xmlns:p14="http://schemas.microsoft.com/office/powerpoint/2010/main" val="510985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8602D-2DE5-5CE2-8935-907CB8E7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46CD77E3-3845-7EA7-730D-F1ADD29E7183}"/>
              </a:ext>
            </a:extLst>
          </p:cNvPr>
          <p:cNvSpPr/>
          <p:nvPr/>
        </p:nvSpPr>
        <p:spPr>
          <a:xfrm>
            <a:off x="9433128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3A8CAB42-7878-FE89-F1D6-7CE21EC495C9}"/>
              </a:ext>
            </a:extLst>
          </p:cNvPr>
          <p:cNvSpPr/>
          <p:nvPr/>
        </p:nvSpPr>
        <p:spPr>
          <a:xfrm>
            <a:off x="-5528780" y="1780041"/>
            <a:ext cx="2187114" cy="2457279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CD48F281-A83E-9388-47B9-B9A7A7291A64}"/>
              </a:ext>
            </a:extLst>
          </p:cNvPr>
          <p:cNvSpPr/>
          <p:nvPr/>
        </p:nvSpPr>
        <p:spPr>
          <a:xfrm>
            <a:off x="-5531650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38C49FC5-F103-517D-521B-540A4DED3F3F}"/>
              </a:ext>
            </a:extLst>
          </p:cNvPr>
          <p:cNvSpPr/>
          <p:nvPr/>
        </p:nvSpPr>
        <p:spPr>
          <a:xfrm>
            <a:off x="-2520301" y="1780041"/>
            <a:ext cx="2202984" cy="2478327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72457B74-3AFF-6D19-A422-6FD30492AABB}"/>
              </a:ext>
            </a:extLst>
          </p:cNvPr>
          <p:cNvSpPr/>
          <p:nvPr/>
        </p:nvSpPr>
        <p:spPr>
          <a:xfrm>
            <a:off x="-8520536" y="1769351"/>
            <a:ext cx="2202984" cy="2467970"/>
          </a:xfrm>
          <a:prstGeom prst="round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72AEBA04-A8C8-29B5-DE94-6FCE3EDF9A45}"/>
              </a:ext>
            </a:extLst>
          </p:cNvPr>
          <p:cNvSpPr/>
          <p:nvPr/>
        </p:nvSpPr>
        <p:spPr>
          <a:xfrm>
            <a:off x="-2539894" y="1772981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296CBCD-B2E3-5AC5-C14D-41C3ED4D87A9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8228620-A2CA-2BEC-1D4E-28FFD78AC090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73E3FC7-DD53-BDFB-7FCD-69991FE9ECA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ED97407-CE9D-5846-2067-EEA93653378F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1FC1FD1-6B33-049F-9948-94BB13906D3D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478E7817-A946-FE4C-1157-178297FFA0CE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38F96873-08BB-9A23-E41D-2B2A09A09B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C0A4E945-1F7D-32A4-7B61-B5F0AA45AADD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FA75485-B096-6C92-A1E0-EE2E5A9C3B36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1726CDA-968F-3E8B-9EB3-693552D187A2}"/>
              </a:ext>
            </a:extLst>
          </p:cNvPr>
          <p:cNvSpPr/>
          <p:nvPr/>
        </p:nvSpPr>
        <p:spPr>
          <a:xfrm>
            <a:off x="11258547" y="4690990"/>
            <a:ext cx="54913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117F8C7-F3D7-46DF-5CE3-8F1CA54A34F5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6F5D10E-4E5B-46EE-7C3A-C7F871532B93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CF204B5A-27F4-7DBB-EE4E-DF3B24546D71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646966EE-D50C-A000-E885-7AA13AFD0D6A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B5F5D66D-FA33-8E50-B760-A0B2D43A03E0}"/>
              </a:ext>
            </a:extLst>
          </p:cNvPr>
          <p:cNvSpPr/>
          <p:nvPr/>
        </p:nvSpPr>
        <p:spPr>
          <a:xfrm>
            <a:off x="-8523406" y="1772980"/>
            <a:ext cx="2202984" cy="248538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2" name="Imagem 31" descr="Uma imagem com Gráficos, Tipo de letra, design gráfico, símbolo&#10;&#10;Descrição gerada automaticamente">
            <a:extLst>
              <a:ext uri="{FF2B5EF4-FFF2-40B4-BE49-F238E27FC236}">
                <a16:creationId xmlns:a16="http://schemas.microsoft.com/office/drawing/2014/main" id="{AA192390-671E-004B-9C16-C9F434868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42011" y="3264196"/>
            <a:ext cx="582542" cy="582542"/>
          </a:xfrm>
          <a:prstGeom prst="rect">
            <a:avLst/>
          </a:prstGeom>
        </p:spPr>
      </p:pic>
      <p:pic>
        <p:nvPicPr>
          <p:cNvPr id="34" name="Imagem 33" descr="Uma imagem com Gráficos, Tipo de letra, círculo, símbolo&#10;&#10;Descrição gerada automaticamente">
            <a:extLst>
              <a:ext uri="{FF2B5EF4-FFF2-40B4-BE49-F238E27FC236}">
                <a16:creationId xmlns:a16="http://schemas.microsoft.com/office/drawing/2014/main" id="{A0105126-CACB-63B9-0246-EFB2A0F92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3715" y="3178416"/>
            <a:ext cx="738832" cy="738832"/>
          </a:xfrm>
          <a:prstGeom prst="rect">
            <a:avLst/>
          </a:prstGeom>
        </p:spPr>
      </p:pic>
      <p:pic>
        <p:nvPicPr>
          <p:cNvPr id="30" name="Imagem 29" descr="Uma imagem com Gráficos, Tipo de letra, design gráfico, design&#10;&#10;Descrição gerada automaticamente">
            <a:extLst>
              <a:ext uri="{FF2B5EF4-FFF2-40B4-BE49-F238E27FC236}">
                <a16:creationId xmlns:a16="http://schemas.microsoft.com/office/drawing/2014/main" id="{2355C952-33BC-E9CB-3E79-236A9A35CA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5484" y="3068455"/>
            <a:ext cx="848657" cy="848657"/>
          </a:xfrm>
          <a:prstGeom prst="rect">
            <a:avLst/>
          </a:prstGeom>
        </p:spPr>
      </p:pic>
      <p:sp>
        <p:nvSpPr>
          <p:cNvPr id="42" name="Rectangle 1">
            <a:extLst>
              <a:ext uri="{FF2B5EF4-FFF2-40B4-BE49-F238E27FC236}">
                <a16:creationId xmlns:a16="http://schemas.microsoft.com/office/drawing/2014/main" id="{563EB8C3-9FAD-F8D6-B14B-5E3DDCB92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B44CC80-9017-8C25-FF29-4993CE3847E3}"/>
              </a:ext>
            </a:extLst>
          </p:cNvPr>
          <p:cNvSpPr/>
          <p:nvPr/>
        </p:nvSpPr>
        <p:spPr>
          <a:xfrm>
            <a:off x="-8711372" y="2283487"/>
            <a:ext cx="2578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Orçamento (Financeiro)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B9D936C-08DD-F91A-B9F1-84D89E6EDD2A}"/>
              </a:ext>
            </a:extLst>
          </p:cNvPr>
          <p:cNvSpPr/>
          <p:nvPr/>
        </p:nvSpPr>
        <p:spPr>
          <a:xfrm>
            <a:off x="-2934817" y="2197894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i="1" cap="none" spc="0" dirty="0" err="1">
                <a:ln w="0"/>
                <a:solidFill>
                  <a:schemeClr val="tx2"/>
                </a:solidFill>
                <a:latin typeface="Archia bold" panose="02000503000000020004"/>
              </a:rPr>
              <a:t>Timeline</a:t>
            </a:r>
            <a:endParaRPr lang="pt-PT" sz="2000" b="1" i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(Cronograma)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578F8F3-C581-77AA-CF12-7AF612AEDB01}"/>
              </a:ext>
            </a:extLst>
          </p:cNvPr>
          <p:cNvSpPr/>
          <p:nvPr/>
        </p:nvSpPr>
        <p:spPr>
          <a:xfrm>
            <a:off x="-5912647" y="2357039"/>
            <a:ext cx="2954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Recursos Humanos (Equipa)</a:t>
            </a:r>
          </a:p>
        </p:txBody>
      </p:sp>
      <p:pic>
        <p:nvPicPr>
          <p:cNvPr id="27" name="Imagem 26" descr="Uma imagem com Gráficos, círculo, captura de ecrã, Tipo de letra&#10;&#10;Descrição gerada automaticamente">
            <a:extLst>
              <a:ext uri="{FF2B5EF4-FFF2-40B4-BE49-F238E27FC236}">
                <a16:creationId xmlns:a16="http://schemas.microsoft.com/office/drawing/2014/main" id="{9E314DFF-DB90-004F-AB8A-B90ED98705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95" y="3193514"/>
            <a:ext cx="648368" cy="648368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F0FD35F2-6C15-C644-848E-DC90CC98C6C8}"/>
              </a:ext>
            </a:extLst>
          </p:cNvPr>
          <p:cNvSpPr/>
          <p:nvPr/>
        </p:nvSpPr>
        <p:spPr>
          <a:xfrm>
            <a:off x="9054639" y="2467754"/>
            <a:ext cx="295484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chemeClr val="tx2"/>
                </a:solidFill>
                <a:latin typeface="Archia bold" panose="02000503000000020004"/>
              </a:rPr>
              <a:t>Ferramentas 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91C948D-7BD9-4DE4-3E0A-1C3F3D14B5E2}"/>
              </a:ext>
            </a:extLst>
          </p:cNvPr>
          <p:cNvSpPr/>
          <p:nvPr/>
        </p:nvSpPr>
        <p:spPr>
          <a:xfrm>
            <a:off x="572598" y="1532539"/>
            <a:ext cx="8374403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PT" altLang="pt-PT" sz="2800" b="1" dirty="0">
                <a:solidFill>
                  <a:schemeClr val="accent2"/>
                </a:solidFill>
                <a:latin typeface="☞GILROY-MEDIUM"/>
              </a:rPr>
              <a:t>Escolher ferramentas 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que facilitem a execução do plano: softwares de design para criar conteúdos, plataformas de agendamento para programar publicações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sz="2800" dirty="0">
              <a:solidFill>
                <a:schemeClr val="tx2"/>
              </a:solidFill>
              <a:latin typeface="☞GILROY-MEDIUM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PT" altLang="pt-PT" sz="2800" dirty="0">
                <a:solidFill>
                  <a:schemeClr val="accent2"/>
                </a:solidFill>
                <a:latin typeface="☞GILROY-MEDIUM"/>
              </a:rPr>
              <a:t>Exemplos: 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Utilizar o </a:t>
            </a:r>
            <a:r>
              <a:rPr lang="pt-PT" altLang="pt-PT" sz="2800" dirty="0" err="1">
                <a:solidFill>
                  <a:schemeClr val="tx2"/>
                </a:solidFill>
                <a:latin typeface="☞GILROY-MEDIUM"/>
              </a:rPr>
              <a:t>Canva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 para criar conteúdo de imagem, o </a:t>
            </a:r>
            <a:r>
              <a:rPr lang="pt-PT" altLang="pt-PT" sz="2800" dirty="0" err="1">
                <a:solidFill>
                  <a:schemeClr val="tx2"/>
                </a:solidFill>
                <a:latin typeface="☞GILROY-MEDIUM"/>
              </a:rPr>
              <a:t>Hootsuite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 para gerir e programar publicações em redes sociais, ou o Adobe </a:t>
            </a:r>
            <a:r>
              <a:rPr lang="pt-PT" altLang="pt-PT" sz="2800" dirty="0" err="1">
                <a:solidFill>
                  <a:schemeClr val="tx2"/>
                </a:solidFill>
                <a:latin typeface="☞GILROY-MEDIUM"/>
              </a:rPr>
              <a:t>Premiere</a:t>
            </a:r>
            <a:r>
              <a:rPr lang="pt-PT" altLang="pt-PT" sz="2800" dirty="0">
                <a:solidFill>
                  <a:schemeClr val="tx2"/>
                </a:solidFill>
                <a:latin typeface="☞GILROY-MEDIUM"/>
              </a:rPr>
              <a:t> Pro para editar vídeos.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5B33EFE7-7BFE-F9D5-6133-735451D7B58C}"/>
              </a:ext>
            </a:extLst>
          </p:cNvPr>
          <p:cNvSpPr/>
          <p:nvPr/>
        </p:nvSpPr>
        <p:spPr>
          <a:xfrm>
            <a:off x="3350338" y="306846"/>
            <a:ext cx="54913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60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</p:spTree>
    <p:extLst>
      <p:ext uri="{BB962C8B-B14F-4D97-AF65-F5344CB8AC3E}">
        <p14:creationId xmlns:p14="http://schemas.microsoft.com/office/powerpoint/2010/main" val="2232410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11DBE-189A-CB27-2CAB-1941D56A0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05F8194-2B53-8205-D08B-CF5C5697E2D9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0EE072F-E6AB-9665-8B1D-D1749BBA2E1C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BC5B9F9-DBCD-BE56-E9B7-07AA2CF0AF66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5C450E2A-77CC-41FD-DDCD-EF4BAD64D876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2082D029-7984-0A02-FD90-CC21AFB35B6A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0DBA7CC-C85B-5F63-B1C5-D4F029A579B2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8AD7B3DB-960F-84BF-9420-A5C49E5CCEB0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DA1155B2-501C-4BF2-C453-16BE419E0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88113EBC-3AE0-ED86-D3B1-B524FF7BFB19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DD1E968-617B-71C2-D7E1-4C8A1AE430B9}"/>
              </a:ext>
            </a:extLst>
          </p:cNvPr>
          <p:cNvSpPr/>
          <p:nvPr/>
        </p:nvSpPr>
        <p:spPr>
          <a:xfrm>
            <a:off x="3350338" y="2551837"/>
            <a:ext cx="54913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D972E68-7F6F-269E-CE26-04CD9F95F79C}"/>
              </a:ext>
            </a:extLst>
          </p:cNvPr>
          <p:cNvSpPr/>
          <p:nvPr/>
        </p:nvSpPr>
        <p:spPr>
          <a:xfrm>
            <a:off x="-883686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4D64C1D-3E36-A07B-E58B-4FA0640FAAC5}"/>
              </a:ext>
            </a:extLst>
          </p:cNvPr>
          <p:cNvSpPr/>
          <p:nvPr/>
        </p:nvSpPr>
        <p:spPr>
          <a:xfrm>
            <a:off x="3105823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FD9DC37-830B-789B-24A7-80AC2A0451D5}"/>
              </a:ext>
            </a:extLst>
          </p:cNvPr>
          <p:cNvSpPr/>
          <p:nvPr/>
        </p:nvSpPr>
        <p:spPr>
          <a:xfrm>
            <a:off x="7225080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B87F789-7C3A-DB7B-EF9C-328517A543B4}"/>
              </a:ext>
            </a:extLst>
          </p:cNvPr>
          <p:cNvSpPr/>
          <p:nvPr/>
        </p:nvSpPr>
        <p:spPr>
          <a:xfrm>
            <a:off x="5779496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6A4AB4F-99FC-8E11-D2DB-F0A042AA65DB}"/>
              </a:ext>
            </a:extLst>
          </p:cNvPr>
          <p:cNvSpPr/>
          <p:nvPr/>
        </p:nvSpPr>
        <p:spPr>
          <a:xfrm>
            <a:off x="984925" y="456843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</p:spTree>
    <p:extLst>
      <p:ext uri="{BB962C8B-B14F-4D97-AF65-F5344CB8AC3E}">
        <p14:creationId xmlns:p14="http://schemas.microsoft.com/office/powerpoint/2010/main" val="2646562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69763-1E84-EC6E-3A30-E0D3C6558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E5C0192-69D7-FB47-6BC6-8684CAA933B2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373248-1B59-D2D1-4804-CB9725133F38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C8CFC1-C936-B12D-BF93-FF022FC3A5A8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DAC6707-F865-8FDD-EF7D-C9F4E43D7932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571E14E-B7BE-7E3B-A429-BD97A190D5A8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54A0FD-BB70-AD8D-5861-84E7D192D1C4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3C059FA0-7103-816C-BEC3-D7160177E050}"/>
              </a:ext>
            </a:extLst>
          </p:cNvPr>
          <p:cNvSpPr txBox="1">
            <a:spLocks/>
          </p:cNvSpPr>
          <p:nvPr/>
        </p:nvSpPr>
        <p:spPr>
          <a:xfrm>
            <a:off x="3105823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72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85ADA763-79A5-6640-C413-7B4AAF1E26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A7ED831D-2D50-5F43-89E6-99FE85B32C41}"/>
              </a:ext>
            </a:extLst>
          </p:cNvPr>
          <p:cNvSpPr txBox="1">
            <a:spLocks/>
          </p:cNvSpPr>
          <p:nvPr/>
        </p:nvSpPr>
        <p:spPr>
          <a:xfrm>
            <a:off x="1733756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54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25FF10C-C562-624C-60DD-8A9F1E3E9968}"/>
              </a:ext>
            </a:extLst>
          </p:cNvPr>
          <p:cNvSpPr/>
          <p:nvPr/>
        </p:nvSpPr>
        <p:spPr>
          <a:xfrm>
            <a:off x="3350338" y="2551837"/>
            <a:ext cx="54913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893748D-19E8-31FA-01D9-10E460CFEB1E}"/>
              </a:ext>
            </a:extLst>
          </p:cNvPr>
          <p:cNvSpPr/>
          <p:nvPr/>
        </p:nvSpPr>
        <p:spPr>
          <a:xfrm>
            <a:off x="-883686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9E9A798-8A23-F7E2-0F7E-BBD113F76FA6}"/>
              </a:ext>
            </a:extLst>
          </p:cNvPr>
          <p:cNvSpPr/>
          <p:nvPr/>
        </p:nvSpPr>
        <p:spPr>
          <a:xfrm>
            <a:off x="3105823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O QUÊ?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8ADA9EA-2C32-5455-C72B-28EC3D429432}"/>
              </a:ext>
            </a:extLst>
          </p:cNvPr>
          <p:cNvSpPr/>
          <p:nvPr/>
        </p:nvSpPr>
        <p:spPr>
          <a:xfrm>
            <a:off x="7225080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C04CAFD-FEB4-D597-1FDA-3ED2628B247D}"/>
              </a:ext>
            </a:extLst>
          </p:cNvPr>
          <p:cNvSpPr/>
          <p:nvPr/>
        </p:nvSpPr>
        <p:spPr>
          <a:xfrm>
            <a:off x="5779496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>
                    <a:alpha val="20000"/>
                  </a:schemeClr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3535EAD-F43F-B7FC-CBA1-A3599AFF1979}"/>
              </a:ext>
            </a:extLst>
          </p:cNvPr>
          <p:cNvSpPr/>
          <p:nvPr/>
        </p:nvSpPr>
        <p:spPr>
          <a:xfrm>
            <a:off x="984925" y="4568436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</p:spTree>
    <p:extLst>
      <p:ext uri="{BB962C8B-B14F-4D97-AF65-F5344CB8AC3E}">
        <p14:creationId xmlns:p14="http://schemas.microsoft.com/office/powerpoint/2010/main" val="1353616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A81B3-86B5-26A9-D21E-1DF46E6D5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DDC4B30-30A4-FF69-B5B1-522156EB40EA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44B9DB5-F518-9D05-B0E7-E874F6406806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4A74D5-F62F-3087-D95B-6F30D0469B9E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4AF2505-2389-E91A-C487-4CD5CD0F8CC9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BB36303-5BDB-CEDD-5D20-BEF26F1B9793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29195D86-51B7-AD95-C5F7-4E1FA7EB2238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3C2EA3B5-C3E6-2854-2BE6-CFAE00755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62CD9906-E8F3-6D2B-43FA-E33F5C711F15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14EAAA6-57BB-E4C9-2E97-25C36BAF744F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43BE001-4F75-921D-5B83-CD245E6205E7}"/>
              </a:ext>
            </a:extLst>
          </p:cNvPr>
          <p:cNvSpPr/>
          <p:nvPr/>
        </p:nvSpPr>
        <p:spPr>
          <a:xfrm>
            <a:off x="3223338" y="443708"/>
            <a:ext cx="54913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8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3D4CF1E-D781-D3D4-EE06-CCE6B388CBC4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0C58CD8-E592-EC06-917F-596894EC2339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F7FEE6CD-6056-1069-7379-CD55FAF14AD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5AF7F0F8-C8C7-E51E-C86E-1D7458F33CAB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83AC78D-72B2-BDC5-FE0C-AFDA4C3E56CD}"/>
              </a:ext>
            </a:extLst>
          </p:cNvPr>
          <p:cNvSpPr/>
          <p:nvPr/>
        </p:nvSpPr>
        <p:spPr>
          <a:xfrm>
            <a:off x="14813144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AB06F78-0842-9C0E-68F2-2616325643D8}"/>
              </a:ext>
            </a:extLst>
          </p:cNvPr>
          <p:cNvSpPr/>
          <p:nvPr/>
        </p:nvSpPr>
        <p:spPr>
          <a:xfrm>
            <a:off x="194697" y="1503890"/>
            <a:ext cx="11548605" cy="50978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Com o </a:t>
            </a:r>
            <a:r>
              <a:rPr lang="pt-PT" sz="2800" kern="100" dirty="0">
                <a:solidFill>
                  <a:schemeClr val="tx2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nosso plano já em </a:t>
            </a:r>
            <a:r>
              <a:rPr lang="pt-PT" sz="2800" b="1" kern="100" dirty="0">
                <a:solidFill>
                  <a:schemeClr val="tx2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execução e de uma forma viável</a:t>
            </a:r>
            <a:r>
              <a:rPr lang="pt-PT" sz="2800" kern="100" dirty="0">
                <a:solidFill>
                  <a:schemeClr val="tx2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, resta </a:t>
            </a:r>
            <a:r>
              <a:rPr lang="pt-PT" sz="2800" b="1" kern="100" dirty="0">
                <a:solidFill>
                  <a:schemeClr val="accent2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avaliar os resultados </a:t>
            </a:r>
            <a:r>
              <a:rPr lang="pt-PT" sz="2800" kern="100" dirty="0">
                <a:solidFill>
                  <a:schemeClr val="tx2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para garantir que a estratégia está a produzir o impacto esperado</a:t>
            </a:r>
            <a:r>
              <a:rPr lang="pt-PT" sz="28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PT" sz="2800" kern="100" dirty="0">
                <a:solidFill>
                  <a:schemeClr val="tx2"/>
                </a:solidFill>
                <a:effectLst/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Vamos então olhar, primeiramente, para as ferramentas para medir e avaliar resultados e, em seguida, perceber como podemos corrigir e adaptar a nossa estratégia de comunicação, se necessário.</a:t>
            </a:r>
          </a:p>
          <a:p>
            <a:pPr algn="ctr"/>
            <a:endParaRPr lang="pt-PT" sz="3200" dirty="0">
              <a:solidFill>
                <a:schemeClr val="tx2"/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32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PT" sz="32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32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8732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86D7B-DBFD-2465-CC82-D1A31841D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5612E60-2655-2592-C155-22CA4FD02F7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77B03D0-BEB2-EC9F-E449-A5CD9F7C5EB1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EAC4110-3576-711C-A137-A330BDF1C1AB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3E4DA3D-FE73-D433-2779-82457842A087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76B8979-6F4E-25ED-48ED-B4980F487724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359C30F2-FCE7-8FB6-218E-8CB2F572DD22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8412C818-8892-9C13-319F-409B1CB6BF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0C0EEAB9-945F-0C0B-5EB4-AE404641D96C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23C6F0C-31A3-A721-C541-8D4F9E079931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586C080-97CA-A1F1-8DD9-E69038CECC58}"/>
              </a:ext>
            </a:extLst>
          </p:cNvPr>
          <p:cNvSpPr/>
          <p:nvPr/>
        </p:nvSpPr>
        <p:spPr>
          <a:xfrm>
            <a:off x="3223338" y="300443"/>
            <a:ext cx="54913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8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24A7BC1-25B4-EE85-E424-CE3736AC03AC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86D146A-C56D-B3E0-8AEA-C5E4501EA954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808801E6-B088-42BB-FC2D-793E3486385A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10C80109-1CE9-CCC8-A5C6-6898D04726F1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987A2D9-F827-B9E6-4068-F5876BEF298E}"/>
              </a:ext>
            </a:extLst>
          </p:cNvPr>
          <p:cNvSpPr/>
          <p:nvPr/>
        </p:nvSpPr>
        <p:spPr>
          <a:xfrm>
            <a:off x="14813144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BC78EE6-574E-BA6F-E527-0D01D470E081}"/>
              </a:ext>
            </a:extLst>
          </p:cNvPr>
          <p:cNvSpPr/>
          <p:nvPr/>
        </p:nvSpPr>
        <p:spPr>
          <a:xfrm>
            <a:off x="1511167" y="943147"/>
            <a:ext cx="24897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kern="100" cap="none" spc="0" dirty="0">
                <a:ln w="0"/>
                <a:solidFill>
                  <a:schemeClr val="tx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NO OFFLINE</a:t>
            </a:r>
            <a:endParaRPr lang="pt-PT" sz="3600" b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D627C8-939E-F74A-1ACA-5DAFC348795C}"/>
              </a:ext>
            </a:extLst>
          </p:cNvPr>
          <p:cNvSpPr/>
          <p:nvPr/>
        </p:nvSpPr>
        <p:spPr>
          <a:xfrm>
            <a:off x="8191050" y="943146"/>
            <a:ext cx="2371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kern="100" cap="none" spc="0" dirty="0">
                <a:ln w="0"/>
                <a:solidFill>
                  <a:schemeClr val="tx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NO ONLINE</a:t>
            </a:r>
            <a:endParaRPr lang="pt-PT" sz="3600" b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A8E60EE-5024-A1E8-1739-2E6C44E9CCC3}"/>
              </a:ext>
            </a:extLst>
          </p:cNvPr>
          <p:cNvSpPr/>
          <p:nvPr/>
        </p:nvSpPr>
        <p:spPr>
          <a:xfrm>
            <a:off x="6735238" y="1616484"/>
            <a:ext cx="5196986" cy="45848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0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Redes Sociais: </a:t>
            </a: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Use Meta Business Suite, </a:t>
            </a:r>
            <a:r>
              <a:rPr lang="pt-PT" sz="2000" kern="100" dirty="0" err="1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Hootsuite</a:t>
            </a: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ou métricas nativas para analisar alcance e engajamento.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0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Sites e Campanhas:</a:t>
            </a: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Google </a:t>
            </a:r>
            <a:r>
              <a:rPr lang="pt-PT" sz="2000" kern="100" dirty="0" err="1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Analytics</a:t>
            </a: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e Google </a:t>
            </a:r>
            <a:r>
              <a:rPr lang="pt-PT" sz="2000" kern="100" dirty="0" err="1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Ads</a:t>
            </a: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para monitorizar tráfego e campanhas pagas.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0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E-mail Marketing: </a:t>
            </a:r>
            <a:r>
              <a:rPr lang="pt-PT" sz="2000" kern="100" dirty="0" err="1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Mailchimp</a:t>
            </a: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ou </a:t>
            </a:r>
            <a:r>
              <a:rPr lang="pt-PT" sz="2000" kern="100" dirty="0" err="1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HubSpot</a:t>
            </a: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para avaliar taxas de abertura e conversões.</a:t>
            </a:r>
            <a:endParaRPr lang="pt-PT" sz="2000" b="1" kern="100" dirty="0">
              <a:solidFill>
                <a:schemeClr val="tx2"/>
              </a:solidFill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000" b="1" kern="100" dirty="0">
                <a:solidFill>
                  <a:schemeClr val="tx2"/>
                </a:solidFill>
                <a:latin typeface="☞GILROY-MEDIUM"/>
                <a:cs typeface="Times New Roman" panose="02020603050405020304" pitchFamily="18" charset="0"/>
              </a:rPr>
              <a:t>Etc.</a:t>
            </a:r>
            <a:endParaRPr lang="pt-PT" sz="2400" b="1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PT" sz="24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EA51469C-7E6B-A732-0425-F2D562EF36AF}"/>
              </a:ext>
            </a:extLst>
          </p:cNvPr>
          <p:cNvSpPr/>
          <p:nvPr/>
        </p:nvSpPr>
        <p:spPr>
          <a:xfrm>
            <a:off x="193590" y="1751349"/>
            <a:ext cx="6348058" cy="5922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Medir o desempenho de canais offline é mais </a:t>
            </a:r>
            <a:r>
              <a:rPr lang="pt-PT" sz="20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difícil </a:t>
            </a: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porque não há métricas automáticas como no online. Porquê? Há uma </a:t>
            </a:r>
            <a:r>
              <a:rPr lang="pt-PT" sz="20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falta de dados diretos </a:t>
            </a: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(ex.: cliques ou visualizações) e essa medição depende de métodos indiretos como: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Analisar o aumento de vendas ou tráfego após a campanha.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Comparar o impacto offline com o online (ex.: as pesquisas após um anúncio).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PT" sz="20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Realizar pesquisas de mercado, por exemplo perguntar ao público-alvo se viu ou se recorda da campanha.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PT" sz="2000" kern="100" dirty="0">
                <a:solidFill>
                  <a:schemeClr val="tx2"/>
                </a:solidFill>
                <a:latin typeface="☞GILROY-MEDIUM"/>
                <a:cs typeface="Times New Roman" panose="02020603050405020304" pitchFamily="18" charset="0"/>
              </a:rPr>
              <a:t>Etc.</a:t>
            </a:r>
            <a:endParaRPr lang="pt-PT" sz="2400" dirty="0">
              <a:solidFill>
                <a:schemeClr val="tx2"/>
              </a:solidFill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PT" sz="24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PT" sz="24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015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 uiExpand="1" build="p"/>
      <p:bldP spid="2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A4E45-9476-03F1-28F3-8A8F1F419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0BF5801-82E2-6287-9600-81ADB05D7F83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613161-D0A1-42B7-6DD8-FA1FCBB21FC1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9920553-A0C2-4750-A30A-4057CC656725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1AB2756-BEA7-145D-6165-F59F0A93EC78}"/>
              </a:ext>
            </a:extLst>
          </p:cNvPr>
          <p:cNvSpPr/>
          <p:nvPr/>
        </p:nvSpPr>
        <p:spPr>
          <a:xfrm>
            <a:off x="7914447" y="-3596196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90AF077-02E1-27A6-6085-451AB29656BF}"/>
              </a:ext>
            </a:extLst>
          </p:cNvPr>
          <p:cNvSpPr/>
          <p:nvPr/>
        </p:nvSpPr>
        <p:spPr>
          <a:xfrm>
            <a:off x="2697794" y="7037652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C29A4F7A-357B-A677-A705-03BB4ABF334C}"/>
              </a:ext>
            </a:extLst>
          </p:cNvPr>
          <p:cNvSpPr txBox="1">
            <a:spLocks/>
          </p:cNvSpPr>
          <p:nvPr/>
        </p:nvSpPr>
        <p:spPr>
          <a:xfrm>
            <a:off x="12187828" y="267103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PT" sz="5400" b="1" dirty="0">
              <a:solidFill>
                <a:srgbClr val="3A16CA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5E7D72F7-0B13-0420-E48E-C53F6118F9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Título 14">
            <a:extLst>
              <a:ext uri="{FF2B5EF4-FFF2-40B4-BE49-F238E27FC236}">
                <a16:creationId xmlns:a16="http://schemas.microsoft.com/office/drawing/2014/main" id="{5CEE4A97-CEEE-0E30-59ED-EC04B61C9C06}"/>
              </a:ext>
            </a:extLst>
          </p:cNvPr>
          <p:cNvSpPr txBox="1">
            <a:spLocks/>
          </p:cNvSpPr>
          <p:nvPr/>
        </p:nvSpPr>
        <p:spPr>
          <a:xfrm>
            <a:off x="10815761" y="3074195"/>
            <a:ext cx="8724488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4000" b="1" spc="-75" dirty="0">
              <a:solidFill>
                <a:schemeClr val="tx2"/>
              </a:solidFill>
              <a:latin typeface="Archia Bold" panose="02000503000000020004" pitchFamily="2" charset="77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FB3FF8C-3013-1BC0-A1B3-79276B9B8F37}"/>
              </a:ext>
            </a:extLst>
          </p:cNvPr>
          <p:cNvSpPr/>
          <p:nvPr/>
        </p:nvSpPr>
        <p:spPr>
          <a:xfrm>
            <a:off x="12432343" y="2551837"/>
            <a:ext cx="54913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1" cap="none" spc="0" dirty="0">
                <a:ln w="0"/>
                <a:solidFill>
                  <a:schemeClr val="tx2"/>
                </a:solidFill>
                <a:latin typeface="Archia bold" panose="020B0604020202020204"/>
              </a:rPr>
              <a:t>ESTRATÉGIA DE COMUNICAÇÃO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2C9CCBF-05E6-B74F-4B94-678D35316040}"/>
              </a:ext>
            </a:extLst>
          </p:cNvPr>
          <p:cNvSpPr/>
          <p:nvPr/>
        </p:nvSpPr>
        <p:spPr>
          <a:xfrm>
            <a:off x="3223338" y="300443"/>
            <a:ext cx="54913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8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AVALIAÇÃO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B6C1CE-94E6-C40C-F7DA-9B2E3B1A4E71}"/>
              </a:ext>
            </a:extLst>
          </p:cNvPr>
          <p:cNvSpPr/>
          <p:nvPr/>
        </p:nvSpPr>
        <p:spPr>
          <a:xfrm>
            <a:off x="10581479" y="275237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QUEM?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74F75D4-E6F8-D783-5D8F-201220944DDB}"/>
              </a:ext>
            </a:extLst>
          </p:cNvPr>
          <p:cNvSpPr/>
          <p:nvPr/>
        </p:nvSpPr>
        <p:spPr>
          <a:xfrm>
            <a:off x="12109144" y="1436162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 QUÊ?</a:t>
            </a:r>
          </a:p>
        </p:txBody>
      </p:sp>
      <p:cxnSp>
        <p:nvCxnSpPr>
          <p:cNvPr id="19" name="Conexão Reta 11">
            <a:extLst>
              <a:ext uri="{FF2B5EF4-FFF2-40B4-BE49-F238E27FC236}">
                <a16:creationId xmlns:a16="http://schemas.microsoft.com/office/drawing/2014/main" id="{32207FB2-0052-9ACA-D392-F12455897FC3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056FC7BF-BD79-A664-9598-7C9EC8D33DDB}"/>
              </a:ext>
            </a:extLst>
          </p:cNvPr>
          <p:cNvSpPr/>
          <p:nvPr/>
        </p:nvSpPr>
        <p:spPr>
          <a:xfrm>
            <a:off x="15344329" y="2286209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ONDE?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9D73334-AD8D-7E55-C0C0-36FC48C818D7}"/>
              </a:ext>
            </a:extLst>
          </p:cNvPr>
          <p:cNvSpPr/>
          <p:nvPr/>
        </p:nvSpPr>
        <p:spPr>
          <a:xfrm>
            <a:off x="14813144" y="4699398"/>
            <a:ext cx="54913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400" b="1" cap="none" spc="0" dirty="0">
                <a:ln w="0"/>
                <a:solidFill>
                  <a:schemeClr val="accent2"/>
                </a:solidFill>
                <a:latin typeface="Archia bold" panose="020B0604020202020204"/>
              </a:rPr>
              <a:t>COMO?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87C47AE-785D-B8E0-448B-19417DC32AB0}"/>
              </a:ext>
            </a:extLst>
          </p:cNvPr>
          <p:cNvSpPr/>
          <p:nvPr/>
        </p:nvSpPr>
        <p:spPr>
          <a:xfrm>
            <a:off x="180075" y="1195644"/>
            <a:ext cx="115778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kern="100" cap="none" spc="0" dirty="0">
                <a:ln w="0"/>
                <a:solidFill>
                  <a:schemeClr val="tx2"/>
                </a:solidFill>
                <a:latin typeface="Archia bold" panose="02000503000000020004"/>
                <a:ea typeface="Aptos" panose="020B0004020202020204" pitchFamily="34" charset="0"/>
                <a:cs typeface="Times New Roman" panose="02020603050405020304" pitchFamily="18" charset="0"/>
              </a:rPr>
              <a:t>Como ajustar a nossa estratégia face a resultados obtidos</a:t>
            </a:r>
            <a:endParaRPr lang="pt-PT" sz="3600" b="1" cap="none" spc="0" dirty="0">
              <a:ln w="0"/>
              <a:solidFill>
                <a:schemeClr val="tx2"/>
              </a:solidFill>
              <a:latin typeface="Archia bold" panose="02000503000000020004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F2ECDE3-EDA7-7CAD-770A-A20701EF1229}"/>
              </a:ext>
            </a:extLst>
          </p:cNvPr>
          <p:cNvSpPr/>
          <p:nvPr/>
        </p:nvSpPr>
        <p:spPr>
          <a:xfrm>
            <a:off x="659098" y="2005505"/>
            <a:ext cx="10873803" cy="49295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Identificar problemas: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Corrigir as falhas “maiores e mais óbvias” é o primeiro passo (ex.: conteúdos ou horários inadequados).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Rever objetivos: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Ajustar metas conforme os resultados (ex.: priorizar engajamento).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Redirecionar recursos: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Focar os recursos - anteriormente mencionados - em canais que se revelam mais eficazes face aos dados (ex.: reforçar </a:t>
            </a:r>
            <a:r>
              <a:rPr lang="pt-PT" sz="2400" kern="100" dirty="0" err="1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TikTok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se for mais impactante).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Ajustes contínuos: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pt-PT" sz="2400" b="1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2400" kern="100" dirty="0">
                <a:solidFill>
                  <a:schemeClr val="tx2"/>
                </a:solidFill>
                <a:latin typeface="☞GILROY-MEDIUM"/>
                <a:ea typeface="Aptos" panose="020B0004020202020204" pitchFamily="34" charset="0"/>
                <a:cs typeface="Times New Roman" panose="02020603050405020304" pitchFamily="18" charset="0"/>
              </a:rPr>
              <a:t>ajustes devem ser feitos de uma forma contínua com base nos dados obtidos com a avaliação.</a:t>
            </a:r>
            <a:endParaRPr lang="pt-PT" sz="2800" kern="100" dirty="0">
              <a:solidFill>
                <a:schemeClr val="tx2"/>
              </a:solidFill>
              <a:latin typeface="☞GILROY-MEDIUM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PT" sz="2800" kern="100" dirty="0">
              <a:solidFill>
                <a:schemeClr val="tx2"/>
              </a:solidFill>
              <a:effectLst/>
              <a:latin typeface="☞GILROY-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PT" sz="28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1230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1"/>
            <a:ext cx="6207690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8687830" y="563644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96FE27B4-15E3-BEA4-C2CF-9383C6AFF0A0}"/>
              </a:ext>
            </a:extLst>
          </p:cNvPr>
          <p:cNvSpPr txBox="1"/>
          <p:nvPr/>
        </p:nvSpPr>
        <p:spPr>
          <a:xfrm>
            <a:off x="508000" y="4543429"/>
            <a:ext cx="4978400" cy="1765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spc="-53">
                <a:solidFill>
                  <a:schemeClr val="accent1"/>
                </a:solidFill>
                <a:latin typeface="Archia" panose="02000503000000020004" pitchFamily="2" charset="77"/>
              </a:rPr>
              <a:t>Avenida Manuel Violas, nº 476</a:t>
            </a:r>
          </a:p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spc="-53">
                <a:solidFill>
                  <a:schemeClr val="accent1"/>
                </a:solidFill>
                <a:latin typeface="Archia" panose="02000503000000020004" pitchFamily="2" charset="77"/>
              </a:rPr>
              <a:t>4410-137 São Félix da Marinha</a:t>
            </a:r>
          </a:p>
          <a:p>
            <a:pPr>
              <a:lnSpc>
                <a:spcPts val="2833"/>
              </a:lnSpc>
              <a:spcBef>
                <a:spcPct val="0"/>
              </a:spcBef>
            </a:pPr>
            <a:endParaRPr lang="en-US" sz="1867" spc="-53">
              <a:solidFill>
                <a:schemeClr val="accent1"/>
              </a:solidFill>
              <a:latin typeface="Archia" panose="02000503000000020004" pitchFamily="2" charset="77"/>
            </a:endParaRPr>
          </a:p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b="1" spc="-53">
                <a:solidFill>
                  <a:schemeClr val="accent1"/>
                </a:solidFill>
                <a:latin typeface="Archia Bold" panose="02000503000000020004" pitchFamily="2" charset="77"/>
              </a:rPr>
              <a:t>(+351) 227 334 140(1)</a:t>
            </a:r>
          </a:p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b="1" spc="-53">
                <a:solidFill>
                  <a:schemeClr val="accent1"/>
                </a:solidFill>
                <a:latin typeface="Archia Bold" panose="02000503000000020004" pitchFamily="2" charset="77"/>
              </a:rPr>
              <a:t>inova@inovagaia.pt</a:t>
            </a:r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7" y="563644"/>
            <a:ext cx="2533783" cy="58271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6608548" y="597262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6999411" y="5969000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7390274" y="5969000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A544FCD-B3ED-E08A-8296-82B928E51B94}"/>
              </a:ext>
            </a:extLst>
          </p:cNvPr>
          <p:cNvSpPr txBox="1"/>
          <p:nvPr/>
        </p:nvSpPr>
        <p:spPr>
          <a:xfrm rot="16200000">
            <a:off x="7678101" y="2792896"/>
            <a:ext cx="7630885" cy="1272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67" b="1" spc="-53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7667">
              <a:ln w="1270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4F15A76-FB38-2003-B441-1372517C1880}"/>
              </a:ext>
            </a:extLst>
          </p:cNvPr>
          <p:cNvSpPr txBox="1"/>
          <p:nvPr/>
        </p:nvSpPr>
        <p:spPr>
          <a:xfrm rot="16200000">
            <a:off x="6818701" y="2792896"/>
            <a:ext cx="7630885" cy="1272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67" b="1" spc="-53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7667">
              <a:ln w="1270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64E5AB5-2C90-6358-BD5F-A6DB6F8F3F54}"/>
              </a:ext>
            </a:extLst>
          </p:cNvPr>
          <p:cNvSpPr txBox="1"/>
          <p:nvPr/>
        </p:nvSpPr>
        <p:spPr>
          <a:xfrm rot="5400000">
            <a:off x="5417663" y="2800153"/>
            <a:ext cx="7630885" cy="1272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67" b="1" spc="-53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7667">
              <a:ln w="12700">
                <a:solidFill>
                  <a:schemeClr val="bg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7371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INOVAGAIA">
      <a:dk1>
        <a:srgbClr val="000000"/>
      </a:dk1>
      <a:lt1>
        <a:srgbClr val="FFFFFF"/>
      </a:lt1>
      <a:dk2>
        <a:srgbClr val="3A16CA"/>
      </a:dk2>
      <a:lt2>
        <a:srgbClr val="EEECE1"/>
      </a:lt2>
      <a:accent1>
        <a:srgbClr val="3A16CA"/>
      </a:accent1>
      <a:accent2>
        <a:srgbClr val="5DEEBD"/>
      </a:accent2>
      <a:accent3>
        <a:srgbClr val="959595"/>
      </a:accent3>
      <a:accent4>
        <a:srgbClr val="3A3A3A"/>
      </a:accent4>
      <a:accent5>
        <a:srgbClr val="C0C0C0"/>
      </a:accent5>
      <a:accent6>
        <a:srgbClr val="D5D5D5"/>
      </a:accent6>
      <a:hlink>
        <a:srgbClr val="5DEEBD"/>
      </a:hlink>
      <a:folHlink>
        <a:srgbClr val="4CC49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DE017B52D966B439B4A8180F8632A89" ma:contentTypeVersion="18" ma:contentTypeDescription="Crear nuevo documento." ma:contentTypeScope="" ma:versionID="5f83432fb3b3d03df75dfa87e88cfeb5">
  <xsd:schema xmlns:xsd="http://www.w3.org/2001/XMLSchema" xmlns:xs="http://www.w3.org/2001/XMLSchema" xmlns:p="http://schemas.microsoft.com/office/2006/metadata/properties" xmlns:ns2="8df89fe9-0787-4208-af9d-262ab24517d4" xmlns:ns3="afffe2d9-c3ff-44ca-80c1-2c3e7fcb0e30" targetNamespace="http://schemas.microsoft.com/office/2006/metadata/properties" ma:root="true" ma:fieldsID="563262efa320f8c7e45b59d566865df7" ns2:_="" ns3:_="">
    <xsd:import namespace="8df89fe9-0787-4208-af9d-262ab24517d4"/>
    <xsd:import namespace="afffe2d9-c3ff-44ca-80c1-2c3e7fcb0e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89fe9-0787-4208-af9d-262ab2451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bdbc3af8-5ebe-441a-975b-c2d3e4921b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fe2d9-c3ff-44ca-80c1-2c3e7fcb0e3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22aa5ea-2746-4726-a86a-78855eb6ee60}" ma:internalName="TaxCatchAll" ma:showField="CatchAllData" ma:web="afffe2d9-c3ff-44ca-80c1-2c3e7fcb0e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ffe2d9-c3ff-44ca-80c1-2c3e7fcb0e30" xsi:nil="true"/>
    <lcf76f155ced4ddcb4097134ff3c332f xmlns="8df89fe9-0787-4208-af9d-262ab24517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A80621A-D707-4014-B74C-3C837994255D}"/>
</file>

<file path=customXml/itemProps2.xml><?xml version="1.0" encoding="utf-8"?>
<ds:datastoreItem xmlns:ds="http://schemas.openxmlformats.org/officeDocument/2006/customXml" ds:itemID="{4B826899-46E7-4D17-88DD-D1BD2815C9DB}"/>
</file>

<file path=customXml/itemProps3.xml><?xml version="1.0" encoding="utf-8"?>
<ds:datastoreItem xmlns:ds="http://schemas.openxmlformats.org/officeDocument/2006/customXml" ds:itemID="{22C34B34-4996-4A5B-B851-F4C808E328B1}"/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3351</Words>
  <Application>Microsoft Office PowerPoint</Application>
  <PresentationFormat>Ecrã Panorâmico</PresentationFormat>
  <Paragraphs>596</Paragraphs>
  <Slides>42</Slides>
  <Notes>3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42</vt:i4>
      </vt:variant>
    </vt:vector>
  </HeadingPairs>
  <TitlesOfParts>
    <vt:vector size="52" baseType="lpstr">
      <vt:lpstr>☞GILROY-MEDIUM</vt:lpstr>
      <vt:lpstr>Aptos</vt:lpstr>
      <vt:lpstr>Aptos Display</vt:lpstr>
      <vt:lpstr>Archia</vt:lpstr>
      <vt:lpstr>Archia Bold</vt:lpstr>
      <vt:lpstr>Archia Bold</vt:lpstr>
      <vt:lpstr>Arial</vt:lpstr>
      <vt:lpstr>Calibri</vt:lpstr>
      <vt:lpstr>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Suporte - Inovagaia</dc:creator>
  <cp:lastModifiedBy>Suporte - Inovagaia</cp:lastModifiedBy>
  <cp:revision>31</cp:revision>
  <dcterms:created xsi:type="dcterms:W3CDTF">2024-12-13T15:05:33Z</dcterms:created>
  <dcterms:modified xsi:type="dcterms:W3CDTF">2024-12-20T15:58:31Z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0x0101005DE017B52D966B439B4A8180F8632A89</vt:lpwstr>
  </property>
</Properties>
</file>