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0" r:id="rId2"/>
    <p:sldId id="259" r:id="rId3"/>
    <p:sldId id="262" r:id="rId4"/>
    <p:sldId id="257" r:id="rId5"/>
    <p:sldId id="263" r:id="rId6"/>
    <p:sldId id="264" r:id="rId7"/>
    <p:sldId id="265" r:id="rId8"/>
    <p:sldId id="269" r:id="rId9"/>
    <p:sldId id="270" r:id="rId10"/>
    <p:sldId id="271" r:id="rId11"/>
    <p:sldId id="275" r:id="rId12"/>
    <p:sldId id="278" r:id="rId13"/>
    <p:sldId id="279" r:id="rId14"/>
    <p:sldId id="280" r:id="rId15"/>
    <p:sldId id="277" r:id="rId16"/>
    <p:sldId id="281" r:id="rId17"/>
    <p:sldId id="283" r:id="rId18"/>
    <p:sldId id="284" r:id="rId19"/>
    <p:sldId id="285" r:id="rId20"/>
    <p:sldId id="286" r:id="rId21"/>
    <p:sldId id="287" r:id="rId22"/>
    <p:sldId id="288" r:id="rId23"/>
    <p:sldId id="290" r:id="rId24"/>
    <p:sldId id="289" r:id="rId25"/>
    <p:sldId id="291" r:id="rId26"/>
    <p:sldId id="292" r:id="rId2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B4C"/>
    <a:srgbClr val="E95B4D"/>
    <a:srgbClr val="2775B6"/>
    <a:srgbClr val="2875B7"/>
    <a:srgbClr val="57A557"/>
    <a:srgbClr val="D5E8D5"/>
    <a:srgbClr val="4E2AE5"/>
    <a:srgbClr val="3A1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852" autoAdjust="0"/>
  </p:normalViewPr>
  <p:slideViewPr>
    <p:cSldViewPr snapToGrid="0">
      <p:cViewPr varScale="1">
        <p:scale>
          <a:sx n="55" d="100"/>
          <a:sy n="55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C80A8-3800-415C-9EB4-A82D1A64EBB6}" type="datetimeFigureOut">
              <a:rPr lang="pt-PT" smtClean="0"/>
              <a:t>12/12/2024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D11B9-C19B-4B35-84A6-29A34403F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96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725C4-524D-4419-C4E8-BD37E267E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90534F9-22C6-18DC-B2CC-89C54163E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A6A997D-F0BE-1837-1907-CAC065301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DE8AAD9-F3E3-2FC6-BF10-71C24FC40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7154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62FB3-3AAD-DF29-49C5-1C951965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A32E9501-ED74-681B-2046-5FA2D2479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F22D2C44-ED9D-C1F9-B5FD-10ECEB633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A4239DF-729D-F7E3-71EF-A6E73288E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2226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09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19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F6BF5-B2AC-68A6-7975-CF0FE3DC6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1E765743-EEBD-001D-62A3-862829684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8CA623A-0B29-E983-0169-603C93D58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1B0FD49-6165-7432-63DC-49A423EB5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4111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AD11B9-C19B-4B35-84A6-29A34403FDD3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9659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41587-4108-F864-EFF0-E7C664FA8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A5BCEE48-9888-789E-46D8-A17482E81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5532DD8E-C561-FF48-EC53-A313093F9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5EA9EAA-A7A1-13F8-E8DB-726A9505F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0322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E44F1-F667-0ACC-B70D-F38FAF2B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EC8FB29-332F-25C1-E1A2-9F1812CC8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97B6A3DF-1289-81AF-5BF8-FCCF378BE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C99631A-1213-02F4-1AAB-E1E32D096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53E16-ED74-45BD-806E-E2D11ECD138D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600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8.png"/><Relationship Id="rId5" Type="http://schemas.openxmlformats.org/officeDocument/2006/relationships/image" Target="../media/image22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smallpdf.com/file#s=0e258f7c-7ea4-4039-ae35-b25446e7f633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seriousplay.training/lego-serious-play/" TargetMode="Externa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ego.com/pt-pt/themes/serious-play/background" TargetMode="External"/><Relationship Id="rId11" Type="http://schemas.openxmlformats.org/officeDocument/2006/relationships/image" Target="../media/image24.jpg"/><Relationship Id="rId5" Type="http://schemas.openxmlformats.org/officeDocument/2006/relationships/image" Target="../media/image5.png"/><Relationship Id="rId10" Type="http://schemas.openxmlformats.org/officeDocument/2006/relationships/hyperlink" Target="https://youtu.be/4V_p0Do3_AI?si=rKu-s8gw0S4_sbXO" TargetMode="External"/><Relationship Id="rId4" Type="http://schemas.microsoft.com/office/2007/relationships/hdphoto" Target="../media/hdphoto1.wdp"/><Relationship Id="rId9" Type="http://schemas.openxmlformats.org/officeDocument/2006/relationships/hyperlink" Target="https://youtu.be/rld-gUrp-iw?si=IzkwrgOA1bHOuKJk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ova@inovagaia.p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D213BD-A02C-BFC9-D7DD-3C7D8AAC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C43DA2D1-724D-66DB-D25D-86860BA1E821}"/>
              </a:ext>
            </a:extLst>
          </p:cNvPr>
          <p:cNvSpPr/>
          <p:nvPr/>
        </p:nvSpPr>
        <p:spPr>
          <a:xfrm>
            <a:off x="0" y="1"/>
            <a:ext cx="620769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94F7F6A-7F90-D635-75EF-8F2726925A19}"/>
              </a:ext>
            </a:extLst>
          </p:cNvPr>
          <p:cNvSpPr/>
          <p:nvPr/>
        </p:nvSpPr>
        <p:spPr>
          <a:xfrm>
            <a:off x="13279619" y="489310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1101B34-E314-AA68-AD92-7C911A5DCD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6" y="-662516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3155FC56-76BA-93A4-3770-2BED186D80D4}"/>
              </a:ext>
            </a:extLst>
          </p:cNvPr>
          <p:cNvSpPr/>
          <p:nvPr/>
        </p:nvSpPr>
        <p:spPr>
          <a:xfrm>
            <a:off x="-2207965" y="3361923"/>
            <a:ext cx="1133439" cy="972925"/>
          </a:xfrm>
          <a:prstGeom prst="roundRect">
            <a:avLst>
              <a:gd name="adj" fmla="val 719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3D969C0-3CAC-787D-2DE3-0D073C0DB682}"/>
              </a:ext>
            </a:extLst>
          </p:cNvPr>
          <p:cNvSpPr/>
          <p:nvPr/>
        </p:nvSpPr>
        <p:spPr>
          <a:xfrm>
            <a:off x="271438" y="68899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1569F2-7E69-FD47-338A-A8BD24746607}"/>
              </a:ext>
            </a:extLst>
          </p:cNvPr>
          <p:cNvSpPr/>
          <p:nvPr/>
        </p:nvSpPr>
        <p:spPr>
          <a:xfrm>
            <a:off x="1008544" y="69056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0B11F5D-8446-2113-F518-33DC583CC3B8}"/>
              </a:ext>
            </a:extLst>
          </p:cNvPr>
          <p:cNvSpPr/>
          <p:nvPr/>
        </p:nvSpPr>
        <p:spPr>
          <a:xfrm>
            <a:off x="645395" y="69076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A0CBD5A-6C63-36A7-8A0C-2A74AB6A92A0}"/>
              </a:ext>
            </a:extLst>
          </p:cNvPr>
          <p:cNvSpPr txBox="1"/>
          <p:nvPr/>
        </p:nvSpPr>
        <p:spPr>
          <a:xfrm rot="16200000">
            <a:off x="10597640" y="2767281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0D3A524-30BE-1ED2-43CD-5C749712A07B}"/>
              </a:ext>
            </a:extLst>
          </p:cNvPr>
          <p:cNvSpPr txBox="1"/>
          <p:nvPr/>
        </p:nvSpPr>
        <p:spPr>
          <a:xfrm rot="16200000">
            <a:off x="9726840" y="2767281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A66BEC-0D06-C682-5BC4-2748E49158B8}"/>
              </a:ext>
            </a:extLst>
          </p:cNvPr>
          <p:cNvSpPr txBox="1"/>
          <p:nvPr/>
        </p:nvSpPr>
        <p:spPr>
          <a:xfrm rot="5400000">
            <a:off x="9000087" y="2782566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02EDAF-9CAD-90AA-6C14-0BA01A9E14DB}"/>
              </a:ext>
            </a:extLst>
          </p:cNvPr>
          <p:cNvSpPr/>
          <p:nvPr/>
        </p:nvSpPr>
        <p:spPr>
          <a:xfrm>
            <a:off x="-7004232" y="1373938"/>
            <a:ext cx="8372995" cy="3123932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99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thick" panose="00000100000000000000" pitchFamily="2" charset="0"/>
              </a:rPr>
              <a:t>LEGO</a:t>
            </a:r>
            <a:r>
              <a:rPr lang="pt-PT" sz="19900" b="0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thick" panose="00000100000000000000" pitchFamily="2" charset="0"/>
              </a:rPr>
              <a:t> </a:t>
            </a:r>
            <a:endParaRPr lang="pt-PT" sz="7200" b="0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gothick" panose="00000100000000000000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5592F2B-FD70-3434-A28A-BF53EB50306C}"/>
              </a:ext>
            </a:extLst>
          </p:cNvPr>
          <p:cNvSpPr/>
          <p:nvPr/>
        </p:nvSpPr>
        <p:spPr>
          <a:xfrm>
            <a:off x="-6432634" y="3217750"/>
            <a:ext cx="6277409" cy="2185214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1500" b="1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" panose="02000600000000000000" pitchFamily="2" charset="0"/>
              </a:rPr>
              <a:t>SERIOU</a:t>
            </a:r>
            <a:r>
              <a:rPr lang="pt-PT" sz="11500" b="1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</a:t>
            </a:r>
            <a:r>
              <a:rPr lang="pt-PT" sz="13800" b="1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1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F232EE0-6CDE-98A2-D260-C8D360DA4603}"/>
              </a:ext>
            </a:extLst>
          </p:cNvPr>
          <p:cNvSpPr/>
          <p:nvPr/>
        </p:nvSpPr>
        <p:spPr>
          <a:xfrm>
            <a:off x="-6224387" y="3970471"/>
            <a:ext cx="6277409" cy="2185214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" panose="02000600000000000000" pitchFamily="2" charset="0"/>
              </a:rPr>
              <a:t>PLAY</a:t>
            </a:r>
            <a:r>
              <a:rPr lang="pt-PT" sz="13800" b="0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pic>
        <p:nvPicPr>
          <p:cNvPr id="11" name="Imagem 10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26FAB052-5003-3D13-A889-C495F28BE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6155684"/>
            <a:ext cx="398729" cy="39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33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5C962-B0CA-B7E4-1BA7-432EAAE0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4026F2B1-4D74-7FC4-A9B7-B3D226941DE6}"/>
              </a:ext>
            </a:extLst>
          </p:cNvPr>
          <p:cNvSpPr/>
          <p:nvPr/>
        </p:nvSpPr>
        <p:spPr>
          <a:xfrm>
            <a:off x="0" y="1"/>
            <a:ext cx="620769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6C5AD95-079F-0AC0-88A2-948875833CE0}"/>
              </a:ext>
            </a:extLst>
          </p:cNvPr>
          <p:cNvSpPr/>
          <p:nvPr/>
        </p:nvSpPr>
        <p:spPr>
          <a:xfrm>
            <a:off x="8687830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7485E974-076B-F801-3A34-CB013A852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6" y="651934"/>
            <a:ext cx="2533783" cy="582718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0F45A21A-513D-90EC-691C-DA38C1861413}"/>
              </a:ext>
            </a:extLst>
          </p:cNvPr>
          <p:cNvSpPr/>
          <p:nvPr/>
        </p:nvSpPr>
        <p:spPr>
          <a:xfrm>
            <a:off x="-440453" y="1861925"/>
            <a:ext cx="6088742" cy="4368800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61F2F0-9AB4-D5DB-96CD-EBF12B24002E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AFFA8B-B548-581C-A2F7-DFEF2D035407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1BCA70-F572-9C70-5491-9AC618D9C713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F4D8683-1C90-89BA-CA73-4FBF7C88DFBF}"/>
              </a:ext>
            </a:extLst>
          </p:cNvPr>
          <p:cNvSpPr txBox="1"/>
          <p:nvPr/>
        </p:nvSpPr>
        <p:spPr>
          <a:xfrm rot="16200000">
            <a:off x="7874318" y="2767281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A810B9-F0FD-2B59-591C-CE8BCBEB6D7D}"/>
              </a:ext>
            </a:extLst>
          </p:cNvPr>
          <p:cNvSpPr txBox="1"/>
          <p:nvPr/>
        </p:nvSpPr>
        <p:spPr>
          <a:xfrm rot="16200000">
            <a:off x="7003518" y="2767281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ADB38A3-FC31-0EFD-4A54-48BCD21C6FD6}"/>
              </a:ext>
            </a:extLst>
          </p:cNvPr>
          <p:cNvSpPr txBox="1"/>
          <p:nvPr/>
        </p:nvSpPr>
        <p:spPr>
          <a:xfrm rot="5400000">
            <a:off x="6276765" y="2782566"/>
            <a:ext cx="763088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Lego </a:t>
            </a:r>
            <a:r>
              <a:rPr lang="pt-PT" sz="8000" b="1" dirty="0" err="1">
                <a:ln w="19050">
                  <a:solidFill>
                    <a:schemeClr val="bg1"/>
                  </a:solidFill>
                </a:ln>
                <a:noFill/>
              </a:rPr>
              <a:t>Serious</a:t>
            </a:r>
            <a:r>
              <a:rPr lang="pt-PT" sz="8000" b="1" dirty="0">
                <a:ln w="19050">
                  <a:solidFill>
                    <a:schemeClr val="bg1"/>
                  </a:solidFill>
                </a:ln>
                <a:noFill/>
              </a:rPr>
              <a:t> Play </a:t>
            </a:r>
          </a:p>
        </p:txBody>
      </p:sp>
      <p:pic>
        <p:nvPicPr>
          <p:cNvPr id="59" name="Imagem 5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110A36D-C778-E728-5B55-D420C72565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816" y="6428484"/>
            <a:ext cx="2539682" cy="2539682"/>
          </a:xfrm>
          <a:prstGeom prst="rect">
            <a:avLst/>
          </a:prstGeom>
        </p:spPr>
      </p:pic>
      <p:pic>
        <p:nvPicPr>
          <p:cNvPr id="60" name="Imagem 5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A3B6EF3-6D1F-C79E-BE45-5B891CF30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80" y="7794641"/>
            <a:ext cx="2539682" cy="2539682"/>
          </a:xfrm>
          <a:prstGeom prst="rect">
            <a:avLst/>
          </a:prstGeom>
        </p:spPr>
      </p:pic>
      <p:pic>
        <p:nvPicPr>
          <p:cNvPr id="61" name="Imagem 6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A992547-D6A1-3F48-BC58-EB84AB063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207" y="7728023"/>
            <a:ext cx="2539682" cy="2539682"/>
          </a:xfrm>
          <a:prstGeom prst="rect">
            <a:avLst/>
          </a:prstGeom>
        </p:spPr>
      </p:pic>
      <p:pic>
        <p:nvPicPr>
          <p:cNvPr id="62" name="Imagem 6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E219857-117A-5062-00A6-F67EEA19D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11" y="9718495"/>
            <a:ext cx="2539682" cy="2539682"/>
          </a:xfrm>
          <a:prstGeom prst="rect">
            <a:avLst/>
          </a:prstGeom>
        </p:spPr>
      </p:pic>
      <p:pic>
        <p:nvPicPr>
          <p:cNvPr id="63" name="Imagem 6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231BBEE-2A78-A2B0-4002-A8CFDE84C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274" y="10728033"/>
            <a:ext cx="2539682" cy="2539682"/>
          </a:xfrm>
          <a:prstGeom prst="rect">
            <a:avLst/>
          </a:prstGeom>
        </p:spPr>
      </p:pic>
      <p:pic>
        <p:nvPicPr>
          <p:cNvPr id="64" name="Imagem 6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6353CD0-81E9-1D34-9549-C6E744CC0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490" y="10988336"/>
            <a:ext cx="2539682" cy="2539682"/>
          </a:xfrm>
          <a:prstGeom prst="rect">
            <a:avLst/>
          </a:prstGeom>
        </p:spPr>
      </p:pic>
      <p:pic>
        <p:nvPicPr>
          <p:cNvPr id="65" name="Imagem 6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6AD61BC-B892-4C2E-1390-A3912489A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9" y="-2999789"/>
            <a:ext cx="2539682" cy="2539682"/>
          </a:xfrm>
          <a:prstGeom prst="rect">
            <a:avLst/>
          </a:prstGeom>
        </p:spPr>
      </p:pic>
      <p:pic>
        <p:nvPicPr>
          <p:cNvPr id="66" name="Imagem 6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CCB53F8-1866-8188-4D04-17FB4CF94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53" y="-4508350"/>
            <a:ext cx="2539682" cy="2539682"/>
          </a:xfrm>
          <a:prstGeom prst="rect">
            <a:avLst/>
          </a:prstGeom>
        </p:spPr>
      </p:pic>
      <p:pic>
        <p:nvPicPr>
          <p:cNvPr id="67" name="Imagem 6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81B5EAA-010B-7104-3EE3-D3A0E919E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597" y="-7937036"/>
            <a:ext cx="2539682" cy="2539682"/>
          </a:xfrm>
          <a:prstGeom prst="rect">
            <a:avLst/>
          </a:prstGeom>
        </p:spPr>
      </p:pic>
      <p:pic>
        <p:nvPicPr>
          <p:cNvPr id="68" name="Imagem 6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C974753-7E56-C9EA-42EC-54A7B6E23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65" y="-7208738"/>
            <a:ext cx="2539682" cy="2539682"/>
          </a:xfrm>
          <a:prstGeom prst="rect">
            <a:avLst/>
          </a:prstGeom>
        </p:spPr>
      </p:pic>
      <p:pic>
        <p:nvPicPr>
          <p:cNvPr id="69" name="Imagem 6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515DEEE-F70D-1CE0-F538-C3692E833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32" y="-3747526"/>
            <a:ext cx="2539682" cy="2539682"/>
          </a:xfrm>
          <a:prstGeom prst="rect">
            <a:avLst/>
          </a:prstGeom>
        </p:spPr>
      </p:pic>
      <p:pic>
        <p:nvPicPr>
          <p:cNvPr id="70" name="Imagem 6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3CF102E-8EA2-5789-62CE-D3E667A8E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78" y="-5501288"/>
            <a:ext cx="2539682" cy="2539682"/>
          </a:xfrm>
          <a:prstGeom prst="rect">
            <a:avLst/>
          </a:prstGeom>
        </p:spPr>
      </p:pic>
      <p:pic>
        <p:nvPicPr>
          <p:cNvPr id="83" name="Imagem 8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2A4D3C3-B776-9253-CF08-7ABBB2F12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30" y="6969132"/>
            <a:ext cx="2539682" cy="2539682"/>
          </a:xfrm>
          <a:prstGeom prst="rect">
            <a:avLst/>
          </a:prstGeom>
        </p:spPr>
      </p:pic>
      <p:pic>
        <p:nvPicPr>
          <p:cNvPr id="84" name="Imagem 8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A690D33-DBBD-F34D-136A-BD02E9B81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68" y="7591588"/>
            <a:ext cx="2539682" cy="2539682"/>
          </a:xfrm>
          <a:prstGeom prst="rect">
            <a:avLst/>
          </a:prstGeom>
        </p:spPr>
      </p:pic>
      <p:pic>
        <p:nvPicPr>
          <p:cNvPr id="85" name="Imagem 8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1BDD1CC-94D8-66A4-3B2E-566C4F490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8585439"/>
            <a:ext cx="2539682" cy="2539682"/>
          </a:xfrm>
          <a:prstGeom prst="rect">
            <a:avLst/>
          </a:prstGeom>
        </p:spPr>
      </p:pic>
      <p:pic>
        <p:nvPicPr>
          <p:cNvPr id="86" name="Imagem 8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FBF4E70-A30E-D717-0825-906ACC2BA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73" y="9882558"/>
            <a:ext cx="2539682" cy="2539682"/>
          </a:xfrm>
          <a:prstGeom prst="rect">
            <a:avLst/>
          </a:prstGeom>
        </p:spPr>
      </p:pic>
      <p:pic>
        <p:nvPicPr>
          <p:cNvPr id="87" name="Imagem 8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1E53B6E-52A6-F731-9846-375330F23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2" y="12112181"/>
            <a:ext cx="2539682" cy="2539682"/>
          </a:xfrm>
          <a:prstGeom prst="rect">
            <a:avLst/>
          </a:prstGeom>
        </p:spPr>
      </p:pic>
      <p:pic>
        <p:nvPicPr>
          <p:cNvPr id="88" name="Imagem 8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0A700CE-2721-1A92-2880-DF9E53786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7" y="11997874"/>
            <a:ext cx="2539682" cy="2539682"/>
          </a:xfrm>
          <a:prstGeom prst="rect">
            <a:avLst/>
          </a:prstGeom>
        </p:spPr>
      </p:pic>
      <p:pic>
        <p:nvPicPr>
          <p:cNvPr id="90" name="Imagem 8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53C1C1A-0024-09FE-3DC6-2E73C93FF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-4786375"/>
            <a:ext cx="2539682" cy="2539682"/>
          </a:xfrm>
          <a:prstGeom prst="rect">
            <a:avLst/>
          </a:prstGeom>
        </p:spPr>
      </p:pic>
      <p:pic>
        <p:nvPicPr>
          <p:cNvPr id="91" name="Imagem 9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ACE5517-EFA0-B8E5-958B-CA27EC55F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06" y="-5696963"/>
            <a:ext cx="2539682" cy="2539682"/>
          </a:xfrm>
          <a:prstGeom prst="rect">
            <a:avLst/>
          </a:prstGeom>
        </p:spPr>
      </p:pic>
      <p:pic>
        <p:nvPicPr>
          <p:cNvPr id="92" name="Imagem 9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0B7B9D7-6C2A-4C5F-0C8C-118326438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584" y="-7695402"/>
            <a:ext cx="2539682" cy="2539682"/>
          </a:xfrm>
          <a:prstGeom prst="rect">
            <a:avLst/>
          </a:prstGeom>
        </p:spPr>
      </p:pic>
      <p:pic>
        <p:nvPicPr>
          <p:cNvPr id="96" name="Imagem 9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4DB1F11-4B19-F438-CE06-9B3CCB540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236" y="-3532911"/>
            <a:ext cx="2539682" cy="2539682"/>
          </a:xfrm>
          <a:prstGeom prst="rect">
            <a:avLst/>
          </a:prstGeom>
        </p:spPr>
      </p:pic>
      <p:pic>
        <p:nvPicPr>
          <p:cNvPr id="97" name="Imagem 9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4EA5821-9900-460E-49EC-C779C35FD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46" y="-5573849"/>
            <a:ext cx="2539682" cy="2539682"/>
          </a:xfrm>
          <a:prstGeom prst="rect">
            <a:avLst/>
          </a:prstGeom>
        </p:spPr>
      </p:pic>
      <p:pic>
        <p:nvPicPr>
          <p:cNvPr id="98" name="Imagem 9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6EEAA1E-FB1B-58E9-9DC6-6770CAAAF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11" y="-6182079"/>
            <a:ext cx="2539682" cy="2539682"/>
          </a:xfrm>
          <a:prstGeom prst="rect">
            <a:avLst/>
          </a:prstGeom>
        </p:spPr>
      </p:pic>
      <p:pic>
        <p:nvPicPr>
          <p:cNvPr id="102" name="Imagem 10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59CAAD6-D4FB-0F7F-1226-6CBEF6DBF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60" y="6537348"/>
            <a:ext cx="2539682" cy="2539682"/>
          </a:xfrm>
          <a:prstGeom prst="rect">
            <a:avLst/>
          </a:prstGeom>
        </p:spPr>
      </p:pic>
      <p:pic>
        <p:nvPicPr>
          <p:cNvPr id="103" name="Imagem 10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E15B54D-510A-1B05-E70F-AEE4A8DAD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64" y="6252309"/>
            <a:ext cx="2539682" cy="2539682"/>
          </a:xfrm>
          <a:prstGeom prst="rect">
            <a:avLst/>
          </a:prstGeom>
        </p:spPr>
      </p:pic>
      <p:pic>
        <p:nvPicPr>
          <p:cNvPr id="104" name="Imagem 10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AFFF040-1053-D3D8-639B-D8B1FF214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9564" y="8745441"/>
            <a:ext cx="2539682" cy="2539682"/>
          </a:xfrm>
          <a:prstGeom prst="rect">
            <a:avLst/>
          </a:prstGeom>
        </p:spPr>
      </p:pic>
      <p:pic>
        <p:nvPicPr>
          <p:cNvPr id="105" name="Imagem 10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E74C714-5B26-DAF3-C2DD-B84B82D28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4077" y="10015282"/>
            <a:ext cx="2539682" cy="2539682"/>
          </a:xfrm>
          <a:prstGeom prst="rect">
            <a:avLst/>
          </a:prstGeom>
        </p:spPr>
      </p:pic>
      <p:pic>
        <p:nvPicPr>
          <p:cNvPr id="106" name="Imagem 10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393BE74-CC39-297B-7149-E5FDCF32A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135" y="9895365"/>
            <a:ext cx="2539682" cy="2539682"/>
          </a:xfrm>
          <a:prstGeom prst="rect">
            <a:avLst/>
          </a:prstGeom>
        </p:spPr>
      </p:pic>
      <p:pic>
        <p:nvPicPr>
          <p:cNvPr id="107" name="Imagem 10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3CD7685-3421-A9F3-A4F7-05EEEB9258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18" y="11997874"/>
            <a:ext cx="2539682" cy="2539682"/>
          </a:xfrm>
          <a:prstGeom prst="rect">
            <a:avLst/>
          </a:prstGeom>
        </p:spPr>
      </p:pic>
      <p:pic>
        <p:nvPicPr>
          <p:cNvPr id="108" name="Imagem 10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7384F86-9EF1-FBB8-5A5A-1AA4A2256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317" y="4120337"/>
            <a:ext cx="2539682" cy="2539682"/>
          </a:xfrm>
          <a:prstGeom prst="rect">
            <a:avLst/>
          </a:prstGeom>
        </p:spPr>
      </p:pic>
      <p:pic>
        <p:nvPicPr>
          <p:cNvPr id="109" name="Imagem 10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BB092A-222E-4B9D-17BA-750C2B545F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090" y="9879939"/>
            <a:ext cx="2539682" cy="2539682"/>
          </a:xfrm>
          <a:prstGeom prst="rect">
            <a:avLst/>
          </a:prstGeom>
        </p:spPr>
      </p:pic>
      <p:pic>
        <p:nvPicPr>
          <p:cNvPr id="110" name="Imagem 10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F9A0B6C-5EEE-967E-31BA-B003E4385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960" y="8199144"/>
            <a:ext cx="2539682" cy="2539682"/>
          </a:xfrm>
          <a:prstGeom prst="rect">
            <a:avLst/>
          </a:prstGeom>
        </p:spPr>
      </p:pic>
      <p:pic>
        <p:nvPicPr>
          <p:cNvPr id="111" name="Imagem 1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6892526-5DCC-8B46-91CF-5C3E414B2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712" y="6660019"/>
            <a:ext cx="2539682" cy="2539682"/>
          </a:xfrm>
          <a:prstGeom prst="rect">
            <a:avLst/>
          </a:prstGeom>
        </p:spPr>
      </p:pic>
      <p:pic>
        <p:nvPicPr>
          <p:cNvPr id="112" name="Imagem 11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E936EBC-CA8B-54F4-A95B-73E911774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128" y="8953650"/>
            <a:ext cx="2539682" cy="2539682"/>
          </a:xfrm>
          <a:prstGeom prst="rect">
            <a:avLst/>
          </a:prstGeom>
        </p:spPr>
      </p:pic>
      <p:pic>
        <p:nvPicPr>
          <p:cNvPr id="113" name="Imagem 11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A3D2D7C-9029-65F7-7877-C57BF7B45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649378"/>
            <a:ext cx="2539682" cy="253968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8793DF6-33BB-48F8-619B-D49046B0A021}"/>
              </a:ext>
            </a:extLst>
          </p:cNvPr>
          <p:cNvSpPr/>
          <p:nvPr/>
        </p:nvSpPr>
        <p:spPr>
          <a:xfrm>
            <a:off x="-1436552" y="1373938"/>
            <a:ext cx="8372995" cy="3123932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99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thick" panose="00000100000000000000" pitchFamily="2" charset="0"/>
              </a:rPr>
              <a:t>LEGO</a:t>
            </a:r>
            <a:r>
              <a:rPr lang="pt-PT" sz="19900" b="0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thick" panose="00000100000000000000" pitchFamily="2" charset="0"/>
              </a:rPr>
              <a:t> </a:t>
            </a:r>
            <a:endParaRPr lang="pt-PT" sz="7200" b="0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gothick" panose="00000100000000000000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4B37939-4821-1DC6-9667-0DCAC4132D87}"/>
              </a:ext>
            </a:extLst>
          </p:cNvPr>
          <p:cNvSpPr/>
          <p:nvPr/>
        </p:nvSpPr>
        <p:spPr>
          <a:xfrm>
            <a:off x="-534787" y="3970471"/>
            <a:ext cx="6277409" cy="2185214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9600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" panose="02000600000000000000" pitchFamily="2" charset="0"/>
              </a:rPr>
              <a:t>PLAY</a:t>
            </a:r>
            <a:r>
              <a:rPr lang="pt-PT" sz="13800" b="0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0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D25E66C-3E7C-6765-4CAE-97B87913EDF9}"/>
              </a:ext>
            </a:extLst>
          </p:cNvPr>
          <p:cNvSpPr/>
          <p:nvPr/>
        </p:nvSpPr>
        <p:spPr>
          <a:xfrm>
            <a:off x="-356954" y="3217750"/>
            <a:ext cx="6277409" cy="2185214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1500" b="1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GO" panose="02000600000000000000" pitchFamily="2" charset="0"/>
              </a:rPr>
              <a:t>SERIOU</a:t>
            </a:r>
            <a:r>
              <a:rPr lang="pt-PT" sz="11500" b="1" dirty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S</a:t>
            </a:r>
            <a:r>
              <a:rPr lang="pt-PT" sz="13800" b="1" cap="none" spc="0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B0604020202020204" charset="0"/>
              </a:rPr>
              <a:t> </a:t>
            </a:r>
            <a:endParaRPr lang="pt-PT" sz="6000" b="1" cap="none" spc="0" dirty="0">
              <a:ln w="0"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a Bold" panose="020B0604020202020204" charset="0"/>
            </a:endParaRPr>
          </a:p>
        </p:txBody>
      </p:sp>
      <p:pic>
        <p:nvPicPr>
          <p:cNvPr id="7" name="Imagem 6" descr="Uma imagem com símbolo, Tipo de letra, Gráficos, logótipo&#10;&#10;Descrição gerada automaticamente">
            <a:extLst>
              <a:ext uri="{FF2B5EF4-FFF2-40B4-BE49-F238E27FC236}">
                <a16:creationId xmlns:a16="http://schemas.microsoft.com/office/drawing/2014/main" id="{CFD8DA03-DE94-D046-4C15-A8176D037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48" y="6356588"/>
            <a:ext cx="396130" cy="3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79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877015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0096956" y="534130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9" y="228623"/>
            <a:ext cx="1898975" cy="436725"/>
          </a:xfrm>
          <a:prstGeom prst="rect">
            <a:avLst/>
          </a:prstGeom>
        </p:spPr>
      </p:pic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72096CD-2DDA-42C3-D4C9-C9EA5D100E38}"/>
              </a:ext>
            </a:extLst>
          </p:cNvPr>
          <p:cNvSpPr/>
          <p:nvPr/>
        </p:nvSpPr>
        <p:spPr>
          <a:xfrm>
            <a:off x="-440453" y="708707"/>
            <a:ext cx="8956656" cy="5522019"/>
          </a:xfrm>
          <a:prstGeom prst="roundRect">
            <a:avLst>
              <a:gd name="adj" fmla="val 719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85E61E7-BE2C-B03D-5DB2-BE8514D4FD65}"/>
              </a:ext>
            </a:extLst>
          </p:cNvPr>
          <p:cNvSpPr txBox="1"/>
          <p:nvPr/>
        </p:nvSpPr>
        <p:spPr>
          <a:xfrm>
            <a:off x="195919" y="1026621"/>
            <a:ext cx="2878861" cy="427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pt-PT" sz="54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a Bold" panose="02000503000000020004" pitchFamily="2" charset="77"/>
              </a:rPr>
              <a:t>índice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6BCF245-32DB-D9DE-33CD-B19533A39518}"/>
              </a:ext>
            </a:extLst>
          </p:cNvPr>
          <p:cNvSpPr txBox="1"/>
          <p:nvPr/>
        </p:nvSpPr>
        <p:spPr>
          <a:xfrm>
            <a:off x="210264" y="1591199"/>
            <a:ext cx="3595150" cy="4277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1800" spc="-75" dirty="0">
                <a:solidFill>
                  <a:schemeClr val="bg1"/>
                </a:solidFill>
                <a:latin typeface="☞GILROY-MEDIUM" panose="00000600000000000000" charset="0"/>
              </a:rPr>
              <a:t> </a:t>
            </a:r>
            <a:r>
              <a:rPr lang="pt-PT" sz="32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1.0. </a:t>
            </a:r>
            <a:r>
              <a:rPr lang="pt-PT" sz="24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Introdução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1.1. O  que é o Lego </a:t>
            </a:r>
            <a:r>
              <a:rPr lang="pt-PT" sz="2000" spc="-75" dirty="0" err="1">
                <a:solidFill>
                  <a:schemeClr val="bg1"/>
                </a:solidFill>
                <a:latin typeface="☞GILROY-MEDIUM" panose="00000600000000000000" charset="0"/>
              </a:rPr>
              <a:t>Serious</a:t>
            </a: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 Play?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1.2. Origem e desenvolvimento 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da metodologia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1800" spc="-75" dirty="0">
              <a:solidFill>
                <a:schemeClr val="bg1"/>
              </a:solidFill>
              <a:latin typeface="☞GILROY-MEDIUM" panose="00000600000000000000" charset="0"/>
            </a:endParaRP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8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2.0. </a:t>
            </a:r>
            <a:r>
              <a:rPr lang="pt-PT" sz="24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A prática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2..1.. As fases do LSP (num contexto empresarial)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1800" spc="-75" dirty="0">
              <a:solidFill>
                <a:schemeClr val="bg1"/>
              </a:solidFill>
              <a:latin typeface="☞GILROY-MEDIUM" panose="00000600000000000000" charset="0"/>
            </a:endParaRP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1800" spc="-75" dirty="0">
              <a:solidFill>
                <a:schemeClr val="bg1"/>
              </a:solidFill>
              <a:latin typeface="☞GILROY-MEDIUM" panose="00000600000000000000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3B2A742-38BC-BE6E-E627-2CC41A773C2D}"/>
              </a:ext>
            </a:extLst>
          </p:cNvPr>
          <p:cNvSpPr/>
          <p:nvPr/>
        </p:nvSpPr>
        <p:spPr>
          <a:xfrm>
            <a:off x="271438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C0FA08E-6014-05C8-7F1B-2861AAB87C96}"/>
              </a:ext>
            </a:extLst>
          </p:cNvPr>
          <p:cNvSpPr/>
          <p:nvPr/>
        </p:nvSpPr>
        <p:spPr>
          <a:xfrm>
            <a:off x="1008544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63F6589-B153-6D81-3A33-57E17FA01235}"/>
              </a:ext>
            </a:extLst>
          </p:cNvPr>
          <p:cNvSpPr/>
          <p:nvPr/>
        </p:nvSpPr>
        <p:spPr>
          <a:xfrm>
            <a:off x="645395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27" name="Imagem 2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5F49F4A-61AE-2201-5941-A7BBAB92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816" y="6428484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981212F-03A2-D9B5-D66D-14E8227DE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80" y="7794641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A409F73-DC3C-8C1D-4ED1-610C0BFDB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207" y="7728023"/>
            <a:ext cx="2539682" cy="2539682"/>
          </a:xfrm>
          <a:prstGeom prst="rect">
            <a:avLst/>
          </a:prstGeom>
        </p:spPr>
      </p:pic>
      <p:pic>
        <p:nvPicPr>
          <p:cNvPr id="30" name="Imagem 2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EE2761D-2402-BE4A-6D72-15C8618BD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11" y="9718495"/>
            <a:ext cx="2539682" cy="2539682"/>
          </a:xfrm>
          <a:prstGeom prst="rect">
            <a:avLst/>
          </a:prstGeom>
        </p:spPr>
      </p:pic>
      <p:pic>
        <p:nvPicPr>
          <p:cNvPr id="31" name="Imagem 3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67FA62F-1AC3-7B23-1F3A-B43A37222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274" y="10728033"/>
            <a:ext cx="2539682" cy="2539682"/>
          </a:xfrm>
          <a:prstGeom prst="rect">
            <a:avLst/>
          </a:prstGeom>
        </p:spPr>
      </p:pic>
      <p:pic>
        <p:nvPicPr>
          <p:cNvPr id="32" name="Imagem 3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073AE5A-353F-6957-DC93-F5AC126EC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490" y="10988336"/>
            <a:ext cx="2539682" cy="2539682"/>
          </a:xfrm>
          <a:prstGeom prst="rect">
            <a:avLst/>
          </a:prstGeom>
        </p:spPr>
      </p:pic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F33B831-3095-438F-B47A-785B4E52B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9" y="-2999789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E11F672-BC44-663A-F579-216F05770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53" y="-4508350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AB13662-6617-8A75-6DAC-CDF6506FE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65" y="-7208738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5092E07-FFA5-CF2A-8FD6-E4C0C44AE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32" y="-3747526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9FE3D8E-95A5-56E6-3E4F-66F02A653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78" y="-5501288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CE49704-4C29-46C0-CD4A-FF5EEB1C5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30" y="6969132"/>
            <a:ext cx="2539682" cy="2539682"/>
          </a:xfrm>
          <a:prstGeom prst="rect">
            <a:avLst/>
          </a:prstGeom>
        </p:spPr>
      </p:pic>
      <p:pic>
        <p:nvPicPr>
          <p:cNvPr id="39" name="Imagem 3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C3E7637-A356-3F88-F5A0-01181D307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68" y="7591588"/>
            <a:ext cx="2539682" cy="2539682"/>
          </a:xfrm>
          <a:prstGeom prst="rect">
            <a:avLst/>
          </a:prstGeom>
        </p:spPr>
      </p:pic>
      <p:pic>
        <p:nvPicPr>
          <p:cNvPr id="40" name="Imagem 3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D4CAFF2-2E66-8821-A810-6ED2231FA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8585439"/>
            <a:ext cx="2539682" cy="2539682"/>
          </a:xfrm>
          <a:prstGeom prst="rect">
            <a:avLst/>
          </a:prstGeom>
        </p:spPr>
      </p:pic>
      <p:pic>
        <p:nvPicPr>
          <p:cNvPr id="41" name="Imagem 4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D9F8EED-367E-6F9D-0AA9-C91706D8E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73" y="9882558"/>
            <a:ext cx="2539682" cy="2539682"/>
          </a:xfrm>
          <a:prstGeom prst="rect">
            <a:avLst/>
          </a:prstGeom>
        </p:spPr>
      </p:pic>
      <p:pic>
        <p:nvPicPr>
          <p:cNvPr id="42" name="Imagem 4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73C3777-F804-074F-AD07-9A65D29B4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2" y="12112181"/>
            <a:ext cx="2539682" cy="2539682"/>
          </a:xfrm>
          <a:prstGeom prst="rect">
            <a:avLst/>
          </a:prstGeom>
        </p:spPr>
      </p:pic>
      <p:pic>
        <p:nvPicPr>
          <p:cNvPr id="43" name="Imagem 4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21CFBE2-51E4-0ED8-FE69-F91F18D3EF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7" y="11997874"/>
            <a:ext cx="2539682" cy="2539682"/>
          </a:xfrm>
          <a:prstGeom prst="rect">
            <a:avLst/>
          </a:prstGeom>
        </p:spPr>
      </p:pic>
      <p:pic>
        <p:nvPicPr>
          <p:cNvPr id="44" name="Imagem 4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17A4847-4A0A-2A8D-FE09-70AA70CB9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-4786375"/>
            <a:ext cx="2539682" cy="2539682"/>
          </a:xfrm>
          <a:prstGeom prst="rect">
            <a:avLst/>
          </a:prstGeom>
        </p:spPr>
      </p:pic>
      <p:pic>
        <p:nvPicPr>
          <p:cNvPr id="45" name="Imagem 4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6A0615E-3FAF-E9B9-FCDF-ABF37A3A0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06" y="-5696963"/>
            <a:ext cx="2539682" cy="2539682"/>
          </a:xfrm>
          <a:prstGeom prst="rect">
            <a:avLst/>
          </a:prstGeom>
        </p:spPr>
      </p:pic>
      <p:pic>
        <p:nvPicPr>
          <p:cNvPr id="46" name="Imagem 4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4FAB00C-8869-A7C8-172E-4DEDE6553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584" y="-7695402"/>
            <a:ext cx="2539682" cy="2539682"/>
          </a:xfrm>
          <a:prstGeom prst="rect">
            <a:avLst/>
          </a:prstGeom>
        </p:spPr>
      </p:pic>
      <p:pic>
        <p:nvPicPr>
          <p:cNvPr id="47" name="Imagem 4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D68E786-C293-E298-4968-43A77B513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236" y="-3532911"/>
            <a:ext cx="2539682" cy="2539682"/>
          </a:xfrm>
          <a:prstGeom prst="rect">
            <a:avLst/>
          </a:prstGeom>
        </p:spPr>
      </p:pic>
      <p:pic>
        <p:nvPicPr>
          <p:cNvPr id="48" name="Imagem 4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9E6CB3B-52C0-E415-C2D8-AE506BBED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46" y="-5573849"/>
            <a:ext cx="2539682" cy="2539682"/>
          </a:xfrm>
          <a:prstGeom prst="rect">
            <a:avLst/>
          </a:prstGeom>
        </p:spPr>
      </p:pic>
      <p:pic>
        <p:nvPicPr>
          <p:cNvPr id="49" name="Imagem 4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CF413F8-27F4-3971-5022-A23E79C32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11" y="-6182079"/>
            <a:ext cx="2539682" cy="2539682"/>
          </a:xfrm>
          <a:prstGeom prst="rect">
            <a:avLst/>
          </a:prstGeom>
        </p:spPr>
      </p:pic>
      <p:pic>
        <p:nvPicPr>
          <p:cNvPr id="50" name="Imagem 4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8269A5E-4BBD-139D-0D99-15F586656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60" y="6537348"/>
            <a:ext cx="2539682" cy="2539682"/>
          </a:xfrm>
          <a:prstGeom prst="rect">
            <a:avLst/>
          </a:prstGeom>
        </p:spPr>
      </p:pic>
      <p:pic>
        <p:nvPicPr>
          <p:cNvPr id="51" name="Imagem 5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A63E5B2-E191-9762-15C8-EAD295622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64" y="6252309"/>
            <a:ext cx="2539682" cy="2539682"/>
          </a:xfrm>
          <a:prstGeom prst="rect">
            <a:avLst/>
          </a:prstGeom>
        </p:spPr>
      </p:pic>
      <p:pic>
        <p:nvPicPr>
          <p:cNvPr id="52" name="Imagem 5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16C90CD-75A0-811C-D8EB-4E1258381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9564" y="8745441"/>
            <a:ext cx="2539682" cy="2539682"/>
          </a:xfrm>
          <a:prstGeom prst="rect">
            <a:avLst/>
          </a:prstGeom>
        </p:spPr>
      </p:pic>
      <p:pic>
        <p:nvPicPr>
          <p:cNvPr id="53" name="Imagem 5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3130615-9D5A-5804-8D58-952CD7BC4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4077" y="10015282"/>
            <a:ext cx="2539682" cy="2539682"/>
          </a:xfrm>
          <a:prstGeom prst="rect">
            <a:avLst/>
          </a:prstGeom>
        </p:spPr>
      </p:pic>
      <p:pic>
        <p:nvPicPr>
          <p:cNvPr id="54" name="Imagem 5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847C713-5C0D-E9CA-047B-BE29CABB3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135" y="9895365"/>
            <a:ext cx="2539682" cy="2539682"/>
          </a:xfrm>
          <a:prstGeom prst="rect">
            <a:avLst/>
          </a:prstGeom>
        </p:spPr>
      </p:pic>
      <p:pic>
        <p:nvPicPr>
          <p:cNvPr id="55" name="Imagem 5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414AE39-F390-76B8-DF5A-B870185C6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18" y="11997874"/>
            <a:ext cx="2539682" cy="2539682"/>
          </a:xfrm>
          <a:prstGeom prst="rect">
            <a:avLst/>
          </a:prstGeom>
        </p:spPr>
      </p:pic>
      <p:pic>
        <p:nvPicPr>
          <p:cNvPr id="56" name="Imagem 5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2DB1F01-E65E-44D9-A0F0-C10333577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317" y="4120337"/>
            <a:ext cx="2539682" cy="2539682"/>
          </a:xfrm>
          <a:prstGeom prst="rect">
            <a:avLst/>
          </a:prstGeom>
        </p:spPr>
      </p:pic>
      <p:pic>
        <p:nvPicPr>
          <p:cNvPr id="57" name="Imagem 5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BA2A082-9398-E57A-53CE-9CB1D3302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090" y="9879939"/>
            <a:ext cx="2539682" cy="2539682"/>
          </a:xfrm>
          <a:prstGeom prst="rect">
            <a:avLst/>
          </a:prstGeom>
        </p:spPr>
      </p:pic>
      <p:pic>
        <p:nvPicPr>
          <p:cNvPr id="58" name="Imagem 5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6B520C6-0572-4B76-1A7D-DE2FC5987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960" y="8199144"/>
            <a:ext cx="2539682" cy="2539682"/>
          </a:xfrm>
          <a:prstGeom prst="rect">
            <a:avLst/>
          </a:prstGeom>
        </p:spPr>
      </p:pic>
      <p:pic>
        <p:nvPicPr>
          <p:cNvPr id="59" name="Imagem 5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8665EE3-62AC-F370-EBBA-AFBFB398F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712" y="6660019"/>
            <a:ext cx="2539682" cy="2539682"/>
          </a:xfrm>
          <a:prstGeom prst="rect">
            <a:avLst/>
          </a:prstGeom>
        </p:spPr>
      </p:pic>
      <p:pic>
        <p:nvPicPr>
          <p:cNvPr id="60" name="Imagem 5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5943641-F2E2-129B-EE9B-A9474D2A3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128" y="8953650"/>
            <a:ext cx="2539682" cy="2539682"/>
          </a:xfrm>
          <a:prstGeom prst="rect">
            <a:avLst/>
          </a:prstGeom>
        </p:spPr>
      </p:pic>
      <p:pic>
        <p:nvPicPr>
          <p:cNvPr id="61" name="Imagem 6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A14257A-8CC7-5C28-B037-D882CBAF1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649378"/>
            <a:ext cx="2539682" cy="2539682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1E6EB64-B46E-06B8-5845-72228BCA44F4}"/>
              </a:ext>
            </a:extLst>
          </p:cNvPr>
          <p:cNvSpPr txBox="1"/>
          <p:nvPr/>
        </p:nvSpPr>
        <p:spPr>
          <a:xfrm>
            <a:off x="4015678" y="1591199"/>
            <a:ext cx="6111959" cy="3228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8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3.0. </a:t>
            </a:r>
            <a:r>
              <a:rPr lang="pt-PT" sz="24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Fundamentos e Benefícios 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3.1. Por quê o LSP- A ciência e Filosofia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3.2. </a:t>
            </a:r>
            <a:r>
              <a:rPr lang="pt-PT" sz="2000" spc="-75" dirty="0" err="1">
                <a:solidFill>
                  <a:schemeClr val="bg1"/>
                </a:solidFill>
                <a:latin typeface="☞GILROY-MEDIUM" panose="00000600000000000000" charset="0"/>
              </a:rPr>
              <a:t>Softskills</a:t>
            </a: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 fomentadas pelo LSP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000" spc="-75" dirty="0">
                <a:solidFill>
                  <a:schemeClr val="bg1"/>
                </a:solidFill>
                <a:latin typeface="☞GILROY-MEDIUM" panose="00000600000000000000" charset="0"/>
              </a:rPr>
              <a:t>3..3 Empresas que implementaram o LSP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2800" b="1" spc="-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☞GILROY-MEDIUM" panose="00000600000000000000" charset="0"/>
            </a:endParaRPr>
          </a:p>
          <a:p>
            <a:pPr>
              <a:lnSpc>
                <a:spcPct val="115000"/>
              </a:lnSpc>
              <a:spcAft>
                <a:spcPts val="533"/>
              </a:spcAft>
            </a:pPr>
            <a:r>
              <a:rPr lang="pt-PT" sz="28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4.0. </a:t>
            </a:r>
            <a:r>
              <a:rPr lang="pt-PT" sz="2400" b="1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☞GILROY-MEDIUM" panose="00000600000000000000" charset="0"/>
              </a:rPr>
              <a:t>Referências </a:t>
            </a:r>
          </a:p>
          <a:p>
            <a:pPr>
              <a:lnSpc>
                <a:spcPct val="115000"/>
              </a:lnSpc>
              <a:spcAft>
                <a:spcPts val="533"/>
              </a:spcAft>
            </a:pPr>
            <a:endParaRPr lang="pt-PT" sz="1800" spc="-75" dirty="0">
              <a:solidFill>
                <a:schemeClr val="bg1"/>
              </a:solidFill>
              <a:latin typeface="☞GILROY-MEDIUM" panose="00000600000000000000" charset="0"/>
            </a:endParaRPr>
          </a:p>
        </p:txBody>
      </p:sp>
      <p:pic>
        <p:nvPicPr>
          <p:cNvPr id="3" name="Imagem 2" descr="Uma imagem com símbolo, Tipo de letra, Gráficos, logótipo&#10;&#10;Descrição gerada automaticamente">
            <a:extLst>
              <a:ext uri="{FF2B5EF4-FFF2-40B4-BE49-F238E27FC236}">
                <a16:creationId xmlns:a16="http://schemas.microsoft.com/office/drawing/2014/main" id="{D38E1D2C-B2D6-5218-974F-FEF635529C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661" y="6329937"/>
            <a:ext cx="425159" cy="4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96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61" name="Imagem 6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8469600-5DA2-E416-998F-5DC06CD50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-680069"/>
            <a:ext cx="2539682" cy="253968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13735311" y="2758136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Business Model </a:t>
            </a:r>
            <a:r>
              <a:rPr lang="pt-PT" sz="5667" b="1" dirty="0" err="1">
                <a:ln w="19050">
                  <a:solidFill>
                    <a:schemeClr val="bg1"/>
                  </a:solidFill>
                </a:ln>
                <a:noFill/>
              </a:rPr>
              <a:t>CAnvas</a:t>
            </a:r>
            <a:endParaRPr lang="pt-PT" sz="5667" b="1" dirty="0">
              <a:ln w="1905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17738667" y="571666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-460963" y="709179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276143" y="7107423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-87006" y="710945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15343484" y="2758136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Business Model Canvas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14668901" y="2758136"/>
            <a:ext cx="7630885" cy="9644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5667" b="1" dirty="0">
                <a:ln w="19050">
                  <a:solidFill>
                    <a:schemeClr val="bg1"/>
                  </a:solidFill>
                </a:ln>
                <a:noFill/>
              </a:rPr>
              <a:t>Business Model Canvas</a:t>
            </a:r>
          </a:p>
        </p:txBody>
      </p:sp>
      <p:pic>
        <p:nvPicPr>
          <p:cNvPr id="5" name="Imagem 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8B67270-C5F9-9B74-3EC8-86D5188B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-687091"/>
            <a:ext cx="2539682" cy="2539682"/>
          </a:xfrm>
          <a:prstGeom prst="rect">
            <a:avLst/>
          </a:prstGeom>
        </p:spPr>
      </p:pic>
      <p:pic>
        <p:nvPicPr>
          <p:cNvPr id="6" name="Imagem 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CAD9E55-F158-AD2B-1FF7-A919EBE31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557821"/>
            <a:ext cx="2539682" cy="2539682"/>
          </a:xfrm>
          <a:prstGeom prst="rect">
            <a:avLst/>
          </a:prstGeom>
        </p:spPr>
      </p:pic>
      <p:pic>
        <p:nvPicPr>
          <p:cNvPr id="8" name="Imagem 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D01BB09-6F4D-67BE-BD65-24477DB20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784" y="1765530"/>
            <a:ext cx="2539682" cy="2539682"/>
          </a:xfrm>
          <a:prstGeom prst="rect">
            <a:avLst/>
          </a:prstGeom>
        </p:spPr>
      </p:pic>
      <p:pic>
        <p:nvPicPr>
          <p:cNvPr id="10" name="Imagem 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2D3404C-0769-8CFB-AEE6-92BF015E0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694" y="3000726"/>
            <a:ext cx="2539682" cy="2539682"/>
          </a:xfrm>
          <a:prstGeom prst="rect">
            <a:avLst/>
          </a:prstGeom>
        </p:spPr>
      </p:pic>
      <p:pic>
        <p:nvPicPr>
          <p:cNvPr id="11" name="Imagem 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EBDAF62-6C3A-339A-E906-00BA3C12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721" y="4208435"/>
            <a:ext cx="2539682" cy="2539682"/>
          </a:xfrm>
          <a:prstGeom prst="rect">
            <a:avLst/>
          </a:prstGeom>
        </p:spPr>
      </p:pic>
      <p:pic>
        <p:nvPicPr>
          <p:cNvPr id="16" name="Imagem 1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AF7E7D6-2960-3A98-61EF-9105FF1FF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63" y="5478276"/>
            <a:ext cx="2539682" cy="2539682"/>
          </a:xfrm>
          <a:prstGeom prst="rect">
            <a:avLst/>
          </a:prstGeom>
        </p:spPr>
      </p:pic>
      <p:pic>
        <p:nvPicPr>
          <p:cNvPr id="22" name="Imagem 2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4E734F4-B8D3-C8A1-50C2-9C0578FDD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3790068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9B645C8-F021-40B3-F5E5-E7DF3EE27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27694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204534D-E8E9-EA03-6C66-118B887CA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83" y="-1207502"/>
            <a:ext cx="2539682" cy="2539682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3B7A482A-3D1A-A605-F2D9-74DBEF4690A4}"/>
              </a:ext>
            </a:extLst>
          </p:cNvPr>
          <p:cNvSpPr/>
          <p:nvPr/>
        </p:nvSpPr>
        <p:spPr>
          <a:xfrm>
            <a:off x="4156881" y="714014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58A6E1C-81FF-D8A2-025A-280BF9F9D1A5}"/>
              </a:ext>
            </a:extLst>
          </p:cNvPr>
          <p:cNvSpPr/>
          <p:nvPr/>
        </p:nvSpPr>
        <p:spPr>
          <a:xfrm>
            <a:off x="4893987" y="7155771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14F0767-EC71-D6C1-83DB-5CDCE772260F}"/>
              </a:ext>
            </a:extLst>
          </p:cNvPr>
          <p:cNvSpPr/>
          <p:nvPr/>
        </p:nvSpPr>
        <p:spPr>
          <a:xfrm>
            <a:off x="4530838" y="7157804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658FBC8-391D-3B69-EF99-1EAF9E97E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-666452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1E05898-6A55-A191-57D1-7FFF828D6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606169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4477973-67E9-8509-61F6-6187B6846A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1" y="1813878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EB2FE84-8B60-8C5E-809E-231E623B2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3" y="3025655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83163B-83FB-7315-CE26-A93CAA04F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79" y="5504869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79AD114-0FAB-CB30-E023-F7554B5E3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52" y="4270567"/>
            <a:ext cx="2539682" cy="2539682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DBDA04DD-F879-7964-A73A-7CC351C231EA}"/>
              </a:ext>
            </a:extLst>
          </p:cNvPr>
          <p:cNvSpPr/>
          <p:nvPr/>
        </p:nvSpPr>
        <p:spPr>
          <a:xfrm>
            <a:off x="4934763" y="713866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50" name="Imagem 4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E6B398C-16A9-4509-358C-A6119E1EF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5019467"/>
            <a:ext cx="2539682" cy="2539682"/>
          </a:xfrm>
          <a:prstGeom prst="rect">
            <a:avLst/>
          </a:prstGeom>
        </p:spPr>
      </p:pic>
      <p:pic>
        <p:nvPicPr>
          <p:cNvPr id="51" name="Imagem 5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ACA1920-31E9-4A60-B509-316760B21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3765347"/>
            <a:ext cx="2539682" cy="2539682"/>
          </a:xfrm>
          <a:prstGeom prst="rect">
            <a:avLst/>
          </a:prstGeom>
        </p:spPr>
      </p:pic>
      <p:pic>
        <p:nvPicPr>
          <p:cNvPr id="54" name="Imagem 5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779E4C3-CC27-BD85-0E21-F12625D2F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2973"/>
            <a:ext cx="2539682" cy="2539682"/>
          </a:xfrm>
          <a:prstGeom prst="rect">
            <a:avLst/>
          </a:prstGeom>
        </p:spPr>
      </p:pic>
      <p:pic>
        <p:nvPicPr>
          <p:cNvPr id="55" name="Imagem 5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7C9DC31-A00E-E4AC-6A74-602808080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222262"/>
            <a:ext cx="2539682" cy="2539682"/>
          </a:xfrm>
          <a:prstGeom prst="rect">
            <a:avLst/>
          </a:prstGeom>
        </p:spPr>
      </p:pic>
      <p:pic>
        <p:nvPicPr>
          <p:cNvPr id="62" name="Imagem 6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002D150-482B-1540-79EE-C8F4017F3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584721"/>
            <a:ext cx="2539682" cy="2539682"/>
          </a:xfrm>
          <a:prstGeom prst="rect">
            <a:avLst/>
          </a:prstGeom>
        </p:spPr>
      </p:pic>
      <p:pic>
        <p:nvPicPr>
          <p:cNvPr id="63" name="Imagem 6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3A4185C-6DE0-3D47-9F4A-932EFD98C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0" y="1852064"/>
            <a:ext cx="2539682" cy="2539682"/>
          </a:xfrm>
          <a:prstGeom prst="rect">
            <a:avLst/>
          </a:prstGeom>
        </p:spPr>
      </p:pic>
      <p:pic>
        <p:nvPicPr>
          <p:cNvPr id="64" name="Imagem 6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E28DC25-83B5-F7BB-36B7-8B35F3BCA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2" y="3083719"/>
            <a:ext cx="2539682" cy="2539682"/>
          </a:xfrm>
          <a:prstGeom prst="rect">
            <a:avLst/>
          </a:prstGeom>
        </p:spPr>
      </p:pic>
      <p:pic>
        <p:nvPicPr>
          <p:cNvPr id="65" name="Imagem 6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DC60848-2E8D-D4D7-7488-A84AD76B2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4333682"/>
            <a:ext cx="2539682" cy="2539682"/>
          </a:xfrm>
          <a:prstGeom prst="rect">
            <a:avLst/>
          </a:prstGeom>
        </p:spPr>
      </p:pic>
      <p:pic>
        <p:nvPicPr>
          <p:cNvPr id="66" name="Imagem 6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D4FAB2-019A-3370-5E6B-588150BDD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346" y="5604566"/>
            <a:ext cx="2539682" cy="2539682"/>
          </a:xfrm>
          <a:prstGeom prst="rect">
            <a:avLst/>
          </a:prstGeom>
        </p:spPr>
      </p:pic>
      <p:pic>
        <p:nvPicPr>
          <p:cNvPr id="67" name="Imagem 6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C3A7264-7A43-0B72-C3CC-732652669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1" y="1243519"/>
            <a:ext cx="2539682" cy="2539682"/>
          </a:xfrm>
          <a:prstGeom prst="rect">
            <a:avLst/>
          </a:prstGeom>
        </p:spPr>
      </p:pic>
      <p:pic>
        <p:nvPicPr>
          <p:cNvPr id="68" name="Imagem 6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B361C52-D82A-D014-5CC7-2751B596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94" y="2495506"/>
            <a:ext cx="2539682" cy="2539682"/>
          </a:xfrm>
          <a:prstGeom prst="rect">
            <a:avLst/>
          </a:prstGeom>
        </p:spPr>
      </p:pic>
      <p:pic>
        <p:nvPicPr>
          <p:cNvPr id="70" name="Imagem 6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E689111-9265-1D97-5DC9-1C26438DA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15" y="5046958"/>
            <a:ext cx="2539682" cy="2539682"/>
          </a:xfrm>
          <a:prstGeom prst="rect">
            <a:avLst/>
          </a:prstGeom>
        </p:spPr>
      </p:pic>
      <p:pic>
        <p:nvPicPr>
          <p:cNvPr id="71" name="Imagem 7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0400BFA-8B60-D9A3-ED23-357CD17AC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6" y="2529949"/>
            <a:ext cx="2539682" cy="2539682"/>
          </a:xfrm>
          <a:prstGeom prst="rect">
            <a:avLst/>
          </a:prstGeom>
        </p:spPr>
      </p:pic>
      <p:pic>
        <p:nvPicPr>
          <p:cNvPr id="72" name="Imagem 7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B94F8CF-E065-47EE-3305-BBFCCE409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06" y="1297338"/>
            <a:ext cx="2539682" cy="2539682"/>
          </a:xfrm>
          <a:prstGeom prst="rect">
            <a:avLst/>
          </a:prstGeom>
        </p:spPr>
      </p:pic>
      <p:pic>
        <p:nvPicPr>
          <p:cNvPr id="73" name="Imagem 72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45979CCC-8473-D33D-D888-0C730C3A97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6" y="-3369672"/>
            <a:ext cx="2533783" cy="582718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7A648E18-6873-5255-74B4-A5B608B084DF}"/>
              </a:ext>
            </a:extLst>
          </p:cNvPr>
          <p:cNvSpPr/>
          <p:nvPr/>
        </p:nvSpPr>
        <p:spPr>
          <a:xfrm>
            <a:off x="17207716" y="6356588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F325661-DF84-5615-60E9-143538117301}"/>
              </a:ext>
            </a:extLst>
          </p:cNvPr>
          <p:cNvSpPr/>
          <p:nvPr/>
        </p:nvSpPr>
        <p:spPr>
          <a:xfrm>
            <a:off x="17944822" y="637221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16E3B5D-ABF8-E1EF-AC86-EC3874854324}"/>
              </a:ext>
            </a:extLst>
          </p:cNvPr>
          <p:cNvSpPr/>
          <p:nvPr/>
        </p:nvSpPr>
        <p:spPr>
          <a:xfrm>
            <a:off x="17581673" y="6374252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77" name="Imagem 7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3BDAD0E-EFBC-A8D0-C668-43A84F01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196412"/>
            <a:ext cx="2539682" cy="2539682"/>
          </a:xfrm>
          <a:prstGeom prst="rect">
            <a:avLst/>
          </a:prstGeom>
        </p:spPr>
      </p:pic>
      <p:pic>
        <p:nvPicPr>
          <p:cNvPr id="78" name="Imagem 7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386B0FB-9114-4DC7-96E5-66B0AFD80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68378"/>
            <a:ext cx="2539682" cy="2539682"/>
          </a:xfrm>
          <a:prstGeom prst="rect">
            <a:avLst/>
          </a:prstGeom>
        </p:spPr>
      </p:pic>
      <p:pic>
        <p:nvPicPr>
          <p:cNvPr id="79" name="Imagem 7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6F938B4-99C5-6054-A669-D13193ED4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89" y="1335721"/>
            <a:ext cx="2539682" cy="2539682"/>
          </a:xfrm>
          <a:prstGeom prst="rect">
            <a:avLst/>
          </a:prstGeom>
        </p:spPr>
      </p:pic>
      <p:pic>
        <p:nvPicPr>
          <p:cNvPr id="80" name="Imagem 7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8FDD970-84E2-6939-E793-F07BA6F2C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91" y="2567376"/>
            <a:ext cx="2539682" cy="2539682"/>
          </a:xfrm>
          <a:prstGeom prst="rect">
            <a:avLst/>
          </a:prstGeom>
        </p:spPr>
      </p:pic>
      <p:pic>
        <p:nvPicPr>
          <p:cNvPr id="81" name="Imagem 8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F469B1B-D453-B2A4-8067-4520BA83C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3817339"/>
            <a:ext cx="2539682" cy="2539682"/>
          </a:xfrm>
          <a:prstGeom prst="rect">
            <a:avLst/>
          </a:prstGeom>
        </p:spPr>
      </p:pic>
      <p:pic>
        <p:nvPicPr>
          <p:cNvPr id="82" name="Imagem 8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C6D4425-8F51-002A-446C-C7E14D296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25" y="5088223"/>
            <a:ext cx="2539682" cy="253968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6C68827-7657-26B6-8149-46F727C1A55B}"/>
              </a:ext>
            </a:extLst>
          </p:cNvPr>
          <p:cNvSpPr/>
          <p:nvPr/>
        </p:nvSpPr>
        <p:spPr>
          <a:xfrm>
            <a:off x="320338" y="-53358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39587EC-AB38-B4F8-AB62-EE4E294A2DBD}"/>
              </a:ext>
            </a:extLst>
          </p:cNvPr>
          <p:cNvSpPr/>
          <p:nvPr/>
        </p:nvSpPr>
        <p:spPr>
          <a:xfrm>
            <a:off x="711200" y="-53721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3072E69-3E17-CE99-A962-5B28541727B1}"/>
              </a:ext>
            </a:extLst>
          </p:cNvPr>
          <p:cNvSpPr/>
          <p:nvPr/>
        </p:nvSpPr>
        <p:spPr>
          <a:xfrm>
            <a:off x="1102063" y="-53721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BA13C16-B959-A4FE-510F-C8394BC548B2}"/>
              </a:ext>
            </a:extLst>
          </p:cNvPr>
          <p:cNvSpPr/>
          <p:nvPr/>
        </p:nvSpPr>
        <p:spPr>
          <a:xfrm>
            <a:off x="2365449" y="-4414904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C3A3CB-AC9C-3D8F-BD64-07E11CCC892A}"/>
              </a:ext>
            </a:extLst>
          </p:cNvPr>
          <p:cNvSpPr/>
          <p:nvPr/>
        </p:nvSpPr>
        <p:spPr>
          <a:xfrm>
            <a:off x="7450352" y="789958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cxnSp>
        <p:nvCxnSpPr>
          <p:cNvPr id="20" name="Conexão Reta 11">
            <a:extLst>
              <a:ext uri="{FF2B5EF4-FFF2-40B4-BE49-F238E27FC236}">
                <a16:creationId xmlns:a16="http://schemas.microsoft.com/office/drawing/2014/main" id="{96C52A42-2C84-6720-0CF6-D6DA3A98F1EE}"/>
              </a:ext>
            </a:extLst>
          </p:cNvPr>
          <p:cNvCxnSpPr/>
          <p:nvPr/>
        </p:nvCxnSpPr>
        <p:spPr>
          <a:xfrm>
            <a:off x="0" y="7563735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5BCE59E-357D-C2D0-2C4B-3A509EC1BC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948284"/>
            <a:ext cx="1476289" cy="357829"/>
          </a:xfrm>
          <a:prstGeom prst="rect">
            <a:avLst/>
          </a:prstGeom>
        </p:spPr>
      </p:pic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4EC7C381-27D4-26D1-890B-BE380D56BF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12" y="2727001"/>
            <a:ext cx="3957760" cy="9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62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1500">
        <p159:morph option="byObject"/>
      </p:transition>
    </mc:Choice>
    <mc:Fallback xmlns="">
      <p:transition spd="slow" advClick="0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56B56-0C4A-19DD-3FE0-88B08B22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m 6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4615B25-9F53-C9DD-D934-BD6AA3E07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2480754"/>
            <a:ext cx="2539682" cy="253968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0C69604-2DE0-A87A-A60E-3D53566EB08F}"/>
              </a:ext>
            </a:extLst>
          </p:cNvPr>
          <p:cNvSpPr/>
          <p:nvPr/>
        </p:nvSpPr>
        <p:spPr>
          <a:xfrm>
            <a:off x="-460963" y="2020413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D0FD05-6C07-5F87-01DB-7B7A05D6E5E2}"/>
              </a:ext>
            </a:extLst>
          </p:cNvPr>
          <p:cNvSpPr/>
          <p:nvPr/>
        </p:nvSpPr>
        <p:spPr>
          <a:xfrm>
            <a:off x="276143" y="20219767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5A7616-D7DF-D231-E271-5B0FA744A7C6}"/>
              </a:ext>
            </a:extLst>
          </p:cNvPr>
          <p:cNvSpPr/>
          <p:nvPr/>
        </p:nvSpPr>
        <p:spPr>
          <a:xfrm>
            <a:off x="-87006" y="202218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5" name="Imagem 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F719AFF-5BCD-9A2D-39DA-A646AC45D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12425253"/>
            <a:ext cx="2539682" cy="2539682"/>
          </a:xfrm>
          <a:prstGeom prst="rect">
            <a:avLst/>
          </a:prstGeom>
        </p:spPr>
      </p:pic>
      <p:pic>
        <p:nvPicPr>
          <p:cNvPr id="6" name="Imagem 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0F05E82-F243-3BB5-2082-F436BB3CA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13670165"/>
            <a:ext cx="2539682" cy="2539682"/>
          </a:xfrm>
          <a:prstGeom prst="rect">
            <a:avLst/>
          </a:prstGeom>
        </p:spPr>
      </p:pic>
      <p:pic>
        <p:nvPicPr>
          <p:cNvPr id="8" name="Imagem 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44E9DE8-AC51-872E-1791-1E235043A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784" y="14877874"/>
            <a:ext cx="2539682" cy="2539682"/>
          </a:xfrm>
          <a:prstGeom prst="rect">
            <a:avLst/>
          </a:prstGeom>
        </p:spPr>
      </p:pic>
      <p:pic>
        <p:nvPicPr>
          <p:cNvPr id="10" name="Imagem 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9C08342-57E1-5969-0FC4-8729D5906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694" y="16113070"/>
            <a:ext cx="2539682" cy="2539682"/>
          </a:xfrm>
          <a:prstGeom prst="rect">
            <a:avLst/>
          </a:prstGeom>
        </p:spPr>
      </p:pic>
      <p:pic>
        <p:nvPicPr>
          <p:cNvPr id="11" name="Imagem 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8F549BF-B7BB-B46E-6B06-4B4DD33DA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721" y="17320779"/>
            <a:ext cx="2539682" cy="2539682"/>
          </a:xfrm>
          <a:prstGeom prst="rect">
            <a:avLst/>
          </a:prstGeom>
        </p:spPr>
      </p:pic>
      <p:pic>
        <p:nvPicPr>
          <p:cNvPr id="16" name="Imagem 1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7B81966-4D93-332C-3F8E-9EBC54989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63" y="18590620"/>
            <a:ext cx="2539682" cy="2539682"/>
          </a:xfrm>
          <a:prstGeom prst="rect">
            <a:avLst/>
          </a:prstGeom>
        </p:spPr>
      </p:pic>
      <p:pic>
        <p:nvPicPr>
          <p:cNvPr id="22" name="Imagem 2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E5697C9-0B57-8872-215D-246B2CBC6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-6755225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FFAC447-4751-66F5-20FB-940249887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-10517599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0A11391-4268-7B29-BD39-AEEB8A43A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83" y="-11752795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8648BC4-6EEE-4ADC-3AD3-38595D97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14411231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1B57900-57F5-6D95-5E83-11B6D4513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1" y="15618940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D2801D3-B468-6934-6A26-5C66D06B8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3" y="16830717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C828E85-C801-0147-C8DD-50DF1980E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52" y="18075629"/>
            <a:ext cx="2539682" cy="2539682"/>
          </a:xfrm>
          <a:prstGeom prst="rect">
            <a:avLst/>
          </a:prstGeom>
        </p:spPr>
      </p:pic>
      <p:pic>
        <p:nvPicPr>
          <p:cNvPr id="50" name="Imagem 4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020699C-4790-B5A3-8542-AB22D1206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5430815"/>
            <a:ext cx="2539682" cy="2539682"/>
          </a:xfrm>
          <a:prstGeom prst="rect">
            <a:avLst/>
          </a:prstGeom>
        </p:spPr>
      </p:pic>
      <p:pic>
        <p:nvPicPr>
          <p:cNvPr id="51" name="Imagem 5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EA15BAB-B2B0-2AF3-CF12-2F7E1EAF6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6684935"/>
            <a:ext cx="2539682" cy="2539682"/>
          </a:xfrm>
          <a:prstGeom prst="rect">
            <a:avLst/>
          </a:prstGeom>
        </p:spPr>
      </p:pic>
      <p:pic>
        <p:nvPicPr>
          <p:cNvPr id="54" name="Imagem 5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8F619A8-A93E-26E9-33FE-7DDCEE371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0447309"/>
            <a:ext cx="2539682" cy="2539682"/>
          </a:xfrm>
          <a:prstGeom prst="rect">
            <a:avLst/>
          </a:prstGeom>
        </p:spPr>
      </p:pic>
      <p:pic>
        <p:nvPicPr>
          <p:cNvPr id="55" name="Imagem 5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0CFE8DC-B7F1-E65C-8787-A003A9B0A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1672544"/>
            <a:ext cx="2539682" cy="2539682"/>
          </a:xfrm>
          <a:prstGeom prst="rect">
            <a:avLst/>
          </a:prstGeom>
        </p:spPr>
      </p:pic>
      <p:pic>
        <p:nvPicPr>
          <p:cNvPr id="62" name="Imagem 6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48BCA4C-043C-2D52-AB88-721F95F6F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3745544"/>
            <a:ext cx="2539682" cy="2539682"/>
          </a:xfrm>
          <a:prstGeom prst="rect">
            <a:avLst/>
          </a:prstGeom>
        </p:spPr>
      </p:pic>
      <p:pic>
        <p:nvPicPr>
          <p:cNvPr id="63" name="Imagem 6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9667831-7CD4-9927-C412-DBF45C2A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0" y="15012887"/>
            <a:ext cx="2539682" cy="2539682"/>
          </a:xfrm>
          <a:prstGeom prst="rect">
            <a:avLst/>
          </a:prstGeom>
        </p:spPr>
      </p:pic>
      <p:pic>
        <p:nvPicPr>
          <p:cNvPr id="64" name="Imagem 6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4343987-93FF-A7B0-B4B2-F56EE6D0B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2" y="16244542"/>
            <a:ext cx="2539682" cy="2539682"/>
          </a:xfrm>
          <a:prstGeom prst="rect">
            <a:avLst/>
          </a:prstGeom>
        </p:spPr>
      </p:pic>
      <p:pic>
        <p:nvPicPr>
          <p:cNvPr id="65" name="Imagem 6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CA3BEDF-E3DF-FD3F-AAF9-6D08D9F06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7494505"/>
            <a:ext cx="2539682" cy="2539682"/>
          </a:xfrm>
          <a:prstGeom prst="rect">
            <a:avLst/>
          </a:prstGeom>
        </p:spPr>
      </p:pic>
      <p:pic>
        <p:nvPicPr>
          <p:cNvPr id="66" name="Imagem 6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3DB49C3-2A43-47BA-9C6F-59766AC8F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346" y="18765389"/>
            <a:ext cx="2539682" cy="2539682"/>
          </a:xfrm>
          <a:prstGeom prst="rect">
            <a:avLst/>
          </a:prstGeom>
        </p:spPr>
      </p:pic>
      <p:pic>
        <p:nvPicPr>
          <p:cNvPr id="67" name="Imagem 6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9B41DDE-CEED-B79C-6A39-B977D25AD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1" y="-9206763"/>
            <a:ext cx="2539682" cy="2539682"/>
          </a:xfrm>
          <a:prstGeom prst="rect">
            <a:avLst/>
          </a:prstGeom>
        </p:spPr>
      </p:pic>
      <p:pic>
        <p:nvPicPr>
          <p:cNvPr id="68" name="Imagem 6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B5E81F0-C467-DED1-E53E-1B6755848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94" y="-7954776"/>
            <a:ext cx="2539682" cy="2539682"/>
          </a:xfrm>
          <a:prstGeom prst="rect">
            <a:avLst/>
          </a:prstGeom>
        </p:spPr>
      </p:pic>
      <p:pic>
        <p:nvPicPr>
          <p:cNvPr id="70" name="Imagem 6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9D41843-6962-08B0-F6DB-40228AA42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15" y="-5498335"/>
            <a:ext cx="2539682" cy="2539682"/>
          </a:xfrm>
          <a:prstGeom prst="rect">
            <a:avLst/>
          </a:prstGeom>
        </p:spPr>
      </p:pic>
      <p:pic>
        <p:nvPicPr>
          <p:cNvPr id="71" name="Imagem 7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28038F7-D5E3-3354-7316-254E51C4A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6" y="-8015344"/>
            <a:ext cx="2539682" cy="2539682"/>
          </a:xfrm>
          <a:prstGeom prst="rect">
            <a:avLst/>
          </a:prstGeom>
        </p:spPr>
      </p:pic>
      <p:pic>
        <p:nvPicPr>
          <p:cNvPr id="72" name="Imagem 7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FD51A29-F35A-A41F-D5C6-7DA74DD03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06" y="-9247955"/>
            <a:ext cx="2539682" cy="2539682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13C88429-5103-75CA-F3A3-7A7E58996758}"/>
              </a:ext>
            </a:extLst>
          </p:cNvPr>
          <p:cNvSpPr/>
          <p:nvPr/>
        </p:nvSpPr>
        <p:spPr>
          <a:xfrm>
            <a:off x="17207716" y="1243081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FBCB870-D0C3-3447-53B1-72A8F6EDBC41}"/>
              </a:ext>
            </a:extLst>
          </p:cNvPr>
          <p:cNvSpPr/>
          <p:nvPr/>
        </p:nvSpPr>
        <p:spPr>
          <a:xfrm>
            <a:off x="17944822" y="12446447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26A7DF1-80F6-FD98-7707-536535CFF40B}"/>
              </a:ext>
            </a:extLst>
          </p:cNvPr>
          <p:cNvSpPr/>
          <p:nvPr/>
        </p:nvSpPr>
        <p:spPr>
          <a:xfrm>
            <a:off x="17581673" y="1244848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77" name="Imagem 7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E9802DB-6163-2223-57C2-AC11805C8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1809978"/>
            <a:ext cx="2539682" cy="2539682"/>
          </a:xfrm>
          <a:prstGeom prst="rect">
            <a:avLst/>
          </a:prstGeom>
        </p:spPr>
      </p:pic>
      <p:pic>
        <p:nvPicPr>
          <p:cNvPr id="78" name="Imagem 7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E78546C-8A24-D784-F9E6-865983459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0545188"/>
            <a:ext cx="2539682" cy="2539682"/>
          </a:xfrm>
          <a:prstGeom prst="rect">
            <a:avLst/>
          </a:prstGeom>
        </p:spPr>
      </p:pic>
      <p:pic>
        <p:nvPicPr>
          <p:cNvPr id="79" name="Imagem 7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A74F8BD-6DA0-216A-90E6-2B1CDECD7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89" y="-9277845"/>
            <a:ext cx="2539682" cy="2539682"/>
          </a:xfrm>
          <a:prstGeom prst="rect">
            <a:avLst/>
          </a:prstGeom>
        </p:spPr>
      </p:pic>
      <p:pic>
        <p:nvPicPr>
          <p:cNvPr id="80" name="Imagem 7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62E085C-E5B7-2A81-496D-D07F81FCF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91" y="-8046190"/>
            <a:ext cx="2539682" cy="2539682"/>
          </a:xfrm>
          <a:prstGeom prst="rect">
            <a:avLst/>
          </a:prstGeom>
        </p:spPr>
      </p:pic>
      <p:pic>
        <p:nvPicPr>
          <p:cNvPr id="81" name="Imagem 8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C1B0F8B-07A9-0743-4943-D9E763604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6796227"/>
            <a:ext cx="2539682" cy="2539682"/>
          </a:xfrm>
          <a:prstGeom prst="rect">
            <a:avLst/>
          </a:prstGeom>
        </p:spPr>
      </p:pic>
      <p:pic>
        <p:nvPicPr>
          <p:cNvPr id="82" name="Imagem 8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8748C93-3E0D-23EE-8234-1FFB9AE9B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25" y="-5525343"/>
            <a:ext cx="2539682" cy="2539682"/>
          </a:xfrm>
          <a:prstGeom prst="rect">
            <a:avLst/>
          </a:prstGeom>
        </p:spPr>
      </p:pic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B9178C1-5D32-4EE8-342A-2681342F3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13138610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B95EA81-7077-1E3E-C98E-AE7E74A26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79" y="19309931"/>
            <a:ext cx="2539682" cy="2539682"/>
          </a:xfrm>
          <a:prstGeom prst="rect">
            <a:avLst/>
          </a:prstGeom>
        </p:spPr>
      </p:pic>
      <p:pic>
        <p:nvPicPr>
          <p:cNvPr id="2" name="Imagem 1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0DB85C96-479C-100D-834F-01379C6C25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cxnSp>
        <p:nvCxnSpPr>
          <p:cNvPr id="3" name="Conexão Reta 11">
            <a:extLst>
              <a:ext uri="{FF2B5EF4-FFF2-40B4-BE49-F238E27FC236}">
                <a16:creationId xmlns:a16="http://schemas.microsoft.com/office/drawing/2014/main" id="{21BB4564-1BA6-9434-51A0-F5B8B8CB4DC3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82FB3446-FB6B-02B3-E392-1A559AFB8C1E}"/>
              </a:ext>
            </a:extLst>
          </p:cNvPr>
          <p:cNvSpPr/>
          <p:nvPr/>
        </p:nvSpPr>
        <p:spPr>
          <a:xfrm>
            <a:off x="7450352" y="4892614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148F33-8BC7-4A3D-95A8-AD40181E4754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4894EB-4BAF-B9A5-2697-30E821BF6FD0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8EC335-05C8-9459-AC47-1DA0AF22BBA4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671BB5-40A4-EEEC-F667-576AFF16855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9" name="Imagem 18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7E0B86EC-BA15-B12C-BCA6-A7418E98D7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843" y="-7903680"/>
            <a:ext cx="2226534" cy="512057"/>
          </a:xfrm>
          <a:prstGeom prst="rect">
            <a:avLst/>
          </a:prstGeom>
        </p:spPr>
      </p:pic>
      <p:sp>
        <p:nvSpPr>
          <p:cNvPr id="21" name="Marcador de Posição de Conteúdo 2">
            <a:extLst>
              <a:ext uri="{FF2B5EF4-FFF2-40B4-BE49-F238E27FC236}">
                <a16:creationId xmlns:a16="http://schemas.microsoft.com/office/drawing/2014/main" id="{04CE0847-38FA-FBBC-77C4-17A818252936}"/>
              </a:ext>
            </a:extLst>
          </p:cNvPr>
          <p:cNvSpPr txBox="1">
            <a:spLocks/>
          </p:cNvSpPr>
          <p:nvPr/>
        </p:nvSpPr>
        <p:spPr>
          <a:xfrm>
            <a:off x="838199" y="1731880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2800" dirty="0">
              <a:solidFill>
                <a:srgbClr val="3A16CA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O </a:t>
            </a:r>
            <a:r>
              <a:rPr lang="pt-PT" i="1" dirty="0">
                <a:solidFill>
                  <a:schemeClr val="tx2"/>
                </a:solidFill>
                <a:latin typeface="Gillory medium"/>
              </a:rPr>
              <a:t>Lego </a:t>
            </a:r>
            <a:r>
              <a:rPr lang="pt-PT" i="1" dirty="0" err="1">
                <a:solidFill>
                  <a:schemeClr val="tx2"/>
                </a:solidFill>
                <a:latin typeface="Gillory medium"/>
              </a:rPr>
              <a:t>Serious</a:t>
            </a:r>
            <a:r>
              <a:rPr lang="pt-PT" i="1" dirty="0">
                <a:solidFill>
                  <a:schemeClr val="tx2"/>
                </a:solidFill>
                <a:latin typeface="Gillory medium"/>
              </a:rPr>
              <a:t> Play 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é uma metodologia que utiliza construções com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peças LEGO</a:t>
            </a:r>
            <a:r>
              <a:rPr lang="pt-PT" dirty="0">
                <a:solidFill>
                  <a:srgbClr val="3A16CA"/>
                </a:solidFill>
                <a:latin typeface="Gillory medium"/>
              </a:rPr>
              <a:t> como ferramenta para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expressar e construir ideias.</a:t>
            </a:r>
          </a:p>
          <a:p>
            <a:pPr marL="0" indent="0" algn="ctr">
              <a:buNone/>
            </a:pPr>
            <a:endParaRPr lang="pt-PT" b="1" dirty="0">
              <a:solidFill>
                <a:schemeClr val="accent2"/>
              </a:solidFill>
              <a:latin typeface="Gillory medium"/>
            </a:endParaRPr>
          </a:p>
          <a:p>
            <a:pPr marL="0" indent="0" algn="ctr">
              <a:buNone/>
            </a:pPr>
            <a:r>
              <a:rPr lang="pt-PT" dirty="0">
                <a:solidFill>
                  <a:srgbClr val="3A16CA"/>
                </a:solidFill>
                <a:latin typeface="Gillory medium"/>
              </a:rPr>
              <a:t>Mais à frente será explicado como aplicar esta metodologia na prática (slides 10 a 15) bem como os seus benefícios (slides 16 a 20).</a:t>
            </a:r>
            <a:endParaRPr lang="pt-PT" sz="2400" dirty="0"/>
          </a:p>
          <a:p>
            <a:pPr marL="0" indent="0" algn="ctr">
              <a:buFont typeface="Arial" pitchFamily="34" charset="0"/>
              <a:buNone/>
            </a:pPr>
            <a:endParaRPr lang="pt-PT" sz="24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B30507C-4E50-7A40-6056-17253414EB6E}"/>
              </a:ext>
            </a:extLst>
          </p:cNvPr>
          <p:cNvSpPr txBox="1"/>
          <p:nvPr/>
        </p:nvSpPr>
        <p:spPr>
          <a:xfrm>
            <a:off x="2792695" y="601217"/>
            <a:ext cx="660660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O que é 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</a:t>
            </a: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ego </a:t>
            </a:r>
            <a:r>
              <a:rPr lang="pt-PT" sz="4400" b="1" dirty="0" err="1">
                <a:solidFill>
                  <a:schemeClr val="accent2"/>
                </a:solidFill>
                <a:latin typeface="Archia bold" panose="020B0604020202020204" charset="0"/>
              </a:rPr>
              <a:t>S</a:t>
            </a:r>
            <a:r>
              <a:rPr lang="pt-PT" sz="4400" b="1" dirty="0" err="1">
                <a:solidFill>
                  <a:srgbClr val="3A16CA"/>
                </a:solidFill>
                <a:latin typeface="Archia bold" panose="020B0604020202020204" charset="0"/>
              </a:rPr>
              <a:t>erious</a:t>
            </a: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P</a:t>
            </a: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lay (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)?</a:t>
            </a:r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0EA754ED-8493-5C15-E10D-DC58316705FA}"/>
              </a:ext>
            </a:extLst>
          </p:cNvPr>
          <p:cNvSpPr txBox="1">
            <a:spLocks/>
          </p:cNvSpPr>
          <p:nvPr/>
        </p:nvSpPr>
        <p:spPr>
          <a:xfrm>
            <a:off x="2290799" y="380455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2800" b="1" dirty="0">
                <a:solidFill>
                  <a:srgbClr val="3A16CA"/>
                </a:solidFill>
                <a:latin typeface="Archia bold" panose="020B0604020202020204" charset="0"/>
              </a:rPr>
              <a:t>1.1. </a:t>
            </a:r>
          </a:p>
        </p:txBody>
      </p:sp>
      <p:pic>
        <p:nvPicPr>
          <p:cNvPr id="23" name="Imagem 22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C85C6326-AA66-FBBA-46B5-CC2156676C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1089967E-1DFC-7B7B-67D7-6A0A8BF7F404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25" name="Imagem 24" descr="Uma imagem com Tipo de letra, texto, logótipo, Gráficos">
              <a:extLst>
                <a:ext uri="{FF2B5EF4-FFF2-40B4-BE49-F238E27FC236}">
                  <a16:creationId xmlns:a16="http://schemas.microsoft.com/office/drawing/2014/main" id="{60A081DA-245B-9BAA-7E62-CE648164C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26" name="Imagem 25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BE646624-0F83-2593-5E6C-6F6C27CA2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8ABE2A15-6732-DF7D-53B0-B99884491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677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24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07DB998C-A686-80F8-A50C-4F1D59F1000A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3F944F-587A-5E1E-A602-987218ECB108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96C5FCB-455E-038F-6758-73C7B7C202AE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5B729CA-10F5-92E6-949F-BA4083ED3E92}"/>
              </a:ext>
            </a:extLst>
          </p:cNvPr>
          <p:cNvSpPr/>
          <p:nvPr/>
        </p:nvSpPr>
        <p:spPr>
          <a:xfrm>
            <a:off x="2033914" y="537602"/>
            <a:ext cx="2263089" cy="217762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AC6F4E1D-9FFD-9503-CCA4-EA35A6721198}"/>
              </a:ext>
            </a:extLst>
          </p:cNvPr>
          <p:cNvSpPr/>
          <p:nvPr/>
        </p:nvSpPr>
        <p:spPr>
          <a:xfrm>
            <a:off x="3064971" y="2715228"/>
            <a:ext cx="795264" cy="43088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1.2.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0460DA83-495D-24E7-8753-7168248206E2}"/>
              </a:ext>
            </a:extLst>
          </p:cNvPr>
          <p:cNvSpPr txBox="1"/>
          <p:nvPr/>
        </p:nvSpPr>
        <p:spPr>
          <a:xfrm>
            <a:off x="3622377" y="3046541"/>
            <a:ext cx="5385990" cy="733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Origem e Desenvolvimento</a:t>
            </a:r>
            <a:endParaRPr lang="pt-PT" sz="3600" b="1" spc="-75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88404B28-F50C-758F-0569-11A15B058090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Quando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C150304-30A4-0FD4-9DCA-CF8A3082289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57B6F4-80FF-5D45-EC65-0B444085ECD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9AF08C2-0738-63FE-4D47-EC0D54E30D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902C70-9C38-5F7F-0EAC-7B388BC9FC5D}"/>
              </a:ext>
            </a:extLst>
          </p:cNvPr>
          <p:cNvSpPr/>
          <p:nvPr/>
        </p:nvSpPr>
        <p:spPr>
          <a:xfrm>
            <a:off x="3425784" y="4024418"/>
            <a:ext cx="2368129" cy="2137974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A4150D-C489-80D1-6F5F-71A3A1A5D11F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220BB6CA-5D36-568C-66CB-1CBA3C9C9B22}"/>
              </a:ext>
            </a:extLst>
          </p:cNvPr>
          <p:cNvSpPr txBox="1"/>
          <p:nvPr/>
        </p:nvSpPr>
        <p:spPr>
          <a:xfrm>
            <a:off x="3860235" y="4784800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Quem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91CA185-0719-E940-67DF-844C96B94008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40E85437-C244-BE0C-EBBD-9AD2D95CA437}"/>
              </a:ext>
            </a:extLst>
          </p:cNvPr>
          <p:cNvSpPr txBox="1"/>
          <p:nvPr/>
        </p:nvSpPr>
        <p:spPr>
          <a:xfrm>
            <a:off x="9293164" y="3898549"/>
            <a:ext cx="194172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Hoje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em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dia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…</a:t>
            </a:r>
          </a:p>
        </p:txBody>
      </p:sp>
      <p:pic>
        <p:nvPicPr>
          <p:cNvPr id="39" name="Imagem 38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94692C7A-6288-D3F9-3A52-82130A0E2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E9339381-BE11-E175-B52D-B2B200E2B3E4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3" name="Imagem 2" descr="Uma imagem com Tipo de letra, texto, logótipo, Gráficos">
              <a:extLst>
                <a:ext uri="{FF2B5EF4-FFF2-40B4-BE49-F238E27FC236}">
                  <a16:creationId xmlns:a16="http://schemas.microsoft.com/office/drawing/2014/main" id="{AA91AB52-F785-D57B-4393-21A636FF5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4" name="Imagem 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FF6D2E21-0F62-B52E-B902-CF2AECD12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CB3DA28-0D00-7F57-F6F3-8D31966FD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4466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2" grpId="0" animBg="1"/>
      <p:bldP spid="6" grpId="0" animBg="1"/>
      <p:bldP spid="16" grpId="0"/>
      <p:bldP spid="17" grpId="0"/>
      <p:bldP spid="27" grpId="0"/>
      <p:bldP spid="21" grpId="0" animBg="1"/>
      <p:bldP spid="25" grpId="0" animBg="1"/>
      <p:bldP spid="28" grpId="0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21153D71-8CDA-8334-43EE-7046363B21ED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F49E8ED-D5F3-1D4B-A028-D3FC63A05751}"/>
              </a:ext>
            </a:extLst>
          </p:cNvPr>
          <p:cNvSpPr/>
          <p:nvPr/>
        </p:nvSpPr>
        <p:spPr>
          <a:xfrm>
            <a:off x="3439840" y="227596"/>
            <a:ext cx="3258620" cy="20262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C456017-570C-8777-A40B-CDFF91D84E1F}"/>
              </a:ext>
            </a:extLst>
          </p:cNvPr>
          <p:cNvSpPr/>
          <p:nvPr/>
        </p:nvSpPr>
        <p:spPr>
          <a:xfrm>
            <a:off x="3425784" y="4024418"/>
            <a:ext cx="2368129" cy="2137974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30747B93-870A-D732-19CE-0F9F60A4514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53DEA99-019B-D0CC-243C-89D4A0F1D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16790F53-F6B3-5007-80A4-85F1BB2DC954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488636-622C-F852-8B82-598A91566F53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F4182DB-9A22-0EB0-81EE-830F790F9686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B31D54B3-086F-A210-2EE8-53CB4E7F5CCD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Quando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1837A0F9-DA31-6096-DD58-9B2FD81EC5BB}"/>
              </a:ext>
            </a:extLst>
          </p:cNvPr>
          <p:cNvSpPr txBox="1"/>
          <p:nvPr/>
        </p:nvSpPr>
        <p:spPr>
          <a:xfrm>
            <a:off x="3622377" y="3046541"/>
            <a:ext cx="5385990" cy="733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Origem e Desenvolvimento</a:t>
            </a:r>
            <a:endParaRPr lang="pt-PT" sz="3600" b="1" spc="-75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1F147A-0738-03B6-D7E8-2D958D9B6DC1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96A95329-44BF-C63A-0AEE-6F380F1F0F93}"/>
              </a:ext>
            </a:extLst>
          </p:cNvPr>
          <p:cNvSpPr txBox="1"/>
          <p:nvPr/>
        </p:nvSpPr>
        <p:spPr>
          <a:xfrm>
            <a:off x="3860235" y="4784800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Quem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AE69FD7-FFDC-EBD2-EC80-49BFB7CAC857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CCAFD67-BA6F-1ED3-7141-45BC2875B1D1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7B9FA6A5-8BE9-F00C-DE07-4A4307750F6A}"/>
              </a:ext>
            </a:extLst>
          </p:cNvPr>
          <p:cNvSpPr txBox="1"/>
          <p:nvPr/>
        </p:nvSpPr>
        <p:spPr>
          <a:xfrm>
            <a:off x="9293164" y="3898549"/>
            <a:ext cx="194172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Hoje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em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dia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…</a:t>
            </a: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5E20E815-C15B-6BEC-A85B-33868471D857}"/>
              </a:ext>
            </a:extLst>
          </p:cNvPr>
          <p:cNvSpPr txBox="1"/>
          <p:nvPr/>
        </p:nvSpPr>
        <p:spPr>
          <a:xfrm>
            <a:off x="3622377" y="659313"/>
            <a:ext cx="391552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A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metodologia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LSP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foi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desenvolvida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anos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3600" spc="-75" dirty="0">
                <a:solidFill>
                  <a:schemeClr val="accent2"/>
                </a:solidFill>
                <a:latin typeface="Legothick" panose="00000100000000000000" pitchFamily="2" charset="0"/>
              </a:rPr>
              <a:t>90</a:t>
            </a:r>
            <a:endParaRPr lang="en-US" sz="2800" spc="-75" dirty="0">
              <a:solidFill>
                <a:schemeClr val="accent2"/>
              </a:solidFill>
              <a:latin typeface="Legothick" panose="00000100000000000000" pitchFamily="2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709BC51-1ED2-7B39-7D17-3EC3204BDDF2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41" name="Imagem 40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8710DAFD-E054-6150-A14F-E69B9193B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BD410DF-B838-FAF6-3470-E6A00FCCC821}"/>
              </a:ext>
            </a:extLst>
          </p:cNvPr>
          <p:cNvSpPr/>
          <p:nvPr/>
        </p:nvSpPr>
        <p:spPr>
          <a:xfrm>
            <a:off x="3064971" y="2715228"/>
            <a:ext cx="795264" cy="43088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1.2.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AEC8B7D-9B01-F00C-BCD5-583B2AAFF865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" name="Imagem 3" descr="Uma imagem com Tipo de letra, texto, logótipo, Gráficos">
              <a:extLst>
                <a:ext uri="{FF2B5EF4-FFF2-40B4-BE49-F238E27FC236}">
                  <a16:creationId xmlns:a16="http://schemas.microsoft.com/office/drawing/2014/main" id="{09EA8E64-85B2-2846-0190-E0012B9F8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5" name="Imagem 4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C0A36C9C-7709-294C-DF0B-1129FAB93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53A1E139-DD7D-0DBF-F942-C3441A79A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7870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2023-167A-BF38-C0BB-AF835CDB9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60AD91A-4F9D-2762-545D-8429CD257CA2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4F793D-8316-B801-F9C7-CB7476D69B73}"/>
              </a:ext>
            </a:extLst>
          </p:cNvPr>
          <p:cNvSpPr/>
          <p:nvPr/>
        </p:nvSpPr>
        <p:spPr>
          <a:xfrm>
            <a:off x="9132483" y="2900176"/>
            <a:ext cx="2263089" cy="2190527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8001A0-E9D5-D4CB-BBD2-4A65422A6C72}"/>
              </a:ext>
            </a:extLst>
          </p:cNvPr>
          <p:cNvSpPr/>
          <p:nvPr/>
        </p:nvSpPr>
        <p:spPr>
          <a:xfrm>
            <a:off x="197927" y="3725751"/>
            <a:ext cx="4516159" cy="2477172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1842F02-211C-817E-EC53-11C343D21B96}"/>
              </a:ext>
            </a:extLst>
          </p:cNvPr>
          <p:cNvSpPr/>
          <p:nvPr/>
        </p:nvSpPr>
        <p:spPr>
          <a:xfrm>
            <a:off x="3439840" y="227596"/>
            <a:ext cx="3258620" cy="20262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318A1E1-CBE9-151C-F0AE-F1DA9FDC5B0C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2747A0B-6275-0525-BBCE-99650DD43516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A9C8F18A-F05C-88D0-C1ED-DB6620F31D05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119364C-E2DE-3F3F-E40A-2C1A4EBC4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C88BA1BD-9EED-7B63-E464-B30D6DBA0CDB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408C909-50CC-8A39-4E55-3A49228AF272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9BC582-D5D5-5318-1299-3B21FBC9B66F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924C585-D7D6-33A1-1D38-0EEE4917E595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Quando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2ADB7C39-93F1-B900-198D-7FC06AD562B5}"/>
              </a:ext>
            </a:extLst>
          </p:cNvPr>
          <p:cNvSpPr txBox="1"/>
          <p:nvPr/>
        </p:nvSpPr>
        <p:spPr>
          <a:xfrm>
            <a:off x="3860235" y="4784800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Quem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71B7476B-CEE8-B1E4-71B5-938D3B419743}"/>
              </a:ext>
            </a:extLst>
          </p:cNvPr>
          <p:cNvSpPr txBox="1"/>
          <p:nvPr/>
        </p:nvSpPr>
        <p:spPr>
          <a:xfrm>
            <a:off x="3622377" y="3046541"/>
            <a:ext cx="5385990" cy="733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Origem e Desenvolvimento</a:t>
            </a:r>
            <a:endParaRPr lang="pt-PT" sz="3600" b="1" spc="-75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36803958-B692-E948-AB71-DC408472E225}"/>
              </a:ext>
            </a:extLst>
          </p:cNvPr>
          <p:cNvSpPr txBox="1"/>
          <p:nvPr/>
        </p:nvSpPr>
        <p:spPr>
          <a:xfrm>
            <a:off x="169696" y="3780012"/>
            <a:ext cx="365737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Pensada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pelos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cofundadores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da </a:t>
            </a:r>
            <a:r>
              <a:rPr lang="en-US" sz="2400" spc="-75" dirty="0">
                <a:solidFill>
                  <a:schemeClr val="tx2"/>
                </a:solidFill>
                <a:latin typeface="Legothick" panose="00000100000000000000" pitchFamily="2" charset="0"/>
              </a:rPr>
              <a:t>LEGO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em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colaboração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com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Investigadores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do </a:t>
            </a:r>
            <a:r>
              <a:rPr lang="en-US" sz="2400" i="1" spc="-75" dirty="0">
                <a:solidFill>
                  <a:schemeClr val="tx2"/>
                </a:solidFill>
                <a:latin typeface="☞GILROY-MEDIUM" panose="00000600000000000000" charset="0"/>
              </a:rPr>
              <a:t>IMD Business School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1DFCBE-DFC8-573B-101E-8B2E30CB6C68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8DBBF4BE-59E4-C8A5-4474-4FFE6AEFA075}"/>
              </a:ext>
            </a:extLst>
          </p:cNvPr>
          <p:cNvSpPr txBox="1"/>
          <p:nvPr/>
        </p:nvSpPr>
        <p:spPr>
          <a:xfrm>
            <a:off x="9293164" y="3898549"/>
            <a:ext cx="194172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Hoje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em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rgbClr val="4E2AE5"/>
                </a:solidFill>
                <a:latin typeface="☞GILROY-MEDIUM" panose="00000600000000000000" charset="0"/>
              </a:rPr>
              <a:t>dia</a:t>
            </a:r>
            <a:r>
              <a:rPr lang="en-US" sz="2667" spc="-75" dirty="0">
                <a:solidFill>
                  <a:srgbClr val="4E2AE5"/>
                </a:solidFill>
                <a:latin typeface="☞GILROY-MEDIUM" panose="00000600000000000000" charset="0"/>
              </a:rPr>
              <a:t>…</a:t>
            </a:r>
          </a:p>
        </p:txBody>
      </p:sp>
      <p:pic>
        <p:nvPicPr>
          <p:cNvPr id="28" name="Imagem 27" descr="Uma imagem com clipart, Desenho animado, emoticon, desenho&#10;&#10;Descrição gerada automaticamente">
            <a:extLst>
              <a:ext uri="{FF2B5EF4-FFF2-40B4-BE49-F238E27FC236}">
                <a16:creationId xmlns:a16="http://schemas.microsoft.com/office/drawing/2014/main" id="{DF092343-E44B-7A7A-C8B3-E283FFADF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63" y="5658491"/>
            <a:ext cx="844014" cy="844014"/>
          </a:xfrm>
          <a:prstGeom prst="rect">
            <a:avLst/>
          </a:prstGeom>
        </p:spPr>
      </p:pic>
      <p:sp>
        <p:nvSpPr>
          <p:cNvPr id="29" name="TextBox 2">
            <a:extLst>
              <a:ext uri="{FF2B5EF4-FFF2-40B4-BE49-F238E27FC236}">
                <a16:creationId xmlns:a16="http://schemas.microsoft.com/office/drawing/2014/main" id="{41731DD9-BB2D-BB1C-DC6C-C5799E76875F}"/>
              </a:ext>
            </a:extLst>
          </p:cNvPr>
          <p:cNvSpPr txBox="1"/>
          <p:nvPr/>
        </p:nvSpPr>
        <p:spPr>
          <a:xfrm>
            <a:off x="3622377" y="659313"/>
            <a:ext cx="391552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A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metodologia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LSP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foi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desenvolvida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anos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3600" spc="-75" dirty="0">
                <a:solidFill>
                  <a:schemeClr val="accent2"/>
                </a:solidFill>
                <a:latin typeface="Legothick" panose="00000100000000000000" pitchFamily="2" charset="0"/>
              </a:rPr>
              <a:t>90</a:t>
            </a:r>
            <a:endParaRPr lang="en-US" sz="2800" spc="-75" dirty="0">
              <a:solidFill>
                <a:schemeClr val="accent2"/>
              </a:solidFill>
              <a:latin typeface="Legothick" panose="00000100000000000000" pitchFamily="2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2C6B8BD-F6DC-D08A-4313-7186FBAFB25C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39" name="Imagem 38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888A1ABD-273C-F21B-CB12-264E23A3A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A84309-4520-177B-3C14-FD43F0348A44}"/>
              </a:ext>
            </a:extLst>
          </p:cNvPr>
          <p:cNvSpPr/>
          <p:nvPr/>
        </p:nvSpPr>
        <p:spPr>
          <a:xfrm>
            <a:off x="3064971" y="2715228"/>
            <a:ext cx="795264" cy="43088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1.2.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469AD623-8CB8-404A-0686-C87719F9B4DE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" name="Imagem 3" descr="Uma imagem com Tipo de letra, texto, logótipo, Gráficos">
              <a:extLst>
                <a:ext uri="{FF2B5EF4-FFF2-40B4-BE49-F238E27FC236}">
                  <a16:creationId xmlns:a16="http://schemas.microsoft.com/office/drawing/2014/main" id="{678F73F9-ACC4-6E49-B0BE-3C9611C21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7" name="Imagem 6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B1C4AA8C-EF8C-B4BE-4704-EAD738DD5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9B05042C-AD06-A100-CA7C-45874B9CB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8054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1D609-959E-77D3-675F-0B63D5DE9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BE9C7448-8743-74BD-4C92-5E0340FA686D}"/>
              </a:ext>
            </a:extLst>
          </p:cNvPr>
          <p:cNvSpPr/>
          <p:nvPr/>
        </p:nvSpPr>
        <p:spPr>
          <a:xfrm>
            <a:off x="2365449" y="-235750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755C52-2696-3DDD-F4BD-3FAA2AF670B3}"/>
              </a:ext>
            </a:extLst>
          </p:cNvPr>
          <p:cNvSpPr/>
          <p:nvPr/>
        </p:nvSpPr>
        <p:spPr>
          <a:xfrm>
            <a:off x="7294032" y="542772"/>
            <a:ext cx="4770589" cy="3146480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20C0516-FF89-2E26-547F-4113857B866F}"/>
              </a:ext>
            </a:extLst>
          </p:cNvPr>
          <p:cNvSpPr/>
          <p:nvPr/>
        </p:nvSpPr>
        <p:spPr>
          <a:xfrm>
            <a:off x="197927" y="3725751"/>
            <a:ext cx="4516159" cy="2477172"/>
          </a:xfrm>
          <a:prstGeom prst="ellipse">
            <a:avLst/>
          </a:prstGeom>
          <a:solidFill>
            <a:srgbClr val="DF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>
              <a:solidFill>
                <a:srgbClr val="DFFCF2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4323D60-0082-B767-2AF4-E6359264876F}"/>
              </a:ext>
            </a:extLst>
          </p:cNvPr>
          <p:cNvSpPr/>
          <p:nvPr/>
        </p:nvSpPr>
        <p:spPr>
          <a:xfrm>
            <a:off x="3439840" y="227596"/>
            <a:ext cx="3258620" cy="20262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28E736-58EA-D0C2-5A09-18282C7074E9}"/>
              </a:ext>
            </a:extLst>
          </p:cNvPr>
          <p:cNvSpPr/>
          <p:nvPr/>
        </p:nvSpPr>
        <p:spPr>
          <a:xfrm>
            <a:off x="9132483" y="3162359"/>
            <a:ext cx="2263089" cy="21905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29184D2-54B3-B827-8125-10FF2489D962}"/>
              </a:ext>
            </a:extLst>
          </p:cNvPr>
          <p:cNvSpPr/>
          <p:nvPr/>
        </p:nvSpPr>
        <p:spPr>
          <a:xfrm>
            <a:off x="3658208" y="4036565"/>
            <a:ext cx="2368129" cy="2137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F3994C0-DF3D-51E9-9CB8-217E1722C5C9}"/>
              </a:ext>
            </a:extLst>
          </p:cNvPr>
          <p:cNvSpPr/>
          <p:nvPr/>
        </p:nvSpPr>
        <p:spPr>
          <a:xfrm>
            <a:off x="1706611" y="598142"/>
            <a:ext cx="2349487" cy="21776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0A3AED47-2170-D479-9EB8-4E9E9ED4528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B474EF1-C7BF-3FDA-DE9A-6ECE8FF53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32" name="TextBox 2">
            <a:extLst>
              <a:ext uri="{FF2B5EF4-FFF2-40B4-BE49-F238E27FC236}">
                <a16:creationId xmlns:a16="http://schemas.microsoft.com/office/drawing/2014/main" id="{05685A47-321C-6994-4111-67C7E6CE17F6}"/>
              </a:ext>
            </a:extLst>
          </p:cNvPr>
          <p:cNvSpPr txBox="1"/>
          <p:nvPr/>
        </p:nvSpPr>
        <p:spPr>
          <a:xfrm>
            <a:off x="3622377" y="659313"/>
            <a:ext cx="391552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A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metodologia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LSP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foi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desenvolvida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800" spc="-75" dirty="0" err="1">
                <a:solidFill>
                  <a:schemeClr val="tx2"/>
                </a:solidFill>
                <a:latin typeface="☞GILROY-MEDIUM" panose="00000600000000000000" charset="0"/>
              </a:rPr>
              <a:t>anos</a:t>
            </a:r>
            <a:r>
              <a:rPr lang="en-US" sz="28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3600" spc="-75" dirty="0">
                <a:solidFill>
                  <a:schemeClr val="accent2"/>
                </a:solidFill>
                <a:latin typeface="Legothick" panose="00000100000000000000" pitchFamily="2" charset="0"/>
              </a:rPr>
              <a:t>90</a:t>
            </a:r>
            <a:endParaRPr lang="en-US" sz="2800" spc="-75" dirty="0">
              <a:solidFill>
                <a:schemeClr val="accent2"/>
              </a:solidFill>
              <a:latin typeface="Legothick" panose="00000100000000000000" pitchFamily="2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D6285AD-F928-535D-CB24-94561D32578A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9C99049-49A2-FDDD-A25D-35DBA1B5162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E6309AD-434A-59AA-EAB0-2BD75DB5193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EB40FF73-5675-36F4-6F07-293E75DD7462}"/>
              </a:ext>
            </a:extLst>
          </p:cNvPr>
          <p:cNvSpPr txBox="1"/>
          <p:nvPr/>
        </p:nvSpPr>
        <p:spPr>
          <a:xfrm>
            <a:off x="923590" y="1548125"/>
            <a:ext cx="391552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Quando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6F904FC-567E-0022-FDF7-F8D8DE49CFDA}"/>
              </a:ext>
            </a:extLst>
          </p:cNvPr>
          <p:cNvSpPr txBox="1"/>
          <p:nvPr/>
        </p:nvSpPr>
        <p:spPr>
          <a:xfrm>
            <a:off x="3860235" y="4784800"/>
            <a:ext cx="19577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Quem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?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703B8D82-18F8-1897-0A6E-B90799676C27}"/>
              </a:ext>
            </a:extLst>
          </p:cNvPr>
          <p:cNvSpPr txBox="1"/>
          <p:nvPr/>
        </p:nvSpPr>
        <p:spPr>
          <a:xfrm>
            <a:off x="3622377" y="3046541"/>
            <a:ext cx="5385990" cy="733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pt-PT" sz="3600" b="1" spc="-75" dirty="0">
                <a:solidFill>
                  <a:schemeClr val="tx2"/>
                </a:solidFill>
                <a:latin typeface="Archia Bold" panose="02000503000000020004" pitchFamily="2" charset="77"/>
              </a:rPr>
              <a:t>Origem e Desenvolvimento</a:t>
            </a:r>
            <a:endParaRPr lang="pt-PT" sz="3600" b="1" spc="-75" dirty="0">
              <a:solidFill>
                <a:srgbClr val="5DEEBD"/>
              </a:solidFill>
              <a:latin typeface="Archia Bold" panose="02000503000000020004" pitchFamily="2" charset="77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C635AB3E-BC5C-0073-3BD4-C3E056224C37}"/>
              </a:ext>
            </a:extLst>
          </p:cNvPr>
          <p:cNvSpPr txBox="1"/>
          <p:nvPr/>
        </p:nvSpPr>
        <p:spPr>
          <a:xfrm>
            <a:off x="169696" y="3780012"/>
            <a:ext cx="365737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Pensada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pelos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cofundadores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da </a:t>
            </a:r>
            <a:r>
              <a:rPr lang="en-US" sz="2400" spc="-75" dirty="0">
                <a:solidFill>
                  <a:schemeClr val="tx2"/>
                </a:solidFill>
                <a:latin typeface="Legothick" panose="00000100000000000000" pitchFamily="2" charset="0"/>
              </a:rPr>
              <a:t>LEGO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,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em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colaboração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com </a:t>
            </a:r>
            <a:r>
              <a:rPr lang="en-US" sz="2400" spc="-75" dirty="0" err="1">
                <a:solidFill>
                  <a:schemeClr val="tx2"/>
                </a:solidFill>
                <a:latin typeface="☞GILROY-MEDIUM" panose="00000600000000000000" charset="0"/>
              </a:rPr>
              <a:t>Investigadores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do </a:t>
            </a:r>
            <a:r>
              <a:rPr lang="en-US" sz="2400" i="1" spc="-75" dirty="0">
                <a:solidFill>
                  <a:schemeClr val="tx2"/>
                </a:solidFill>
                <a:latin typeface="☞GILROY-MEDIUM" panose="00000600000000000000" charset="0"/>
              </a:rPr>
              <a:t>IMD Business School</a:t>
            </a:r>
            <a:r>
              <a:rPr lang="en-US" sz="2400" spc="-75" dirty="0">
                <a:solidFill>
                  <a:schemeClr val="tx2"/>
                </a:solidFill>
                <a:latin typeface="☞GILROY-MEDIUM" panose="00000600000000000000" charset="0"/>
              </a:rPr>
              <a:t> 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53D87422-8888-C333-59E5-2DFF029B207C}"/>
              </a:ext>
            </a:extLst>
          </p:cNvPr>
          <p:cNvSpPr txBox="1"/>
          <p:nvPr/>
        </p:nvSpPr>
        <p:spPr>
          <a:xfrm>
            <a:off x="9293164" y="3898549"/>
            <a:ext cx="194172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Hoje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em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 </a:t>
            </a:r>
            <a:r>
              <a:rPr lang="en-US" sz="2667" spc="-75" dirty="0" err="1">
                <a:solidFill>
                  <a:schemeClr val="bg1"/>
                </a:solidFill>
                <a:latin typeface="☞GILROY-MEDIUM" panose="00000600000000000000" charset="0"/>
              </a:rPr>
              <a:t>dia</a:t>
            </a:r>
            <a:r>
              <a:rPr lang="en-US" sz="2667" spc="-75" dirty="0">
                <a:solidFill>
                  <a:schemeClr val="bg1"/>
                </a:solidFill>
                <a:latin typeface="☞GILROY-MEDIUM" panose="00000600000000000000" charset="0"/>
              </a:rPr>
              <a:t>…</a:t>
            </a: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7F4E13F2-B615-765D-C7E3-B4FFF3C4228F}"/>
              </a:ext>
            </a:extLst>
          </p:cNvPr>
          <p:cNvSpPr txBox="1"/>
          <p:nvPr/>
        </p:nvSpPr>
        <p:spPr>
          <a:xfrm>
            <a:off x="7558160" y="623726"/>
            <a:ext cx="4361551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PT" sz="2400" spc="-75" dirty="0">
                <a:solidFill>
                  <a:schemeClr val="tx2"/>
                </a:solidFill>
                <a:latin typeface="☞GILROY-MEDIUM" panose="00000600000000000000" charset="0"/>
              </a:rPr>
              <a:t>A ferramenta rapidamente ganhou popularidade global, tendo sido adaptada a diferentes áreas, desde o planeamento estratégico até à psicologia e inovação tecnológica.</a:t>
            </a:r>
            <a:endParaRPr lang="en-US" sz="2400" spc="-75" dirty="0">
              <a:solidFill>
                <a:schemeClr val="tx2"/>
              </a:solidFill>
              <a:latin typeface="☞GILROY-MEDIUM" panose="00000600000000000000" charset="0"/>
            </a:endParaRPr>
          </a:p>
        </p:txBody>
      </p:sp>
      <p:pic>
        <p:nvPicPr>
          <p:cNvPr id="23" name="Imagem 22" descr="Uma imagem com clipart, Desenho animado, emoticon, desenho&#10;&#10;Descrição gerada automaticamente">
            <a:extLst>
              <a:ext uri="{FF2B5EF4-FFF2-40B4-BE49-F238E27FC236}">
                <a16:creationId xmlns:a16="http://schemas.microsoft.com/office/drawing/2014/main" id="{52E4022C-3366-77C9-765B-CE966F69C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63" y="5658491"/>
            <a:ext cx="844014" cy="844014"/>
          </a:xfrm>
          <a:prstGeom prst="rect">
            <a:avLst/>
          </a:prstGeom>
        </p:spPr>
      </p:pic>
      <p:pic>
        <p:nvPicPr>
          <p:cNvPr id="28" name="Imagem 27" descr="Uma imagem com preto, escuridão, captura de ecrã&#10;&#10;Descrição gerada automaticamente">
            <a:extLst>
              <a:ext uri="{FF2B5EF4-FFF2-40B4-BE49-F238E27FC236}">
                <a16:creationId xmlns:a16="http://schemas.microsoft.com/office/drawing/2014/main" id="{7733209C-63F2-57EA-3309-83450F085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290" y="2817697"/>
            <a:ext cx="952509" cy="9525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BDDFDF0D-2792-7AEB-5753-FE4DA4E177B6}"/>
              </a:ext>
            </a:extLst>
          </p:cNvPr>
          <p:cNvSpPr/>
          <p:nvPr/>
        </p:nvSpPr>
        <p:spPr>
          <a:xfrm>
            <a:off x="7271758" y="543232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38" name="Imagem 37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35B7C00D-D7E4-DA8F-1FC0-2B54FF7AC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77993"/>
            <a:ext cx="398729" cy="39872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E7D602-D9E8-655F-6D5A-ABCE7EB5835B}"/>
              </a:ext>
            </a:extLst>
          </p:cNvPr>
          <p:cNvSpPr/>
          <p:nvPr/>
        </p:nvSpPr>
        <p:spPr>
          <a:xfrm>
            <a:off x="3064971" y="2715228"/>
            <a:ext cx="795264" cy="43088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4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☞GILROY-MEDIUM" panose="00000600000000000000" charset="0"/>
              </a:rPr>
              <a:t>1.2.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7D9D929-1A39-89F3-172A-8CBAAF7E1547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7" name="Imagem 6" descr="Uma imagem com Tipo de letra, texto, logótipo, Gráficos">
              <a:extLst>
                <a:ext uri="{FF2B5EF4-FFF2-40B4-BE49-F238E27FC236}">
                  <a16:creationId xmlns:a16="http://schemas.microsoft.com/office/drawing/2014/main" id="{8263A516-25A5-C4A1-EAB4-D71745BB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8" name="Imagem 7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4BD7FAD5-5166-14CB-AAD6-078D3FDEE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E347B8A-6BF5-BE3B-8D3E-1B918C10B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8729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78C3074-086E-7809-563D-EDD35CCA7966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D1954A-E4D9-E3AD-A5BE-2E485A9785F5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D60327-10CB-2A08-F756-3A6D9FFCD88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600905B4-C5FD-883C-271E-D6DCE4756F8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D95F813-338A-17E0-8448-3A817C8AF872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91C955-2B2F-F1F6-D355-393B86A826ED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C2B66233-E2AC-BD5C-5934-B5E9BBAF6E86}"/>
              </a:ext>
            </a:extLst>
          </p:cNvPr>
          <p:cNvSpPr txBox="1">
            <a:spLocks/>
          </p:cNvSpPr>
          <p:nvPr/>
        </p:nvSpPr>
        <p:spPr>
          <a:xfrm>
            <a:off x="1934748" y="264585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72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83751434-F357-55D8-CA74-D5F225405417}"/>
              </a:ext>
            </a:extLst>
          </p:cNvPr>
          <p:cNvSpPr txBox="1">
            <a:spLocks/>
          </p:cNvSpPr>
          <p:nvPr/>
        </p:nvSpPr>
        <p:spPr>
          <a:xfrm>
            <a:off x="2324188" y="2256119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2.1.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4701EF0-5E5E-C5E5-CED0-1175DDB84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pic>
        <p:nvPicPr>
          <p:cNvPr id="13" name="Imagem 12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DB76FF03-78B1-B476-AC2B-85AFDBAA5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77995"/>
            <a:ext cx="398729" cy="398729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B8174295-9987-46A5-764E-C3F67BA6F6D5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1" name="Imagem 10" descr="Uma imagem com Tipo de letra, texto, logótipo, Gráficos">
              <a:extLst>
                <a:ext uri="{FF2B5EF4-FFF2-40B4-BE49-F238E27FC236}">
                  <a16:creationId xmlns:a16="http://schemas.microsoft.com/office/drawing/2014/main" id="{D977E50B-EFE3-E8C4-333F-9C0124A01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2" name="Imagem 11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76FF1EB0-8605-05F4-86A2-110866B21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B94E582-9994-60BB-D694-C66AC73E4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4801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0E595-05A8-1EF9-EB77-F57EC0395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5128A4D-F495-0F5C-635F-EEE7238EF8B7}"/>
              </a:ext>
            </a:extLst>
          </p:cNvPr>
          <p:cNvSpPr/>
          <p:nvPr/>
        </p:nvSpPr>
        <p:spPr>
          <a:xfrm>
            <a:off x="4636873" y="3821458"/>
            <a:ext cx="6767332" cy="2099247"/>
          </a:xfrm>
          <a:prstGeom prst="roundRect">
            <a:avLst/>
          </a:prstGeom>
          <a:solidFill>
            <a:srgbClr val="2875B7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35A6C2F-A156-BC20-5E9D-623A355D7848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400D85F-677E-46BF-B8A6-F59A75078AA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7481E3-799C-A84E-B7AC-098CDD5B24F9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75DD9A25-10F7-FD48-E475-58A72FAE30EB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1BAC05-7302-7905-4089-6F6BF082DD56}"/>
              </a:ext>
            </a:extLst>
          </p:cNvPr>
          <p:cNvSpPr/>
          <p:nvPr/>
        </p:nvSpPr>
        <p:spPr>
          <a:xfrm>
            <a:off x="7914447" y="-446132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D2C8B6-946E-7207-35DB-843C3B373C4D}"/>
              </a:ext>
            </a:extLst>
          </p:cNvPr>
          <p:cNvSpPr/>
          <p:nvPr/>
        </p:nvSpPr>
        <p:spPr>
          <a:xfrm>
            <a:off x="2697794" y="77258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BED33AE3-3691-685C-CEC5-ADA0FAFD2FAF}"/>
              </a:ext>
            </a:extLst>
          </p:cNvPr>
          <p:cNvSpPr txBox="1">
            <a:spLocks/>
          </p:cNvSpPr>
          <p:nvPr/>
        </p:nvSpPr>
        <p:spPr>
          <a:xfrm>
            <a:off x="3161452" y="479145"/>
            <a:ext cx="5615096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582140C7-F19B-54E5-B06B-6DF306240FA6}"/>
              </a:ext>
            </a:extLst>
          </p:cNvPr>
          <p:cNvSpPr txBox="1">
            <a:spLocks/>
          </p:cNvSpPr>
          <p:nvPr/>
        </p:nvSpPr>
        <p:spPr>
          <a:xfrm>
            <a:off x="3089912" y="-584994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2.1.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64403F1-D5CE-50C9-7F46-4015FAC4B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B28633D4-A3E7-1C66-1ED5-27AECEE55E96}"/>
              </a:ext>
            </a:extLst>
          </p:cNvPr>
          <p:cNvSpPr txBox="1">
            <a:spLocks/>
          </p:cNvSpPr>
          <p:nvPr/>
        </p:nvSpPr>
        <p:spPr>
          <a:xfrm>
            <a:off x="4881769" y="3968024"/>
            <a:ext cx="6196027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2775B6"/>
                </a:solidFill>
                <a:latin typeface="Gillory medium"/>
              </a:rPr>
              <a:t>1-Definição do Desafio</a:t>
            </a:r>
          </a:p>
          <a:p>
            <a:pPr marL="0" indent="0">
              <a:buNone/>
            </a:pPr>
            <a:r>
              <a:rPr lang="pt-PT" sz="2000" dirty="0"/>
              <a:t>O coordenador da atividade apresenta uma questão estratégica ou operacional específica, como a criação de uma nova visão, a solução de um problema interno ou a melhoria de processos.</a:t>
            </a: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15" name="Imagem 14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72B0EF19-5C5D-CE23-5C05-D6B79A247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4" y="4335365"/>
            <a:ext cx="1794608" cy="1794608"/>
          </a:xfrm>
          <a:prstGeom prst="rect">
            <a:avLst/>
          </a:prstGeom>
        </p:spPr>
      </p:pic>
      <p:pic>
        <p:nvPicPr>
          <p:cNvPr id="23" name="Imagem 22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0A735CA8-602C-2D26-5B31-36022CE9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96" y="3388034"/>
            <a:ext cx="1789106" cy="1789106"/>
          </a:xfrm>
          <a:prstGeom prst="rect">
            <a:avLst/>
          </a:prstGeom>
        </p:spPr>
      </p:pic>
      <p:pic>
        <p:nvPicPr>
          <p:cNvPr id="20" name="Imagem 19" descr="Uma imagem com design&#10;&#10;Descrição gerada automaticamente com confiança baixa">
            <a:extLst>
              <a:ext uri="{FF2B5EF4-FFF2-40B4-BE49-F238E27FC236}">
                <a16:creationId xmlns:a16="http://schemas.microsoft.com/office/drawing/2014/main" id="{00F48F2A-ADDD-1C52-9A8B-403E1AB3AE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039" y="2390635"/>
            <a:ext cx="1789106" cy="1789106"/>
          </a:xfrm>
          <a:prstGeom prst="rect">
            <a:avLst/>
          </a:prstGeom>
        </p:spPr>
      </p:pic>
      <p:pic>
        <p:nvPicPr>
          <p:cNvPr id="26" name="Imagem 25" descr="Uma imagem com captura de ecrã&#10;&#10;Descrição gerada automaticamente">
            <a:extLst>
              <a:ext uri="{FF2B5EF4-FFF2-40B4-BE49-F238E27FC236}">
                <a16:creationId xmlns:a16="http://schemas.microsoft.com/office/drawing/2014/main" id="{EDEAF235-EAF0-51FD-12AC-D1D64BD28D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63" y="1455984"/>
            <a:ext cx="1789106" cy="1789106"/>
          </a:xfrm>
          <a:prstGeom prst="rect">
            <a:avLst/>
          </a:prstGeom>
        </p:spPr>
      </p:pic>
      <p:pic>
        <p:nvPicPr>
          <p:cNvPr id="29" name="Imagem 28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4356255D-8703-12A9-85F8-C038B1F31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B73AA853-0077-26ED-60B0-1A9F80C04FB0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2" name="Imagem 11" descr="Uma imagem com Tipo de letra, texto, logótipo, Gráficos">
              <a:extLst>
                <a:ext uri="{FF2B5EF4-FFF2-40B4-BE49-F238E27FC236}">
                  <a16:creationId xmlns:a16="http://schemas.microsoft.com/office/drawing/2014/main" id="{BE82110B-37D6-7AA7-53DB-C15355F32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17A91A7-0F86-B4B0-72FA-BD3DE37D9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C79F3B51-3BC6-04AD-94E9-8AE3EBA9B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1329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E5C04-E506-9071-3F2F-FE760B119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AC7DF175-AEFD-7DEC-8175-00EABB4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4" y="4364995"/>
            <a:ext cx="1789107" cy="178910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106FCF6-A8BD-C079-07AF-636068F1764C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40D2BBA-FB31-E0FB-2CB1-725689EC4FB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483C0B-AEC6-9303-2399-8FEAA423E28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44B9B626-BF74-C542-EB59-7DD238A9305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70EB08B0-988E-95F6-E1E5-91423913D080}"/>
              </a:ext>
            </a:extLst>
          </p:cNvPr>
          <p:cNvSpPr/>
          <p:nvPr/>
        </p:nvSpPr>
        <p:spPr>
          <a:xfrm>
            <a:off x="7914447" y="-446132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B7E4E2-5636-8C45-053A-47C64E20C507}"/>
              </a:ext>
            </a:extLst>
          </p:cNvPr>
          <p:cNvSpPr/>
          <p:nvPr/>
        </p:nvSpPr>
        <p:spPr>
          <a:xfrm>
            <a:off x="2697794" y="77258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F8B3B85B-8CFC-FDE3-C89F-545E9D2200AE}"/>
              </a:ext>
            </a:extLst>
          </p:cNvPr>
          <p:cNvSpPr txBox="1">
            <a:spLocks/>
          </p:cNvSpPr>
          <p:nvPr/>
        </p:nvSpPr>
        <p:spPr>
          <a:xfrm>
            <a:off x="3161452" y="479145"/>
            <a:ext cx="5615096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51D7954B-023C-C5D9-89D6-E22BE6ADB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pic>
        <p:nvPicPr>
          <p:cNvPr id="13" name="Imagem 12" descr="Uma imagem com design&#10;&#10;Descrição gerada automaticamente">
            <a:extLst>
              <a:ext uri="{FF2B5EF4-FFF2-40B4-BE49-F238E27FC236}">
                <a16:creationId xmlns:a16="http://schemas.microsoft.com/office/drawing/2014/main" id="{5ADD124D-91AB-C870-4411-F512F64E8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96" y="3375064"/>
            <a:ext cx="1794609" cy="1794609"/>
          </a:xfrm>
          <a:prstGeom prst="rect">
            <a:avLst/>
          </a:prstGeom>
        </p:spPr>
      </p:pic>
      <p:pic>
        <p:nvPicPr>
          <p:cNvPr id="20" name="Imagem 19" descr="Uma imagem com design&#10;&#10;Descrição gerada automaticamente com confiança baixa">
            <a:extLst>
              <a:ext uri="{FF2B5EF4-FFF2-40B4-BE49-F238E27FC236}">
                <a16:creationId xmlns:a16="http://schemas.microsoft.com/office/drawing/2014/main" id="{BACFE462-3FBD-4D63-DC9D-9CFDDED42B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039" y="2390635"/>
            <a:ext cx="1789106" cy="1789106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D2F1341-4ECE-7498-F3E3-8CC4D8FCC585}"/>
              </a:ext>
            </a:extLst>
          </p:cNvPr>
          <p:cNvSpPr/>
          <p:nvPr/>
        </p:nvSpPr>
        <p:spPr>
          <a:xfrm>
            <a:off x="5063676" y="3456026"/>
            <a:ext cx="6264309" cy="2115612"/>
          </a:xfrm>
          <a:prstGeom prst="roundRect">
            <a:avLst/>
          </a:prstGeom>
          <a:solidFill>
            <a:srgbClr val="E95B4D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15A707CF-B9DC-3FAB-B39B-55CBF85C0785}"/>
              </a:ext>
            </a:extLst>
          </p:cNvPr>
          <p:cNvSpPr txBox="1">
            <a:spLocks/>
          </p:cNvSpPr>
          <p:nvPr/>
        </p:nvSpPr>
        <p:spPr>
          <a:xfrm>
            <a:off x="5259533" y="3554882"/>
            <a:ext cx="6068452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E95B4D"/>
                </a:solidFill>
                <a:latin typeface="Gillory medium"/>
              </a:rPr>
              <a:t>2- Construção dos Modelos</a:t>
            </a:r>
          </a:p>
          <a:p>
            <a:pPr marL="0" indent="0">
              <a:buNone/>
            </a:pPr>
            <a:r>
              <a:rPr lang="pt-PT" sz="2000" dirty="0"/>
              <a:t>Os participantes utilizam peças LEGO  para criar modelos tridimensionais que simbolizam suas ideias, traduzindo conceitos abstratos em representações físicas.</a:t>
            </a: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22" name="Imagem 21" descr="Uma imagem com captura de ecrã&#10;&#10;Descrição gerada automaticamente">
            <a:extLst>
              <a:ext uri="{FF2B5EF4-FFF2-40B4-BE49-F238E27FC236}">
                <a16:creationId xmlns:a16="http://schemas.microsoft.com/office/drawing/2014/main" id="{481EE545-ADC5-0CCD-86FE-71B5D753ED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63" y="1455984"/>
            <a:ext cx="1789106" cy="1789106"/>
          </a:xfrm>
          <a:prstGeom prst="rect">
            <a:avLst/>
          </a:prstGeom>
        </p:spPr>
      </p:pic>
      <p:pic>
        <p:nvPicPr>
          <p:cNvPr id="26" name="Imagem 25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48D328AC-BDBB-2946-ED71-34029359B7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131F2F5E-7724-9162-DCCE-235676F84D86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0" name="Imagem 9" descr="Uma imagem com Tipo de letra, texto, logótipo, Gráficos">
              <a:extLst>
                <a:ext uri="{FF2B5EF4-FFF2-40B4-BE49-F238E27FC236}">
                  <a16:creationId xmlns:a16="http://schemas.microsoft.com/office/drawing/2014/main" id="{1A19549B-94D4-9406-6D22-30224BA31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1" name="Imagem 10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9C9B32B-7083-6202-0B0A-EB6A6ABCC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ABDCBED-636D-F04A-931A-CADB2E1F4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196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835B-84EC-5ACF-2D59-7A2C4B059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D5DC55-DD69-C9BC-7E92-3BB5A717F590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E89653-75CF-F87F-5085-DE5167F6F55F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DC3D243-7BE6-F3E9-CF59-80F1F4FB447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B55FABB-A8F4-BD86-1D06-33AC17D5B29D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70FAB83C-16DA-A3E4-B5E4-BAFC6CAF7863}"/>
              </a:ext>
            </a:extLst>
          </p:cNvPr>
          <p:cNvSpPr/>
          <p:nvPr/>
        </p:nvSpPr>
        <p:spPr>
          <a:xfrm>
            <a:off x="7914447" y="-446132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21C37B-3884-1432-771F-8946F5AC1672}"/>
              </a:ext>
            </a:extLst>
          </p:cNvPr>
          <p:cNvSpPr/>
          <p:nvPr/>
        </p:nvSpPr>
        <p:spPr>
          <a:xfrm>
            <a:off x="2697794" y="77258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7B22B65-DF30-0306-82E4-AFEDB95D7FAD}"/>
              </a:ext>
            </a:extLst>
          </p:cNvPr>
          <p:cNvSpPr txBox="1">
            <a:spLocks/>
          </p:cNvSpPr>
          <p:nvPr/>
        </p:nvSpPr>
        <p:spPr>
          <a:xfrm>
            <a:off x="3161452" y="479145"/>
            <a:ext cx="5615096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3759271B-B86D-16A5-3B5A-E9BADB16DB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pic>
        <p:nvPicPr>
          <p:cNvPr id="12" name="Imagem 11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90202D09-54D8-D0C1-D2F6-EB7E77B24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4" y="4364995"/>
            <a:ext cx="1789107" cy="1789107"/>
          </a:xfrm>
          <a:prstGeom prst="rect">
            <a:avLst/>
          </a:prstGeom>
        </p:spPr>
      </p:pic>
      <p:pic>
        <p:nvPicPr>
          <p:cNvPr id="11" name="Imagem 10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9639FE43-D628-E1AE-2629-54E02C4EB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96" y="3388034"/>
            <a:ext cx="1789106" cy="1789106"/>
          </a:xfrm>
          <a:prstGeom prst="rect">
            <a:avLst/>
          </a:prstGeom>
        </p:spPr>
      </p:pic>
      <p:pic>
        <p:nvPicPr>
          <p:cNvPr id="10" name="Imagem 9" descr="Uma imagem com amarelo, design&#10;&#10;Descrição gerada automaticamente">
            <a:extLst>
              <a:ext uri="{FF2B5EF4-FFF2-40B4-BE49-F238E27FC236}">
                <a16:creationId xmlns:a16="http://schemas.microsoft.com/office/drawing/2014/main" id="{4BF044C7-AF5B-5E20-A4F1-516D631A6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82" y="2374896"/>
            <a:ext cx="1794609" cy="1794609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78749A22-C8A2-E674-33CA-D6AD3FF20F50}"/>
              </a:ext>
            </a:extLst>
          </p:cNvPr>
          <p:cNvSpPr/>
          <p:nvPr/>
        </p:nvSpPr>
        <p:spPr>
          <a:xfrm>
            <a:off x="5369265" y="2760910"/>
            <a:ext cx="5338861" cy="1604085"/>
          </a:xfrm>
          <a:prstGeom prst="roundRect">
            <a:avLst/>
          </a:prstGeom>
          <a:solidFill>
            <a:srgbClr val="FDCB4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40249D9F-0050-6A3A-2B50-D68D81548F1F}"/>
              </a:ext>
            </a:extLst>
          </p:cNvPr>
          <p:cNvSpPr txBox="1">
            <a:spLocks/>
          </p:cNvSpPr>
          <p:nvPr/>
        </p:nvSpPr>
        <p:spPr>
          <a:xfrm>
            <a:off x="5545873" y="2983938"/>
            <a:ext cx="5705654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FDCB4C"/>
                </a:solidFill>
                <a:latin typeface="Gillory medium"/>
              </a:rPr>
              <a:t>3- Partilha e Discussão de Ideias</a:t>
            </a:r>
          </a:p>
          <a:p>
            <a:pPr marL="0" indent="0">
              <a:buNone/>
            </a:pPr>
            <a:r>
              <a:rPr lang="pt-PT" sz="2000" dirty="0"/>
              <a:t>Cada participante explica o significado do seu modelo, por partes.</a:t>
            </a: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18" name="Imagem 17" descr="Uma imagem com captura de ecrã&#10;&#10;Descrição gerada automaticamente">
            <a:extLst>
              <a:ext uri="{FF2B5EF4-FFF2-40B4-BE49-F238E27FC236}">
                <a16:creationId xmlns:a16="http://schemas.microsoft.com/office/drawing/2014/main" id="{AF0A49A2-7994-2E8E-32C6-EEA2E260B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63" y="1455984"/>
            <a:ext cx="1789106" cy="1789106"/>
          </a:xfrm>
          <a:prstGeom prst="rect">
            <a:avLst/>
          </a:prstGeom>
        </p:spPr>
      </p:pic>
      <p:pic>
        <p:nvPicPr>
          <p:cNvPr id="23" name="Imagem 22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688CEBB7-3352-B65D-4690-D84C1D0239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535B3E8-142E-038F-826F-10D813CF060D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3" name="Imagem 12" descr="Uma imagem com Tipo de letra, texto, logótipo, Gráficos">
              <a:extLst>
                <a:ext uri="{FF2B5EF4-FFF2-40B4-BE49-F238E27FC236}">
                  <a16:creationId xmlns:a16="http://schemas.microsoft.com/office/drawing/2014/main" id="{7796EA4F-EC27-CFC8-8F18-E42D0A1AD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6" name="Imagem 15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E9087E3A-03A4-D021-30A9-41267C23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1B4571C-E34B-1238-0C32-5EA496A5E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086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57440-39B2-3D54-5855-3DF2B3CF9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027FBF2-129A-F0CE-1FB4-2E86E587E818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8E973C5-661B-225B-3375-7B7693EE3556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344345-A5BC-599B-0D55-A73C8E689AC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791BA1E9-CFFF-A789-5AA2-56D19E07EB0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4B18E672-96D2-3963-569E-E91730FB9D52}"/>
              </a:ext>
            </a:extLst>
          </p:cNvPr>
          <p:cNvSpPr/>
          <p:nvPr/>
        </p:nvSpPr>
        <p:spPr>
          <a:xfrm>
            <a:off x="7914447" y="-4461329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23C203F-AD5D-C571-645C-5D63F79F4144}"/>
              </a:ext>
            </a:extLst>
          </p:cNvPr>
          <p:cNvSpPr/>
          <p:nvPr/>
        </p:nvSpPr>
        <p:spPr>
          <a:xfrm>
            <a:off x="2697794" y="7725825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DCF0C76-5CB4-77EB-BFDC-14E9617E5D76}"/>
              </a:ext>
            </a:extLst>
          </p:cNvPr>
          <p:cNvSpPr txBox="1">
            <a:spLocks/>
          </p:cNvSpPr>
          <p:nvPr/>
        </p:nvSpPr>
        <p:spPr>
          <a:xfrm>
            <a:off x="3161452" y="479145"/>
            <a:ext cx="5615096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CB30FD3-C93F-6ED3-2D59-F9BC812DBA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89D4ABA9-2120-FFCD-4D55-E94E2F828AB6}"/>
              </a:ext>
            </a:extLst>
          </p:cNvPr>
          <p:cNvSpPr/>
          <p:nvPr/>
        </p:nvSpPr>
        <p:spPr>
          <a:xfrm>
            <a:off x="5442394" y="1857684"/>
            <a:ext cx="5492084" cy="1794609"/>
          </a:xfrm>
          <a:prstGeom prst="roundRect">
            <a:avLst/>
          </a:prstGeom>
          <a:solidFill>
            <a:srgbClr val="57A55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227ED983-EF4F-C6BB-AB50-A7E2E2B03C23}"/>
              </a:ext>
            </a:extLst>
          </p:cNvPr>
          <p:cNvSpPr txBox="1">
            <a:spLocks/>
          </p:cNvSpPr>
          <p:nvPr/>
        </p:nvSpPr>
        <p:spPr>
          <a:xfrm>
            <a:off x="7256972" y="1949256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57A557"/>
                </a:solidFill>
                <a:latin typeface="Gillory medium"/>
              </a:rPr>
              <a:t>e Ação</a:t>
            </a: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sp>
        <p:nvSpPr>
          <p:cNvPr id="20" name="Marcador de Posição de Conteúdo 2">
            <a:extLst>
              <a:ext uri="{FF2B5EF4-FFF2-40B4-BE49-F238E27FC236}">
                <a16:creationId xmlns:a16="http://schemas.microsoft.com/office/drawing/2014/main" id="{2E45B0E4-892E-E500-4773-56E107C3050A}"/>
              </a:ext>
            </a:extLst>
          </p:cNvPr>
          <p:cNvSpPr txBox="1">
            <a:spLocks/>
          </p:cNvSpPr>
          <p:nvPr/>
        </p:nvSpPr>
        <p:spPr>
          <a:xfrm>
            <a:off x="5547611" y="2423497"/>
            <a:ext cx="5281649" cy="1283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000" dirty="0"/>
              <a:t>O grupo analisa as ideias apresentadas, identifica padrões e formula soluções concretas ou estratégias aplicáveis ao contexto da empresa.</a:t>
            </a: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12" name="Imagem 11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5980B188-065B-779F-76A1-62258D962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4" y="4364995"/>
            <a:ext cx="1789107" cy="1789107"/>
          </a:xfrm>
          <a:prstGeom prst="rect">
            <a:avLst/>
          </a:prstGeom>
        </p:spPr>
      </p:pic>
      <p:pic>
        <p:nvPicPr>
          <p:cNvPr id="11" name="Imagem 10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2946D945-3892-66F5-DD25-44CA8087B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96" y="3388034"/>
            <a:ext cx="1789106" cy="1789106"/>
          </a:xfrm>
          <a:prstGeom prst="rect">
            <a:avLst/>
          </a:prstGeom>
        </p:spPr>
      </p:pic>
      <p:pic>
        <p:nvPicPr>
          <p:cNvPr id="13" name="Imagem 12" descr="Uma imagem com design&#10;&#10;Descrição gerada automaticamente com confiança baixa">
            <a:extLst>
              <a:ext uri="{FF2B5EF4-FFF2-40B4-BE49-F238E27FC236}">
                <a16:creationId xmlns:a16="http://schemas.microsoft.com/office/drawing/2014/main" id="{00AE706D-48EF-CFD4-6CBC-9748467B1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039" y="2390635"/>
            <a:ext cx="1789106" cy="1789106"/>
          </a:xfrm>
          <a:prstGeom prst="rect">
            <a:avLst/>
          </a:prstGeom>
        </p:spPr>
      </p:pic>
      <p:pic>
        <p:nvPicPr>
          <p:cNvPr id="16" name="Imagem 15" descr="Uma imagem com design&#10;&#10;Descrição gerada automaticamente com confiança média">
            <a:extLst>
              <a:ext uri="{FF2B5EF4-FFF2-40B4-BE49-F238E27FC236}">
                <a16:creationId xmlns:a16="http://schemas.microsoft.com/office/drawing/2014/main" id="{FD638ED9-67F0-0D6F-DBDE-982BF6BF2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12" y="1435280"/>
            <a:ext cx="1794609" cy="1794609"/>
          </a:xfrm>
          <a:prstGeom prst="rect">
            <a:avLst/>
          </a:prstGeom>
        </p:spPr>
      </p:pic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AE1EDD02-5821-3478-E64C-C144C2101EDB}"/>
              </a:ext>
            </a:extLst>
          </p:cNvPr>
          <p:cNvSpPr txBox="1">
            <a:spLocks/>
          </p:cNvSpPr>
          <p:nvPr/>
        </p:nvSpPr>
        <p:spPr>
          <a:xfrm>
            <a:off x="5547610" y="1949256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57A557"/>
                </a:solidFill>
                <a:latin typeface="Gillory medium"/>
              </a:rPr>
              <a:t>4- Reflexão</a:t>
            </a: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24" name="Imagem 23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F58D4CEB-7BE8-2CF5-E7B1-AEA802976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0B362544-78F5-552F-540A-D16E782D273D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0" name="Imagem 9" descr="Uma imagem com Tipo de letra, texto, logótipo, Gráficos">
              <a:extLst>
                <a:ext uri="{FF2B5EF4-FFF2-40B4-BE49-F238E27FC236}">
                  <a16:creationId xmlns:a16="http://schemas.microsoft.com/office/drawing/2014/main" id="{DA3E1270-EDB4-8A1F-937A-551525147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4" name="Imagem 13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D83C5C8-841D-580A-DF45-9CB724DB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732D9470-A74D-BF0F-840D-0FC2A17F5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58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AC84-510A-1B53-4895-A2BBB0D6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Uma imagem com captura de ecrã, design&#10;&#10;Descrição gerada automaticamente">
            <a:extLst>
              <a:ext uri="{FF2B5EF4-FFF2-40B4-BE49-F238E27FC236}">
                <a16:creationId xmlns:a16="http://schemas.microsoft.com/office/drawing/2014/main" id="{3916F0EE-7A72-F804-7B69-9D753BCB2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4" y="4379931"/>
            <a:ext cx="1794608" cy="179460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AEA824-FC82-9D8B-30B7-FEDBABD7317B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6D86894-9867-2CDA-6438-A0737623D9DD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38C5840-B2DE-AE8E-DBF4-337DA6A1DA34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80239CB3-6572-91C8-415F-B170886B1121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FA839933-9C84-7BFF-4216-185D503A1C12}"/>
              </a:ext>
            </a:extLst>
          </p:cNvPr>
          <p:cNvSpPr txBox="1">
            <a:spLocks/>
          </p:cNvSpPr>
          <p:nvPr/>
        </p:nvSpPr>
        <p:spPr>
          <a:xfrm>
            <a:off x="3161452" y="479145"/>
            <a:ext cx="5615096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400" b="1" dirty="0">
                <a:solidFill>
                  <a:srgbClr val="3A16CA"/>
                </a:solidFill>
                <a:latin typeface="Archia bold" panose="020B0604020202020204" charset="0"/>
              </a:rPr>
              <a:t>As fases do </a:t>
            </a:r>
            <a:r>
              <a:rPr lang="pt-PT" sz="44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D94C3B0-0310-B7A5-4807-783F7D78AD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F81F6DC-1937-A7D2-159F-BA329D657BF4}"/>
              </a:ext>
            </a:extLst>
          </p:cNvPr>
          <p:cNvSpPr/>
          <p:nvPr/>
        </p:nvSpPr>
        <p:spPr>
          <a:xfrm>
            <a:off x="5090623" y="1982894"/>
            <a:ext cx="2216858" cy="861780"/>
          </a:xfrm>
          <a:prstGeom prst="roundRect">
            <a:avLst/>
          </a:prstGeom>
          <a:solidFill>
            <a:srgbClr val="57A557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3F953AA6-51A1-0838-BDB2-1981F5E25262}"/>
              </a:ext>
            </a:extLst>
          </p:cNvPr>
          <p:cNvSpPr txBox="1">
            <a:spLocks/>
          </p:cNvSpPr>
          <p:nvPr/>
        </p:nvSpPr>
        <p:spPr>
          <a:xfrm>
            <a:off x="5296595" y="2127534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57A557"/>
                </a:solidFill>
                <a:latin typeface="Gillory medium"/>
              </a:rPr>
              <a:t>4- Reflexão</a:t>
            </a: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501CDE2-9197-177F-7036-76B0D3F4AAD3}"/>
              </a:ext>
            </a:extLst>
          </p:cNvPr>
          <p:cNvSpPr/>
          <p:nvPr/>
        </p:nvSpPr>
        <p:spPr>
          <a:xfrm>
            <a:off x="4755114" y="3011317"/>
            <a:ext cx="1904994" cy="861780"/>
          </a:xfrm>
          <a:prstGeom prst="roundRect">
            <a:avLst/>
          </a:prstGeom>
          <a:solidFill>
            <a:srgbClr val="FDCB4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0000F9D-5402-D3A7-3B14-EE7335B0AF4A}"/>
              </a:ext>
            </a:extLst>
          </p:cNvPr>
          <p:cNvSpPr/>
          <p:nvPr/>
        </p:nvSpPr>
        <p:spPr>
          <a:xfrm>
            <a:off x="4368741" y="4051734"/>
            <a:ext cx="2482435" cy="861780"/>
          </a:xfrm>
          <a:prstGeom prst="roundRect">
            <a:avLst/>
          </a:prstGeom>
          <a:solidFill>
            <a:srgbClr val="E95B4D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57A557"/>
              </a:solidFill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47AE086C-BDFA-2C9B-D95E-676B374697C4}"/>
              </a:ext>
            </a:extLst>
          </p:cNvPr>
          <p:cNvSpPr/>
          <p:nvPr/>
        </p:nvSpPr>
        <p:spPr>
          <a:xfrm>
            <a:off x="3779459" y="5070298"/>
            <a:ext cx="2184614" cy="861780"/>
          </a:xfrm>
          <a:prstGeom prst="roundRect">
            <a:avLst/>
          </a:prstGeom>
          <a:solidFill>
            <a:srgbClr val="2775B6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Marcador de Posição de Conteúdo 2">
            <a:extLst>
              <a:ext uri="{FF2B5EF4-FFF2-40B4-BE49-F238E27FC236}">
                <a16:creationId xmlns:a16="http://schemas.microsoft.com/office/drawing/2014/main" id="{DD225B59-EB65-3B2F-D049-E3AB9EFF7340}"/>
              </a:ext>
            </a:extLst>
          </p:cNvPr>
          <p:cNvSpPr txBox="1">
            <a:spLocks/>
          </p:cNvSpPr>
          <p:nvPr/>
        </p:nvSpPr>
        <p:spPr>
          <a:xfrm>
            <a:off x="4884521" y="3193428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FDCB4C"/>
                </a:solidFill>
                <a:latin typeface="Gillory medium"/>
              </a:rPr>
              <a:t>3- Partilha</a:t>
            </a:r>
          </a:p>
          <a:p>
            <a:pPr marL="0" indent="0">
              <a:buNone/>
            </a:pPr>
            <a:endParaRPr lang="pt-PT" sz="2800" b="1" dirty="0">
              <a:solidFill>
                <a:srgbClr val="FDCB4C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FDCB4C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FDCB4C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FDCB4C"/>
              </a:solidFill>
            </a:endParaRPr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BD719ECA-7896-4029-5C8A-9793B9C9963C}"/>
              </a:ext>
            </a:extLst>
          </p:cNvPr>
          <p:cNvSpPr txBox="1">
            <a:spLocks/>
          </p:cNvSpPr>
          <p:nvPr/>
        </p:nvSpPr>
        <p:spPr>
          <a:xfrm>
            <a:off x="4562062" y="4220114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>
                <a:solidFill>
                  <a:srgbClr val="E95B4D"/>
                </a:solidFill>
                <a:latin typeface="Gillory medium"/>
              </a:rPr>
              <a:t>2- Construção</a:t>
            </a:r>
          </a:p>
          <a:p>
            <a:pPr marL="0" indent="0">
              <a:buNone/>
            </a:pPr>
            <a:endParaRPr lang="pt-PT" sz="2800" b="1" dirty="0">
              <a:solidFill>
                <a:srgbClr val="E95B4D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E95B4D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E95B4D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E95B4D"/>
              </a:solidFill>
            </a:endParaRPr>
          </a:p>
        </p:txBody>
      </p:sp>
      <p:sp>
        <p:nvSpPr>
          <p:cNvPr id="23" name="Marcador de Posição de Conteúdo 2">
            <a:extLst>
              <a:ext uri="{FF2B5EF4-FFF2-40B4-BE49-F238E27FC236}">
                <a16:creationId xmlns:a16="http://schemas.microsoft.com/office/drawing/2014/main" id="{784BC271-4A9B-277F-24BD-5592C97CA9DE}"/>
              </a:ext>
            </a:extLst>
          </p:cNvPr>
          <p:cNvSpPr txBox="1">
            <a:spLocks/>
          </p:cNvSpPr>
          <p:nvPr/>
        </p:nvSpPr>
        <p:spPr>
          <a:xfrm>
            <a:off x="2295738" y="5246800"/>
            <a:ext cx="5281649" cy="24182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2800" b="1" dirty="0">
                <a:solidFill>
                  <a:srgbClr val="2775B6"/>
                </a:solidFill>
                <a:latin typeface="Gillory medium"/>
              </a:rPr>
              <a:t>1- Desafio</a:t>
            </a: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800" b="1" dirty="0">
              <a:solidFill>
                <a:srgbClr val="2775B6"/>
              </a:solidFill>
              <a:latin typeface="Gillory medium"/>
            </a:endParaRPr>
          </a:p>
          <a:p>
            <a:pPr marL="0" indent="0">
              <a:buNone/>
            </a:pPr>
            <a:endParaRPr lang="pt-PT" sz="2400" b="1" dirty="0">
              <a:solidFill>
                <a:srgbClr val="2775B6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400" b="1" dirty="0">
              <a:solidFill>
                <a:srgbClr val="2775B6"/>
              </a:solidFill>
            </a:endParaRPr>
          </a:p>
        </p:txBody>
      </p:sp>
      <p:pic>
        <p:nvPicPr>
          <p:cNvPr id="18" name="Imagem 17" descr="Uma imagem com design&#10;&#10;Descrição gerada automaticamente">
            <a:extLst>
              <a:ext uri="{FF2B5EF4-FFF2-40B4-BE49-F238E27FC236}">
                <a16:creationId xmlns:a16="http://schemas.microsoft.com/office/drawing/2014/main" id="{0CF10BE6-587F-B3A3-0924-112558A76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47" y="3370086"/>
            <a:ext cx="1794609" cy="1794609"/>
          </a:xfrm>
          <a:prstGeom prst="rect">
            <a:avLst/>
          </a:prstGeom>
        </p:spPr>
      </p:pic>
      <p:pic>
        <p:nvPicPr>
          <p:cNvPr id="10" name="Imagem 9" descr="Uma imagem com amarelo, design&#10;&#10;Descrição gerada automaticamente">
            <a:extLst>
              <a:ext uri="{FF2B5EF4-FFF2-40B4-BE49-F238E27FC236}">
                <a16:creationId xmlns:a16="http://schemas.microsoft.com/office/drawing/2014/main" id="{B1FC5B49-DDC4-5C8E-4936-68388B5CA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56" y="2372687"/>
            <a:ext cx="1794609" cy="1794609"/>
          </a:xfrm>
          <a:prstGeom prst="rect">
            <a:avLst/>
          </a:prstGeom>
        </p:spPr>
      </p:pic>
      <p:pic>
        <p:nvPicPr>
          <p:cNvPr id="29" name="Imagem 28" descr="Uma imagem com design&#10;&#10;Descrição gerada automaticamente com confiança média">
            <a:extLst>
              <a:ext uri="{FF2B5EF4-FFF2-40B4-BE49-F238E27FC236}">
                <a16:creationId xmlns:a16="http://schemas.microsoft.com/office/drawing/2014/main" id="{C1501328-8F58-8A13-0B34-CCD6761497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12" y="1435280"/>
            <a:ext cx="1794609" cy="1794609"/>
          </a:xfrm>
          <a:prstGeom prst="rect">
            <a:avLst/>
          </a:prstGeom>
        </p:spPr>
      </p:pic>
      <p:pic>
        <p:nvPicPr>
          <p:cNvPr id="31" name="Imagem 30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A9BF2FB0-478B-6DE0-43CC-6A7597349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152441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56599F7-D773-C9C6-DBC0-864BEC81E40A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3" name="Imagem 2" descr="Uma imagem com Tipo de letra, texto, logótipo, Gráficos">
              <a:extLst>
                <a:ext uri="{FF2B5EF4-FFF2-40B4-BE49-F238E27FC236}">
                  <a16:creationId xmlns:a16="http://schemas.microsoft.com/office/drawing/2014/main" id="{EEDFB83C-94F4-40B1-3484-5B59206B6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7" name="Imagem 6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7A93800C-E300-2840-9936-0AEC376BC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0F8F482-4E7C-B27F-F71A-90E506FC6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32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673E5-0580-5CE5-4BEA-DA46561D5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3B9A046-CEB8-4BE3-B33D-EC37D064FA1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64D403-C504-0699-B380-EAED02DCC9D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25E7022-9C3C-5324-964E-F0826FD6C39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F031D3A-D1E3-BE2D-7109-FEA9B8E149FA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585285DF-84D2-20A8-7FEE-4DF1579662BA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82454E4-2D62-B8B3-8C12-7163D8C78FF4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AD3FD592-BC08-761E-CEF9-559DAD058E58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80470308-91B4-50D0-FFB0-D31237822509}"/>
              </a:ext>
            </a:extLst>
          </p:cNvPr>
          <p:cNvSpPr txBox="1">
            <a:spLocks/>
          </p:cNvSpPr>
          <p:nvPr/>
        </p:nvSpPr>
        <p:spPr>
          <a:xfrm>
            <a:off x="1115918" y="1450017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3.1.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C35AD354-A3A3-1BA3-DC0B-02816A3D4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477318D4-FEE3-BA72-4A2F-A636B0FE3AF2}"/>
              </a:ext>
            </a:extLst>
          </p:cNvPr>
          <p:cNvSpPr txBox="1">
            <a:spLocks/>
          </p:cNvSpPr>
          <p:nvPr/>
        </p:nvSpPr>
        <p:spPr>
          <a:xfrm>
            <a:off x="1309960" y="1862716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Por quê o </a:t>
            </a:r>
            <a:r>
              <a:rPr lang="pt-PT" sz="7200" b="1" dirty="0">
                <a:solidFill>
                  <a:schemeClr val="accent2"/>
                </a:solidFill>
                <a:latin typeface="Archia bold" panose="020B0604020202020204" charset="0"/>
              </a:rPr>
              <a:t>LSP?-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AB7CEBB0-A527-6114-E8FF-0A2E860ACD8B}"/>
              </a:ext>
            </a:extLst>
          </p:cNvPr>
          <p:cNvSpPr txBox="1">
            <a:spLocks/>
          </p:cNvSpPr>
          <p:nvPr/>
        </p:nvSpPr>
        <p:spPr>
          <a:xfrm>
            <a:off x="-1120833" y="273916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A ciência</a:t>
            </a: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9802E2EE-2707-8501-A11D-F45D77D1EA10}"/>
              </a:ext>
            </a:extLst>
          </p:cNvPr>
          <p:cNvSpPr txBox="1">
            <a:spLocks/>
          </p:cNvSpPr>
          <p:nvPr/>
        </p:nvSpPr>
        <p:spPr>
          <a:xfrm>
            <a:off x="1340738" y="2729909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</a:t>
            </a: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4CAFC1A4-61A3-A9E0-CBD3-1A439805F8A8}"/>
              </a:ext>
            </a:extLst>
          </p:cNvPr>
          <p:cNvSpPr txBox="1">
            <a:spLocks/>
          </p:cNvSpPr>
          <p:nvPr/>
        </p:nvSpPr>
        <p:spPr>
          <a:xfrm>
            <a:off x="4299810" y="2739162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A Filosofia</a:t>
            </a: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15" name="Imagem 14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F84550D1-0F69-9112-3C54-20C5D1FAD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18359"/>
            <a:ext cx="398729" cy="398729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0C21668-2683-DE2A-4762-8489E3361D77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6" name="Imagem 15" descr="Uma imagem com Tipo de letra, texto, logótipo, Gráficos">
              <a:extLst>
                <a:ext uri="{FF2B5EF4-FFF2-40B4-BE49-F238E27FC236}">
                  <a16:creationId xmlns:a16="http://schemas.microsoft.com/office/drawing/2014/main" id="{520FA7F7-897F-2857-B71C-5326CB590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7" name="Imagem 16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B5274FC-74EE-F903-646A-CDEA11B66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8E98D6D5-174B-4727-ECC4-9BD9BBF18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638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A4238-C177-EE2A-6E73-4E2F32DD1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5E0538F-24F2-1917-6078-D1497BC47CC2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9085CB2-D1CF-1ACC-D805-E83ED2F0A929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9B35AB-C49E-92AF-D24E-C0517C1A88F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34A2056C-2F7E-3617-C8BF-4C99C7BB20C4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999137B-9D1D-2EDF-38AF-E3510EC62539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D1BAC9-8BFA-345C-8F95-47B10E404203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3C882746-0271-965A-605F-790B110897F1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C83F4BAE-E170-B648-3D3D-1AA2DEEE49A7}"/>
              </a:ext>
            </a:extLst>
          </p:cNvPr>
          <p:cNvSpPr txBox="1">
            <a:spLocks/>
          </p:cNvSpPr>
          <p:nvPr/>
        </p:nvSpPr>
        <p:spPr>
          <a:xfrm>
            <a:off x="1115918" y="-960675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3.1.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613C3828-380D-9BA8-0396-E5E8C84E90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2A8A7D42-DFEE-DFE5-9D7D-F25989F91C9A}"/>
              </a:ext>
            </a:extLst>
          </p:cNvPr>
          <p:cNvSpPr txBox="1">
            <a:spLocks/>
          </p:cNvSpPr>
          <p:nvPr/>
        </p:nvSpPr>
        <p:spPr>
          <a:xfrm>
            <a:off x="1309960" y="75479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Por quê o </a:t>
            </a:r>
            <a:r>
              <a:rPr lang="pt-PT" sz="3600" b="1" dirty="0">
                <a:solidFill>
                  <a:schemeClr val="accent2"/>
                </a:solidFill>
                <a:latin typeface="Archia bold" panose="020B0604020202020204" charset="0"/>
              </a:rPr>
              <a:t>LSP?-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C9EBFFD1-A5C0-D005-DBD6-6DEF27004E7A}"/>
              </a:ext>
            </a:extLst>
          </p:cNvPr>
          <p:cNvSpPr txBox="1">
            <a:spLocks/>
          </p:cNvSpPr>
          <p:nvPr/>
        </p:nvSpPr>
        <p:spPr>
          <a:xfrm>
            <a:off x="-1131538" y="61989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800" b="1" dirty="0">
                <a:solidFill>
                  <a:srgbClr val="3A16CA">
                    <a:alpha val="10000"/>
                  </a:srgbClr>
                </a:solidFill>
                <a:latin typeface="Archia bold" panose="020B0604020202020204" charset="0"/>
              </a:rPr>
              <a:t>A ciência</a:t>
            </a:r>
            <a:endParaRPr lang="pt-PT" sz="4800" b="1" dirty="0">
              <a:solidFill>
                <a:schemeClr val="accent2">
                  <a:alpha val="10000"/>
                </a:schemeClr>
              </a:solidFill>
              <a:latin typeface="Archia bold" panose="020B0604020202020204" charset="0"/>
            </a:endParaRPr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36C3C402-8B6A-D9DD-8E70-967DCEC38B2A}"/>
              </a:ext>
            </a:extLst>
          </p:cNvPr>
          <p:cNvSpPr txBox="1">
            <a:spLocks/>
          </p:cNvSpPr>
          <p:nvPr/>
        </p:nvSpPr>
        <p:spPr>
          <a:xfrm>
            <a:off x="1340738" y="663688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</a:t>
            </a: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09235D4D-6F79-DEC3-413F-4D5CCE7D5AAA}"/>
              </a:ext>
            </a:extLst>
          </p:cNvPr>
          <p:cNvSpPr txBox="1">
            <a:spLocks/>
          </p:cNvSpPr>
          <p:nvPr/>
        </p:nvSpPr>
        <p:spPr>
          <a:xfrm>
            <a:off x="4277554" y="61989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800" b="1" dirty="0">
                <a:solidFill>
                  <a:srgbClr val="3A16CA"/>
                </a:solidFill>
                <a:latin typeface="Archia bold" panose="020B0604020202020204" charset="0"/>
              </a:rPr>
              <a:t>A Filosofia</a:t>
            </a:r>
            <a:endParaRPr lang="pt-PT" sz="48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7F8696D6-1A10-F910-AE8C-89F0F2496EA3}"/>
              </a:ext>
            </a:extLst>
          </p:cNvPr>
          <p:cNvSpPr txBox="1">
            <a:spLocks/>
          </p:cNvSpPr>
          <p:nvPr/>
        </p:nvSpPr>
        <p:spPr>
          <a:xfrm>
            <a:off x="1102063" y="1223476"/>
            <a:ext cx="10515600" cy="61614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2400" dirty="0">
              <a:solidFill>
                <a:srgbClr val="3A16CA"/>
              </a:solidFill>
              <a:latin typeface="Gillory medium"/>
            </a:endParaRPr>
          </a:p>
          <a:p>
            <a:pPr marL="0" indent="0">
              <a:buNone/>
            </a:pPr>
            <a:r>
              <a:rPr lang="pt-PT" sz="2800" dirty="0">
                <a:solidFill>
                  <a:schemeClr val="tx2"/>
                </a:solidFill>
                <a:latin typeface="Gillory medium"/>
              </a:rPr>
              <a:t>A construção de modelos físicos ajuda a </a:t>
            </a:r>
            <a:r>
              <a:rPr lang="pt-PT" sz="2800" b="1" dirty="0">
                <a:solidFill>
                  <a:schemeClr val="accent2"/>
                </a:solidFill>
                <a:latin typeface="Gillory medium"/>
              </a:rPr>
              <a:t>externalizar pensamentos 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e a explorar ideias complexas de </a:t>
            </a:r>
            <a:r>
              <a:rPr lang="pt-PT" sz="2800" b="1" dirty="0">
                <a:solidFill>
                  <a:schemeClr val="accent2"/>
                </a:solidFill>
                <a:latin typeface="Gillory medium"/>
              </a:rPr>
              <a:t>forma tangível</a:t>
            </a:r>
            <a:r>
              <a:rPr lang="pt-PT" sz="2800" dirty="0">
                <a:solidFill>
                  <a:schemeClr val="accent2"/>
                </a:solidFill>
                <a:latin typeface="Gillory medium"/>
              </a:rPr>
              <a:t>.</a:t>
            </a:r>
          </a:p>
          <a:p>
            <a:pPr marL="0" indent="0">
              <a:buNone/>
            </a:pPr>
            <a:r>
              <a:rPr lang="pt-PT" sz="2800" dirty="0">
                <a:solidFill>
                  <a:schemeClr val="tx2"/>
                </a:solidFill>
                <a:latin typeface="Gillory medium"/>
              </a:rPr>
              <a:t>O Lego </a:t>
            </a:r>
            <a:r>
              <a:rPr lang="pt-PT" sz="2800" dirty="0" err="1">
                <a:solidFill>
                  <a:schemeClr val="tx2"/>
                </a:solidFill>
                <a:latin typeface="Gillory medium"/>
              </a:rPr>
              <a:t>Serious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 Play baseia-se na ideia de que </a:t>
            </a:r>
            <a:r>
              <a:rPr lang="pt-PT" sz="2800" b="1" dirty="0">
                <a:solidFill>
                  <a:schemeClr val="accent2"/>
                </a:solidFill>
                <a:latin typeface="Gillory medium"/>
              </a:rPr>
              <a:t>usar as mãos estimula o cérebro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, tornando o pensamento mais claro e criativo um princípio que tem raízes na psicologia cognitiva, como o conceito de </a:t>
            </a:r>
            <a:r>
              <a:rPr lang="pt-PT" sz="2800" b="1" dirty="0">
                <a:solidFill>
                  <a:schemeClr val="accent2"/>
                </a:solidFill>
                <a:latin typeface="Gillory medium"/>
              </a:rPr>
              <a:t>“pensar com as mãos”</a:t>
            </a:r>
            <a:r>
              <a:rPr lang="pt-PT" sz="2800" dirty="0">
                <a:solidFill>
                  <a:schemeClr val="accent2"/>
                </a:solidFill>
                <a:latin typeface="Gillory medium"/>
              </a:rPr>
              <a:t> 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desenvolvido por Jean Piaget e </a:t>
            </a:r>
            <a:r>
              <a:rPr lang="pt-PT" sz="2800" dirty="0" err="1">
                <a:solidFill>
                  <a:schemeClr val="tx2"/>
                </a:solidFill>
                <a:latin typeface="Gillory medium"/>
              </a:rPr>
              <a:t>Seymour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 </a:t>
            </a:r>
            <a:r>
              <a:rPr lang="pt-PT" sz="2800" dirty="0" err="1">
                <a:solidFill>
                  <a:schemeClr val="tx2"/>
                </a:solidFill>
                <a:latin typeface="Gillory medium"/>
              </a:rPr>
              <a:t>Papert</a:t>
            </a:r>
            <a:r>
              <a:rPr lang="pt-PT" sz="2800" dirty="0">
                <a:solidFill>
                  <a:schemeClr val="tx2"/>
                </a:solidFill>
                <a:latin typeface="Gillory medium"/>
              </a:rPr>
              <a:t>.</a:t>
            </a:r>
          </a:p>
          <a:p>
            <a:pPr marL="0" indent="0">
              <a:buNone/>
            </a:pPr>
            <a:r>
              <a:rPr lang="pt-PT" sz="2800" dirty="0">
                <a:solidFill>
                  <a:schemeClr val="tx2"/>
                </a:solidFill>
                <a:latin typeface="Gillory medium"/>
              </a:rPr>
              <a:t> Além disso, a filosofia do LSP enfatiza a participação igualitária: todos os participantes contribuem ativamente, superando barreiras tradicionais de comunicação e promovendo uma troca de ideias mais rica e inclusiva. </a:t>
            </a:r>
            <a:endParaRPr lang="pt-PT" sz="2000" dirty="0"/>
          </a:p>
        </p:txBody>
      </p:sp>
      <p:pic>
        <p:nvPicPr>
          <p:cNvPr id="17" name="Imagem 16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850E4BE4-7C6E-23C8-CB5D-C56D2AE40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0412217-366F-34A6-F58B-17386756B79C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6" name="Imagem 15" descr="Uma imagem com Tipo de letra, texto, logótipo, Gráficos">
              <a:extLst>
                <a:ext uri="{FF2B5EF4-FFF2-40B4-BE49-F238E27FC236}">
                  <a16:creationId xmlns:a16="http://schemas.microsoft.com/office/drawing/2014/main" id="{0017B54F-E53D-ED42-DED5-A183F34F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8" name="Imagem 17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A12AE79C-68F9-512B-4D6C-15A2929D6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FD3DEE58-9D0E-51C1-6F02-FD50390AC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899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26854-5A15-042C-43AF-152AA5E54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47A97BA-2098-B7DB-5E99-596647FCA56D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7B21A2D-79FC-3EAD-A230-FFE09C2E9F4E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02D5EA-A759-D06A-42B2-9993C9ED577A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225614BB-5DD1-061B-2F54-1E23EFF3224C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27F03864-90CD-5154-21E1-7D66EFFEDA85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E8ABB8D-2EC3-BB6E-2D86-702185C1ADEC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5F443BBE-E934-BBA3-A657-36A1C6F5169A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0BC2F5A9-7EE2-CC94-BF53-7229B67C4F18}"/>
              </a:ext>
            </a:extLst>
          </p:cNvPr>
          <p:cNvSpPr txBox="1">
            <a:spLocks/>
          </p:cNvSpPr>
          <p:nvPr/>
        </p:nvSpPr>
        <p:spPr>
          <a:xfrm>
            <a:off x="1115918" y="-960675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3.1. </a:t>
            </a: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ECCBCBA5-772E-3E66-0378-C432DAA3A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5CADD6FA-7AF3-2D6B-9F5B-E5351CF2C748}"/>
              </a:ext>
            </a:extLst>
          </p:cNvPr>
          <p:cNvSpPr txBox="1">
            <a:spLocks/>
          </p:cNvSpPr>
          <p:nvPr/>
        </p:nvSpPr>
        <p:spPr>
          <a:xfrm>
            <a:off x="1309960" y="75479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Por quê o </a:t>
            </a:r>
            <a:r>
              <a:rPr lang="pt-PT" sz="3600" b="1" dirty="0">
                <a:solidFill>
                  <a:schemeClr val="accent2"/>
                </a:solidFill>
                <a:latin typeface="Archia bold" panose="020B0604020202020204" charset="0"/>
              </a:rPr>
              <a:t>LSP?-</a:t>
            </a:r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14AF04F6-453F-51AD-FA7C-1C88A1C4D632}"/>
              </a:ext>
            </a:extLst>
          </p:cNvPr>
          <p:cNvSpPr txBox="1">
            <a:spLocks/>
          </p:cNvSpPr>
          <p:nvPr/>
        </p:nvSpPr>
        <p:spPr>
          <a:xfrm>
            <a:off x="-1131538" y="61989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800" b="1" dirty="0">
                <a:solidFill>
                  <a:srgbClr val="3A16CA"/>
                </a:solidFill>
                <a:latin typeface="Archia bold" panose="020B0604020202020204" charset="0"/>
              </a:rPr>
              <a:t>A</a:t>
            </a:r>
            <a:r>
              <a:rPr lang="pt-PT" sz="4800" b="1" dirty="0">
                <a:solidFill>
                  <a:srgbClr val="3A16CA">
                    <a:alpha val="10000"/>
                  </a:srgbClr>
                </a:solidFill>
                <a:latin typeface="Archia bold" panose="020B0604020202020204" charset="0"/>
              </a:rPr>
              <a:t> </a:t>
            </a:r>
            <a:r>
              <a:rPr lang="pt-PT" sz="4800" b="1" dirty="0">
                <a:solidFill>
                  <a:srgbClr val="3A16CA"/>
                </a:solidFill>
                <a:latin typeface="Archia bold" panose="020B0604020202020204" charset="0"/>
              </a:rPr>
              <a:t>ciência</a:t>
            </a:r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9A4AA347-DD23-4828-AC1C-F47E7FC0476C}"/>
              </a:ext>
            </a:extLst>
          </p:cNvPr>
          <p:cNvSpPr txBox="1">
            <a:spLocks/>
          </p:cNvSpPr>
          <p:nvPr/>
        </p:nvSpPr>
        <p:spPr>
          <a:xfrm>
            <a:off x="1340738" y="663688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7200" b="1" dirty="0">
                <a:solidFill>
                  <a:srgbClr val="3A16CA"/>
                </a:solidFill>
                <a:latin typeface="Archia bold" panose="020B0604020202020204" charset="0"/>
              </a:rPr>
              <a:t>e</a:t>
            </a: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D4B47F50-ABCF-DD70-D562-6D958733DB87}"/>
              </a:ext>
            </a:extLst>
          </p:cNvPr>
          <p:cNvSpPr txBox="1">
            <a:spLocks/>
          </p:cNvSpPr>
          <p:nvPr/>
        </p:nvSpPr>
        <p:spPr>
          <a:xfrm>
            <a:off x="4277554" y="619897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4800" b="1" dirty="0">
                <a:solidFill>
                  <a:srgbClr val="3A16CA">
                    <a:alpha val="10000"/>
                  </a:srgbClr>
                </a:solidFill>
                <a:latin typeface="Archia bold" panose="020B0604020202020204" charset="0"/>
              </a:rPr>
              <a:t>A Filosofia</a:t>
            </a:r>
            <a:endParaRPr lang="pt-PT" sz="4800" b="1" dirty="0">
              <a:solidFill>
                <a:schemeClr val="accent2">
                  <a:alpha val="10000"/>
                </a:schemeClr>
              </a:solidFill>
              <a:latin typeface="Archia bold" panose="020B0604020202020204" charset="0"/>
            </a:endParaRPr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DFF3A52F-12A5-D60A-6691-6FA3315B9E45}"/>
              </a:ext>
            </a:extLst>
          </p:cNvPr>
          <p:cNvSpPr txBox="1">
            <a:spLocks/>
          </p:cNvSpPr>
          <p:nvPr/>
        </p:nvSpPr>
        <p:spPr>
          <a:xfrm>
            <a:off x="883278" y="1822734"/>
            <a:ext cx="10515600" cy="61614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dirty="0">
                <a:solidFill>
                  <a:schemeClr val="tx2"/>
                </a:solidFill>
                <a:latin typeface="Gillory medium"/>
              </a:rPr>
              <a:t>Cientificamente, o método aproveita o processo da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sinestesia cognitiva</a:t>
            </a:r>
            <a:r>
              <a:rPr lang="pt-PT" dirty="0">
                <a:solidFill>
                  <a:schemeClr val="tx2"/>
                </a:solidFill>
                <a:latin typeface="Gillory medium"/>
              </a:rPr>
              <a:t>, que nos diz, neste caso, que a manipulação de objetos físicos ativa, simultaneamente, </a:t>
            </a:r>
            <a:r>
              <a:rPr lang="pt-PT" b="1" dirty="0">
                <a:solidFill>
                  <a:schemeClr val="accent2"/>
                </a:solidFill>
                <a:latin typeface="Gillory medium"/>
              </a:rPr>
              <a:t>diferentes áreas do cérebro</a:t>
            </a:r>
            <a:r>
              <a:rPr lang="pt-PT" dirty="0">
                <a:solidFill>
                  <a:schemeClr val="tx2"/>
                </a:solidFill>
                <a:latin typeface="Gillory medium"/>
              </a:rPr>
              <a:t>, o que torna o </a:t>
            </a:r>
            <a:r>
              <a:rPr lang="pt-PT" i="1" dirty="0">
                <a:solidFill>
                  <a:schemeClr val="tx2"/>
                </a:solidFill>
                <a:latin typeface="Gillory medium"/>
              </a:rPr>
              <a:t>Lego </a:t>
            </a:r>
            <a:r>
              <a:rPr lang="pt-PT" i="1" dirty="0" err="1">
                <a:solidFill>
                  <a:schemeClr val="tx2"/>
                </a:solidFill>
                <a:latin typeface="Gillory medium"/>
              </a:rPr>
              <a:t>Serious</a:t>
            </a:r>
            <a:r>
              <a:rPr lang="pt-PT" i="1" dirty="0">
                <a:solidFill>
                  <a:schemeClr val="tx2"/>
                </a:solidFill>
                <a:latin typeface="Gillory medium"/>
              </a:rPr>
              <a:t> Play </a:t>
            </a:r>
            <a:r>
              <a:rPr lang="pt-PT" dirty="0">
                <a:solidFill>
                  <a:schemeClr val="tx2"/>
                </a:solidFill>
                <a:latin typeface="Gillory medium"/>
              </a:rPr>
              <a:t>uma das poucas ferramentas que ligam: a criatividade, o raciocínio e resolução de problemas, etc. , de uma forma simples e através de uma atividade séria mas lúdica (e divertida)- daí o nome </a:t>
            </a:r>
            <a:r>
              <a:rPr lang="pt-PT" i="1" dirty="0" err="1">
                <a:solidFill>
                  <a:schemeClr val="tx2"/>
                </a:solidFill>
                <a:latin typeface="Gillory medium"/>
              </a:rPr>
              <a:t>Serious</a:t>
            </a:r>
            <a:r>
              <a:rPr lang="pt-PT" i="1" dirty="0">
                <a:solidFill>
                  <a:schemeClr val="tx2"/>
                </a:solidFill>
                <a:latin typeface="Gillory medium"/>
              </a:rPr>
              <a:t> Play</a:t>
            </a:r>
            <a:r>
              <a:rPr lang="pt-PT" dirty="0">
                <a:solidFill>
                  <a:schemeClr val="tx2"/>
                </a:solidFill>
                <a:latin typeface="Gillory medium"/>
              </a:rPr>
              <a:t>.</a:t>
            </a:r>
          </a:p>
        </p:txBody>
      </p:sp>
      <p:pic>
        <p:nvPicPr>
          <p:cNvPr id="17" name="Imagem 16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BA270D9C-9F3C-EAB2-40AD-B54DE2FA8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1B547C7-D8CE-16FB-683F-2D16A0BD3721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6" name="Imagem 15" descr="Uma imagem com Tipo de letra, texto, logótipo, Gráficos">
              <a:extLst>
                <a:ext uri="{FF2B5EF4-FFF2-40B4-BE49-F238E27FC236}">
                  <a16:creationId xmlns:a16="http://schemas.microsoft.com/office/drawing/2014/main" id="{737E72CE-E566-57F8-FB8B-D16E99A79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8" name="Imagem 17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05817520-A2AF-3DAB-BFD7-D0541F426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EF66F286-CDE7-FDAC-1523-C72D0CA64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3549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F5527-E2E4-D660-1C82-39FD8FB76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8D4C9CB-771E-CE7D-2DCD-AF7A52DFEC67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E76ECA-B9CC-A7EB-216A-31FA4A9E1C7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55AEC06-9882-4C4D-93C0-0F37D7E7D9BD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6237397-3B64-1902-8CF4-3FC287D35F80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C4D06B86-460F-5F9D-F346-0C7EC2A9BD08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0B7A50A-70EC-6D21-BFBA-ECD28682ACCA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3BDC986-E65D-54B0-3A1C-C7B5AF0FB359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2BF3D6B-323F-FB49-EA2D-AEE07190FE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C8BE2DA1-2F71-2DD7-25D1-0840D19D6966}"/>
              </a:ext>
            </a:extLst>
          </p:cNvPr>
          <p:cNvSpPr txBox="1">
            <a:spLocks/>
          </p:cNvSpPr>
          <p:nvPr/>
        </p:nvSpPr>
        <p:spPr>
          <a:xfrm>
            <a:off x="2844887" y="2178313"/>
            <a:ext cx="6502225" cy="15662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6600" b="1" dirty="0">
                <a:solidFill>
                  <a:srgbClr val="3A16CA"/>
                </a:solidFill>
                <a:latin typeface="Archia bold" panose="020B0604020202020204" charset="0"/>
              </a:rPr>
              <a:t>As </a:t>
            </a:r>
            <a:r>
              <a:rPr lang="pt-PT" sz="6600" b="1" i="1" dirty="0" err="1">
                <a:solidFill>
                  <a:srgbClr val="3A16CA"/>
                </a:solidFill>
                <a:latin typeface="Archia bold" panose="020B0604020202020204" charset="0"/>
              </a:rPr>
              <a:t>softkills</a:t>
            </a:r>
            <a:r>
              <a:rPr lang="pt-PT" sz="6600" b="1" i="1" dirty="0">
                <a:solidFill>
                  <a:srgbClr val="3A16CA"/>
                </a:solidFill>
                <a:latin typeface="Archia bold" panose="020B0604020202020204" charset="0"/>
              </a:rPr>
              <a:t> </a:t>
            </a:r>
            <a:r>
              <a:rPr lang="pt-PT" sz="6600" b="1" dirty="0">
                <a:solidFill>
                  <a:srgbClr val="3A16CA"/>
                </a:solidFill>
                <a:latin typeface="Archia bold" panose="020B0604020202020204" charset="0"/>
              </a:rPr>
              <a:t>que o </a:t>
            </a:r>
            <a:r>
              <a:rPr lang="pt-PT" sz="66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  <a:r>
              <a:rPr lang="pt-PT" sz="6600" b="1" dirty="0">
                <a:solidFill>
                  <a:srgbClr val="3A16CA"/>
                </a:solidFill>
                <a:latin typeface="Archia bold" panose="020B0604020202020204" charset="0"/>
              </a:rPr>
              <a:t> fomenta </a:t>
            </a:r>
            <a:endParaRPr lang="pt-PT" sz="66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2094CFEE-8CE8-4D39-933A-9B913ED09881}"/>
              </a:ext>
            </a:extLst>
          </p:cNvPr>
          <p:cNvSpPr txBox="1">
            <a:spLocks/>
          </p:cNvSpPr>
          <p:nvPr/>
        </p:nvSpPr>
        <p:spPr>
          <a:xfrm>
            <a:off x="1731521" y="1733728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3.2. </a:t>
            </a:r>
          </a:p>
        </p:txBody>
      </p:sp>
      <p:pic>
        <p:nvPicPr>
          <p:cNvPr id="18" name="Imagem 17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C3FC5714-B8C6-AA01-9F2B-7785A3CD1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AAEA9C52-6BDD-EED2-936D-2B7A5CF20605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0" name="Imagem 9" descr="Uma imagem com Tipo de letra, texto, logótipo, Gráficos">
              <a:extLst>
                <a:ext uri="{FF2B5EF4-FFF2-40B4-BE49-F238E27FC236}">
                  <a16:creationId xmlns:a16="http://schemas.microsoft.com/office/drawing/2014/main" id="{D4B584A5-055C-954C-20F8-E462547C7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1" name="Imagem 10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9802B011-051D-FDA1-28F1-D326DB931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F9B25C8C-110C-61D9-8A1D-AB5AE4232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47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E21C7-4AF0-B1C4-FCAA-2B8159D65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9BCD2F1-A135-51ED-FAF1-272AFA6DE28E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6F8CBB3-3351-6ACB-9653-3146CB425580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8504CA-D2CE-4034-24E6-549108F5332B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E82944BE-6826-D73D-1BF2-C4DD9DE2CA15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414E6E59-79C1-4A1F-2A87-26EBE7F4C9DE}"/>
              </a:ext>
            </a:extLst>
          </p:cNvPr>
          <p:cNvSpPr/>
          <p:nvPr/>
        </p:nvSpPr>
        <p:spPr>
          <a:xfrm>
            <a:off x="7914447" y="-454476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25CF9E-DB7E-60A2-D2A9-4F4E2FA5C653}"/>
              </a:ext>
            </a:extLst>
          </p:cNvPr>
          <p:cNvSpPr/>
          <p:nvPr/>
        </p:nvSpPr>
        <p:spPr>
          <a:xfrm>
            <a:off x="2697794" y="8281039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8428B5D3-03D0-965B-5776-95F603E3382B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4C4433F2-0B5B-50A2-DCC5-11AF091038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90D52166-EADC-FCD7-CF73-23682E7BFB1E}"/>
              </a:ext>
            </a:extLst>
          </p:cNvPr>
          <p:cNvSpPr txBox="1">
            <a:spLocks/>
          </p:cNvSpPr>
          <p:nvPr/>
        </p:nvSpPr>
        <p:spPr>
          <a:xfrm>
            <a:off x="2844887" y="2645858"/>
            <a:ext cx="6502225" cy="15662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As </a:t>
            </a:r>
            <a:r>
              <a:rPr lang="pt-PT" sz="3600" b="1" i="1" dirty="0" err="1">
                <a:solidFill>
                  <a:srgbClr val="3A16CA"/>
                </a:solidFill>
                <a:latin typeface="Archia bold" panose="020B0604020202020204" charset="0"/>
              </a:rPr>
              <a:t>softkills</a:t>
            </a:r>
            <a:r>
              <a:rPr lang="pt-PT" sz="3600" b="1" i="1" dirty="0">
                <a:solidFill>
                  <a:srgbClr val="3A16CA"/>
                </a:solidFill>
                <a:latin typeface="Archia bold" panose="020B0604020202020204" charset="0"/>
              </a:rPr>
              <a:t> </a:t>
            </a: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que o </a:t>
            </a:r>
            <a:r>
              <a:rPr lang="pt-PT" sz="36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 fomenta </a:t>
            </a:r>
            <a:endParaRPr lang="pt-PT" sz="36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82E41784-935C-D666-8BE4-5C310013DF1F}"/>
              </a:ext>
            </a:extLst>
          </p:cNvPr>
          <p:cNvSpPr txBox="1">
            <a:spLocks/>
          </p:cNvSpPr>
          <p:nvPr/>
        </p:nvSpPr>
        <p:spPr>
          <a:xfrm>
            <a:off x="1731521" y="-1508236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3.2. </a:t>
            </a:r>
          </a:p>
        </p:txBody>
      </p:sp>
      <p:cxnSp>
        <p:nvCxnSpPr>
          <p:cNvPr id="10" name="Conexão: Curva 9">
            <a:extLst>
              <a:ext uri="{FF2B5EF4-FFF2-40B4-BE49-F238E27FC236}">
                <a16:creationId xmlns:a16="http://schemas.microsoft.com/office/drawing/2014/main" id="{99665F64-1DFD-3539-39AA-CF4D02451418}"/>
              </a:ext>
            </a:extLst>
          </p:cNvPr>
          <p:cNvCxnSpPr>
            <a:cxnSpLocks/>
          </p:cNvCxnSpPr>
          <p:nvPr/>
        </p:nvCxnSpPr>
        <p:spPr>
          <a:xfrm rot="10800000">
            <a:off x="2109035" y="2100375"/>
            <a:ext cx="1527785" cy="545482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: Curva 11">
            <a:extLst>
              <a:ext uri="{FF2B5EF4-FFF2-40B4-BE49-F238E27FC236}">
                <a16:creationId xmlns:a16="http://schemas.microsoft.com/office/drawing/2014/main" id="{72392B67-EDCC-A912-A085-F7BA2DFEA1A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505001" y="3841485"/>
            <a:ext cx="1298951" cy="1178548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: Curva 14">
            <a:extLst>
              <a:ext uri="{FF2B5EF4-FFF2-40B4-BE49-F238E27FC236}">
                <a16:creationId xmlns:a16="http://schemas.microsoft.com/office/drawing/2014/main" id="{48A967DD-867C-1E8A-D7CB-26C419F3C497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27551" y="4026397"/>
            <a:ext cx="982025" cy="845128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: Curva 18">
            <a:extLst>
              <a:ext uri="{FF2B5EF4-FFF2-40B4-BE49-F238E27FC236}">
                <a16:creationId xmlns:a16="http://schemas.microsoft.com/office/drawing/2014/main" id="{164B4593-0548-D313-5DDC-879984D4BCDC}"/>
              </a:ext>
            </a:extLst>
          </p:cNvPr>
          <p:cNvCxnSpPr>
            <a:cxnSpLocks/>
          </p:cNvCxnSpPr>
          <p:nvPr/>
        </p:nvCxnSpPr>
        <p:spPr>
          <a:xfrm rot="10800000">
            <a:off x="8508035" y="3543619"/>
            <a:ext cx="1638837" cy="1154967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xão: Curva 21">
            <a:extLst>
              <a:ext uri="{FF2B5EF4-FFF2-40B4-BE49-F238E27FC236}">
                <a16:creationId xmlns:a16="http://schemas.microsoft.com/office/drawing/2014/main" id="{8E1B3EA6-2E6E-C620-052B-D9721912D48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488161" y="1545331"/>
            <a:ext cx="878822" cy="839079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: Curva 24">
            <a:extLst>
              <a:ext uri="{FF2B5EF4-FFF2-40B4-BE49-F238E27FC236}">
                <a16:creationId xmlns:a16="http://schemas.microsoft.com/office/drawing/2014/main" id="{5BF66003-F1FA-F675-381E-DCC60AAE2534}"/>
              </a:ext>
            </a:extLst>
          </p:cNvPr>
          <p:cNvCxnSpPr>
            <a:cxnSpLocks/>
          </p:cNvCxnSpPr>
          <p:nvPr/>
        </p:nvCxnSpPr>
        <p:spPr>
          <a:xfrm rot="16200000" flipV="1">
            <a:off x="5054898" y="1497166"/>
            <a:ext cx="929971" cy="898237"/>
          </a:xfrm>
          <a:prstGeom prst="curved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arcador de Posição de Conteúdo 2">
            <a:extLst>
              <a:ext uri="{FF2B5EF4-FFF2-40B4-BE49-F238E27FC236}">
                <a16:creationId xmlns:a16="http://schemas.microsoft.com/office/drawing/2014/main" id="{04851706-30B5-5BB9-1D04-F102526BB4DD}"/>
              </a:ext>
            </a:extLst>
          </p:cNvPr>
          <p:cNvSpPr txBox="1">
            <a:spLocks/>
          </p:cNvSpPr>
          <p:nvPr/>
        </p:nvSpPr>
        <p:spPr>
          <a:xfrm>
            <a:off x="3111607" y="879543"/>
            <a:ext cx="2565765" cy="6784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Comunicação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30" name="Marcador de Posição de Conteúdo 2">
            <a:extLst>
              <a:ext uri="{FF2B5EF4-FFF2-40B4-BE49-F238E27FC236}">
                <a16:creationId xmlns:a16="http://schemas.microsoft.com/office/drawing/2014/main" id="{ED7B0812-9066-0D43-3831-487FFBB072A6}"/>
              </a:ext>
            </a:extLst>
          </p:cNvPr>
          <p:cNvSpPr txBox="1">
            <a:spLocks/>
          </p:cNvSpPr>
          <p:nvPr/>
        </p:nvSpPr>
        <p:spPr>
          <a:xfrm>
            <a:off x="320338" y="5150306"/>
            <a:ext cx="2565765" cy="6784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Trabalho de equipa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31" name="Marcador de Posição de Conteúdo 2">
            <a:extLst>
              <a:ext uri="{FF2B5EF4-FFF2-40B4-BE49-F238E27FC236}">
                <a16:creationId xmlns:a16="http://schemas.microsoft.com/office/drawing/2014/main" id="{B5070090-A0A4-BFCC-C557-70AD6CDE6A71}"/>
              </a:ext>
            </a:extLst>
          </p:cNvPr>
          <p:cNvSpPr txBox="1">
            <a:spLocks/>
          </p:cNvSpPr>
          <p:nvPr/>
        </p:nvSpPr>
        <p:spPr>
          <a:xfrm>
            <a:off x="9305897" y="4865212"/>
            <a:ext cx="2565765" cy="13429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Criatividade 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34" name="Marcador de Posição de Conteúdo 2">
            <a:extLst>
              <a:ext uri="{FF2B5EF4-FFF2-40B4-BE49-F238E27FC236}">
                <a16:creationId xmlns:a16="http://schemas.microsoft.com/office/drawing/2014/main" id="{E9A7C0F4-C44C-3B49-2FA9-4180BB23C458}"/>
              </a:ext>
            </a:extLst>
          </p:cNvPr>
          <p:cNvSpPr txBox="1">
            <a:spLocks/>
          </p:cNvSpPr>
          <p:nvPr/>
        </p:nvSpPr>
        <p:spPr>
          <a:xfrm>
            <a:off x="9077297" y="699075"/>
            <a:ext cx="2565765" cy="13429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Resolução de Problemas 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35" name="Marcador de Posição de Conteúdo 2">
            <a:extLst>
              <a:ext uri="{FF2B5EF4-FFF2-40B4-BE49-F238E27FC236}">
                <a16:creationId xmlns:a16="http://schemas.microsoft.com/office/drawing/2014/main" id="{8A80A3F7-0E9C-CE1A-EC26-2DF5E3B5A094}"/>
              </a:ext>
            </a:extLst>
          </p:cNvPr>
          <p:cNvSpPr txBox="1">
            <a:spLocks/>
          </p:cNvSpPr>
          <p:nvPr/>
        </p:nvSpPr>
        <p:spPr>
          <a:xfrm>
            <a:off x="-25440" y="1869902"/>
            <a:ext cx="2565765" cy="13429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Empatia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sp>
        <p:nvSpPr>
          <p:cNvPr id="36" name="Marcador de Posição de Conteúdo 2">
            <a:extLst>
              <a:ext uri="{FF2B5EF4-FFF2-40B4-BE49-F238E27FC236}">
                <a16:creationId xmlns:a16="http://schemas.microsoft.com/office/drawing/2014/main" id="{BC269DC6-AE27-8D5D-E4D8-FB809854573A}"/>
              </a:ext>
            </a:extLst>
          </p:cNvPr>
          <p:cNvSpPr txBox="1">
            <a:spLocks/>
          </p:cNvSpPr>
          <p:nvPr/>
        </p:nvSpPr>
        <p:spPr>
          <a:xfrm>
            <a:off x="5348682" y="5043959"/>
            <a:ext cx="2565765" cy="13429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3A16CA"/>
                </a:solidFill>
                <a:latin typeface="Archia bold" panose="020B0604020202020204" charset="0"/>
              </a:rPr>
              <a:t>Capacidade de tomada de decisões</a:t>
            </a:r>
            <a:endParaRPr lang="pt-PT" sz="24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41" name="Imagem 40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05137017-3787-B4A3-F91C-5897B2B7F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DF94B86E-8302-1C8B-9935-8DC8559D4914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1" name="Imagem 10" descr="Uma imagem com Tipo de letra, texto, logótipo, Gráficos">
              <a:extLst>
                <a:ext uri="{FF2B5EF4-FFF2-40B4-BE49-F238E27FC236}">
                  <a16:creationId xmlns:a16="http://schemas.microsoft.com/office/drawing/2014/main" id="{52C62F50-D57E-5D82-F108-AC6763C18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5E14AF52-BDEB-0AA0-098C-09D9D81EB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BF5834ED-D3F9-55E0-8AE4-30011FA2E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7424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4" grpId="0"/>
      <p:bldP spid="35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72625-8D26-0E62-E17A-CA03F1ADC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13A8DDF-07AF-02D0-54F7-32807EF11AB1}"/>
              </a:ext>
            </a:extLst>
          </p:cNvPr>
          <p:cNvSpPr/>
          <p:nvPr/>
        </p:nvSpPr>
        <p:spPr>
          <a:xfrm>
            <a:off x="320338" y="31047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CDFF9A-1D36-96B2-8DA9-552D0E166784}"/>
              </a:ext>
            </a:extLst>
          </p:cNvPr>
          <p:cNvSpPr/>
          <p:nvPr/>
        </p:nvSpPr>
        <p:spPr>
          <a:xfrm>
            <a:off x="711200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1935721-CEE0-7E55-8C89-DA1A1BFFE833}"/>
              </a:ext>
            </a:extLst>
          </p:cNvPr>
          <p:cNvSpPr/>
          <p:nvPr/>
        </p:nvSpPr>
        <p:spPr>
          <a:xfrm>
            <a:off x="1102063" y="30684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CCF25FD7-868D-FB7C-2E3D-EBE3303A9849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1A4618D-B8C2-CF71-53CB-234BD7B043D6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279BE5-2C97-5374-FDE3-D97DB0EC2A9B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71E97E06-79C5-D13B-F6E0-876498EEB1B5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7BB34A1E-B986-E95B-872E-4E7E54250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45974616-C385-3687-E09A-CD41C69EB36E}"/>
              </a:ext>
            </a:extLst>
          </p:cNvPr>
          <p:cNvSpPr txBox="1">
            <a:spLocks/>
          </p:cNvSpPr>
          <p:nvPr/>
        </p:nvSpPr>
        <p:spPr>
          <a:xfrm>
            <a:off x="2631376" y="1656306"/>
            <a:ext cx="6929248" cy="15662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6600" b="1" dirty="0">
                <a:solidFill>
                  <a:schemeClr val="accent1"/>
                </a:solidFill>
                <a:latin typeface="Archia bold" panose="020B0604020202020204" charset="0"/>
              </a:rPr>
              <a:t>(Algumas) Empresas que implementaram o </a:t>
            </a:r>
            <a:r>
              <a:rPr lang="pt-PT" sz="6600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C497A0DA-3CD7-0CB5-586B-4A0CFB2DB4F0}"/>
              </a:ext>
            </a:extLst>
          </p:cNvPr>
          <p:cNvSpPr txBox="1">
            <a:spLocks/>
          </p:cNvSpPr>
          <p:nvPr/>
        </p:nvSpPr>
        <p:spPr>
          <a:xfrm>
            <a:off x="2196143" y="1329578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3.3.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1CB6276-B8FF-365C-FE39-4D3D19440FA6}"/>
              </a:ext>
            </a:extLst>
          </p:cNvPr>
          <p:cNvSpPr/>
          <p:nvPr/>
        </p:nvSpPr>
        <p:spPr>
          <a:xfrm>
            <a:off x="0" y="-653140"/>
            <a:ext cx="12192000" cy="4616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11" name="Imagem 10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6CFAC0F7-30CF-A603-B0D6-CA7591A23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DC05EA31-0B3E-CC8C-E320-330C2932D078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12" name="Imagem 11" descr="Uma imagem com Tipo de letra, texto, logótipo, Gráficos">
              <a:extLst>
                <a:ext uri="{FF2B5EF4-FFF2-40B4-BE49-F238E27FC236}">
                  <a16:creationId xmlns:a16="http://schemas.microsoft.com/office/drawing/2014/main" id="{44FC07E0-7CE6-21B9-3002-A77CF8B0A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13" name="Imagem 12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D5803863-172C-ADAD-48DD-736CDB24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EFABF674-A6CA-6C7B-AF5A-F9C32B4B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515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154472-7335-E9EF-D2FE-D8AFEA0F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6E9DAF0-CA73-B2D2-B5DA-16742CEC040C}"/>
              </a:ext>
            </a:extLst>
          </p:cNvPr>
          <p:cNvSpPr/>
          <p:nvPr/>
        </p:nvSpPr>
        <p:spPr>
          <a:xfrm>
            <a:off x="320338" y="637045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5E3475-DF5A-412A-50CA-3CF18B363D56}"/>
              </a:ext>
            </a:extLst>
          </p:cNvPr>
          <p:cNvSpPr/>
          <p:nvPr/>
        </p:nvSpPr>
        <p:spPr>
          <a:xfrm>
            <a:off x="711200" y="63341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86E4E3-5614-3470-6F13-69B46080D545}"/>
              </a:ext>
            </a:extLst>
          </p:cNvPr>
          <p:cNvSpPr/>
          <p:nvPr/>
        </p:nvSpPr>
        <p:spPr>
          <a:xfrm>
            <a:off x="1102063" y="633416"/>
            <a:ext cx="273725" cy="2737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cxnSp>
        <p:nvCxnSpPr>
          <p:cNvPr id="21" name="Conexão Reta 11">
            <a:extLst>
              <a:ext uri="{FF2B5EF4-FFF2-40B4-BE49-F238E27FC236}">
                <a16:creationId xmlns:a16="http://schemas.microsoft.com/office/drawing/2014/main" id="{FC62BD73-2C24-A984-D283-3EAA39CEBBAB}"/>
              </a:ext>
            </a:extLst>
          </p:cNvPr>
          <p:cNvCxnSpPr/>
          <p:nvPr/>
        </p:nvCxnSpPr>
        <p:spPr>
          <a:xfrm>
            <a:off x="0" y="6315227"/>
            <a:ext cx="11938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78F00CC6-020A-333B-0302-5870EF4158C6}"/>
              </a:ext>
            </a:extLst>
          </p:cNvPr>
          <p:cNvSpPr/>
          <p:nvPr/>
        </p:nvSpPr>
        <p:spPr>
          <a:xfrm>
            <a:off x="7914447" y="-2154853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A5A3124-1B84-4562-B94E-ED2073A98F19}"/>
              </a:ext>
            </a:extLst>
          </p:cNvPr>
          <p:cNvSpPr/>
          <p:nvPr/>
        </p:nvSpPr>
        <p:spPr>
          <a:xfrm>
            <a:off x="2697794" y="5828783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D0411C83-7E08-B1E5-90D4-98FDCDA88FB4}"/>
              </a:ext>
            </a:extLst>
          </p:cNvPr>
          <p:cNvSpPr txBox="1">
            <a:spLocks/>
          </p:cNvSpPr>
          <p:nvPr/>
        </p:nvSpPr>
        <p:spPr>
          <a:xfrm>
            <a:off x="1279182" y="2622898"/>
            <a:ext cx="8494953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PT" sz="7200" b="1" dirty="0">
              <a:solidFill>
                <a:schemeClr val="accent2"/>
              </a:solidFill>
              <a:latin typeface="Archia bold" panose="020B0604020202020204" charset="0"/>
            </a:endParaRPr>
          </a:p>
        </p:txBody>
      </p:sp>
      <p:pic>
        <p:nvPicPr>
          <p:cNvPr id="8" name="Imagem 7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204C0C24-8782-7A81-6D3E-E89872BA5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2" y="6455916"/>
            <a:ext cx="1476289" cy="357829"/>
          </a:xfrm>
          <a:prstGeom prst="rect">
            <a:avLst/>
          </a:prstGeom>
        </p:spPr>
      </p:pic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7201510C-71D3-8644-C2B7-BCEDE27F8890}"/>
              </a:ext>
            </a:extLst>
          </p:cNvPr>
          <p:cNvSpPr txBox="1">
            <a:spLocks/>
          </p:cNvSpPr>
          <p:nvPr/>
        </p:nvSpPr>
        <p:spPr>
          <a:xfrm>
            <a:off x="2631376" y="747842"/>
            <a:ext cx="6929248" cy="15662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b="1" dirty="0">
                <a:solidFill>
                  <a:schemeClr val="accent1"/>
                </a:solidFill>
                <a:latin typeface="Archia bold" panose="020B0604020202020204" charset="0"/>
              </a:rPr>
              <a:t>(Algumas) Empresas que implementaram o </a:t>
            </a:r>
            <a:r>
              <a:rPr lang="pt-PT" b="1" dirty="0">
                <a:solidFill>
                  <a:schemeClr val="accent2"/>
                </a:solidFill>
                <a:latin typeface="Archia bold" panose="020B0604020202020204" charset="0"/>
              </a:rPr>
              <a:t>LSP</a:t>
            </a:r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55828CDF-3E60-6091-80F6-232104139585}"/>
              </a:ext>
            </a:extLst>
          </p:cNvPr>
          <p:cNvSpPr txBox="1">
            <a:spLocks/>
          </p:cNvSpPr>
          <p:nvPr/>
        </p:nvSpPr>
        <p:spPr>
          <a:xfrm>
            <a:off x="2196143" y="-769387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3.3. </a:t>
            </a:r>
          </a:p>
        </p:txBody>
      </p:sp>
      <p:pic>
        <p:nvPicPr>
          <p:cNvPr id="2050" name="Picture 2" descr="Google Logo, symbol, meaning, history, PNG, brand">
            <a:extLst>
              <a:ext uri="{FF2B5EF4-FFF2-40B4-BE49-F238E27FC236}">
                <a16:creationId xmlns:a16="http://schemas.microsoft.com/office/drawing/2014/main" id="{38BF1C5A-F5DE-607E-B7E6-54A88BA76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175" y="4117256"/>
            <a:ext cx="3177651" cy="178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6BCD9ED-24A8-3945-09EB-A8E3EE9AA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826" y="2230036"/>
            <a:ext cx="2364262" cy="199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amsung Logo Png - Free Transparent PNG Logos">
            <a:extLst>
              <a:ext uri="{FF2B5EF4-FFF2-40B4-BE49-F238E27FC236}">
                <a16:creationId xmlns:a16="http://schemas.microsoft.com/office/drawing/2014/main" id="{38E5E200-F88B-8193-E169-C8C973D8C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49" y="2520359"/>
            <a:ext cx="3733800" cy="21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KEA Logo, symbol, meaning, history, PNG, brand">
            <a:extLst>
              <a:ext uri="{FF2B5EF4-FFF2-40B4-BE49-F238E27FC236}">
                <a16:creationId xmlns:a16="http://schemas.microsoft.com/office/drawing/2014/main" id="{AF9BB302-4DBF-2235-627D-F2B5C8B37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882" y="4432884"/>
            <a:ext cx="2784505" cy="156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1A9BCBF-BE08-04D3-3AF7-C030DD0A72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9" y="-2999789"/>
            <a:ext cx="2539682" cy="2539682"/>
          </a:xfrm>
          <a:prstGeom prst="rect">
            <a:avLst/>
          </a:prstGeom>
        </p:spPr>
      </p:pic>
      <p:pic>
        <p:nvPicPr>
          <p:cNvPr id="10" name="Imagem 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6151031-F690-19DF-4A98-600E448F4E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53" y="-4508350"/>
            <a:ext cx="2539682" cy="2539682"/>
          </a:xfrm>
          <a:prstGeom prst="rect">
            <a:avLst/>
          </a:prstGeom>
        </p:spPr>
      </p:pic>
      <p:pic>
        <p:nvPicPr>
          <p:cNvPr id="11" name="Imagem 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33E6850-D588-54EC-3CA6-63204EC4F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65" y="-7208738"/>
            <a:ext cx="2539682" cy="2539682"/>
          </a:xfrm>
          <a:prstGeom prst="rect">
            <a:avLst/>
          </a:prstGeom>
        </p:spPr>
      </p:pic>
      <p:pic>
        <p:nvPicPr>
          <p:cNvPr id="12" name="Imagem 1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EB7A8C9-9DBE-B9C5-E5CB-2F28CA73AB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32" y="-3747526"/>
            <a:ext cx="2539682" cy="2539682"/>
          </a:xfrm>
          <a:prstGeom prst="rect">
            <a:avLst/>
          </a:prstGeom>
        </p:spPr>
      </p:pic>
      <p:pic>
        <p:nvPicPr>
          <p:cNvPr id="13" name="Imagem 1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36B5997-D8D3-90E1-FB56-75ECA9C088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78" y="-5501288"/>
            <a:ext cx="2539682" cy="2539682"/>
          </a:xfrm>
          <a:prstGeom prst="rect">
            <a:avLst/>
          </a:prstGeom>
        </p:spPr>
      </p:pic>
      <p:pic>
        <p:nvPicPr>
          <p:cNvPr id="15" name="Imagem 1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D27EB39-6931-E4FA-47F6-3128B0A1E4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-4786375"/>
            <a:ext cx="2539682" cy="2539682"/>
          </a:xfrm>
          <a:prstGeom prst="rect">
            <a:avLst/>
          </a:prstGeom>
        </p:spPr>
      </p:pic>
      <p:pic>
        <p:nvPicPr>
          <p:cNvPr id="17" name="Imagem 1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1770BFA-1864-BD06-90D0-0AD4156AB9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06" y="-5696963"/>
            <a:ext cx="2539682" cy="2539682"/>
          </a:xfrm>
          <a:prstGeom prst="rect">
            <a:avLst/>
          </a:prstGeom>
        </p:spPr>
      </p:pic>
      <p:pic>
        <p:nvPicPr>
          <p:cNvPr id="18" name="Imagem 1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F03870A-6218-56B5-D21C-8CF4B71C4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236" y="-3532911"/>
            <a:ext cx="2539682" cy="2539682"/>
          </a:xfrm>
          <a:prstGeom prst="rect">
            <a:avLst/>
          </a:prstGeom>
        </p:spPr>
      </p:pic>
      <p:pic>
        <p:nvPicPr>
          <p:cNvPr id="19" name="Imagem 1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67DBF45-2987-25BD-276F-A2BA446981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46" y="-5573849"/>
            <a:ext cx="2539682" cy="2539682"/>
          </a:xfrm>
          <a:prstGeom prst="rect">
            <a:avLst/>
          </a:prstGeom>
        </p:spPr>
      </p:pic>
      <p:pic>
        <p:nvPicPr>
          <p:cNvPr id="20" name="Imagem 1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A1B35DA-FAA9-B845-85CB-8FAFEBD55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11" y="-6182079"/>
            <a:ext cx="2539682" cy="2539682"/>
          </a:xfrm>
          <a:prstGeom prst="rect">
            <a:avLst/>
          </a:prstGeom>
        </p:spPr>
      </p:pic>
      <p:pic>
        <p:nvPicPr>
          <p:cNvPr id="22" name="Imagem 2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ECE5805-09E5-4262-9253-0513E16A9E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80" y="7794641"/>
            <a:ext cx="2539682" cy="2539682"/>
          </a:xfrm>
          <a:prstGeom prst="rect">
            <a:avLst/>
          </a:prstGeom>
        </p:spPr>
      </p:pic>
      <p:pic>
        <p:nvPicPr>
          <p:cNvPr id="23" name="Imagem 2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A2D2B9-2145-5759-07A0-5E90528BD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207" y="7728023"/>
            <a:ext cx="2539682" cy="2539682"/>
          </a:xfrm>
          <a:prstGeom prst="rect">
            <a:avLst/>
          </a:prstGeom>
        </p:spPr>
      </p:pic>
      <p:pic>
        <p:nvPicPr>
          <p:cNvPr id="24" name="Imagem 2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CBBB05F-258E-3849-5075-F5B9AC986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11" y="9718495"/>
            <a:ext cx="2539682" cy="2539682"/>
          </a:xfrm>
          <a:prstGeom prst="rect">
            <a:avLst/>
          </a:prstGeom>
        </p:spPr>
      </p:pic>
      <p:pic>
        <p:nvPicPr>
          <p:cNvPr id="25" name="Imagem 2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E0F43B8-7CB6-7A66-AC7F-E24B717B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274" y="10728033"/>
            <a:ext cx="2539682" cy="2539682"/>
          </a:xfrm>
          <a:prstGeom prst="rect">
            <a:avLst/>
          </a:prstGeom>
        </p:spPr>
      </p:pic>
      <p:pic>
        <p:nvPicPr>
          <p:cNvPr id="26" name="Imagem 2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BEFB17A-63D4-B4C3-5789-CCFC4FB626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490" y="10988336"/>
            <a:ext cx="2539682" cy="2539682"/>
          </a:xfrm>
          <a:prstGeom prst="rect">
            <a:avLst/>
          </a:prstGeom>
        </p:spPr>
      </p:pic>
      <p:pic>
        <p:nvPicPr>
          <p:cNvPr id="27" name="Imagem 2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793D17-13B9-09A0-945C-52866E282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30" y="6969132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CDEA218-7CF4-A297-EADB-10515C805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68" y="7591588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D87FBA2-00C3-68E8-BD7F-E4372AC7F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8585439"/>
            <a:ext cx="2539682" cy="2539682"/>
          </a:xfrm>
          <a:prstGeom prst="rect">
            <a:avLst/>
          </a:prstGeom>
        </p:spPr>
      </p:pic>
      <p:pic>
        <p:nvPicPr>
          <p:cNvPr id="30" name="Imagem 2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6C8B2FE-CA6A-71D7-871E-473BB3439B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73" y="9882558"/>
            <a:ext cx="2539682" cy="2539682"/>
          </a:xfrm>
          <a:prstGeom prst="rect">
            <a:avLst/>
          </a:prstGeom>
        </p:spPr>
      </p:pic>
      <p:pic>
        <p:nvPicPr>
          <p:cNvPr id="31" name="Imagem 3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F4D3499-998F-DF76-8A04-17E7FCE35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2" y="12112181"/>
            <a:ext cx="2539682" cy="2539682"/>
          </a:xfrm>
          <a:prstGeom prst="rect">
            <a:avLst/>
          </a:prstGeom>
        </p:spPr>
      </p:pic>
      <p:pic>
        <p:nvPicPr>
          <p:cNvPr id="32" name="Imagem 3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8AD2E3D-EAB9-2388-FE44-0E92D3DF05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7" y="11997874"/>
            <a:ext cx="2539682" cy="2539682"/>
          </a:xfrm>
          <a:prstGeom prst="rect">
            <a:avLst/>
          </a:prstGeom>
        </p:spPr>
      </p:pic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2ED1E28-8E94-EE4C-2F74-4E804FD515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60" y="6537348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F513570-56A4-6033-EF8C-3D60FF8A7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9564" y="8745441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D652C28-1AA9-7917-F607-AF79C48ED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4077" y="10015282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5426F01-A358-50D1-5325-AF5A58EE1C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135" y="9895365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C3FC0C6-9462-1757-DC8D-E7D939CB6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18" y="11997874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43178E9-59EB-3CD3-4C26-634CB9BD7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090" y="9879939"/>
            <a:ext cx="2539682" cy="2539682"/>
          </a:xfrm>
          <a:prstGeom prst="rect">
            <a:avLst/>
          </a:prstGeom>
        </p:spPr>
      </p:pic>
      <p:pic>
        <p:nvPicPr>
          <p:cNvPr id="39" name="Imagem 3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9F19189-1C5A-D9BE-268E-133916190F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960" y="8199144"/>
            <a:ext cx="2539682" cy="2539682"/>
          </a:xfrm>
          <a:prstGeom prst="rect">
            <a:avLst/>
          </a:prstGeom>
        </p:spPr>
      </p:pic>
      <p:pic>
        <p:nvPicPr>
          <p:cNvPr id="40" name="Imagem 3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F8066AE-7E21-AA5A-70E6-19C1693D3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712" y="6660019"/>
            <a:ext cx="2539682" cy="2539682"/>
          </a:xfrm>
          <a:prstGeom prst="rect">
            <a:avLst/>
          </a:prstGeom>
        </p:spPr>
      </p:pic>
      <p:pic>
        <p:nvPicPr>
          <p:cNvPr id="41" name="Imagem 4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0230FF3-C4EE-9739-BF5E-71F945165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128" y="8953650"/>
            <a:ext cx="2539682" cy="2539682"/>
          </a:xfrm>
          <a:prstGeom prst="rect">
            <a:avLst/>
          </a:prstGeom>
        </p:spPr>
      </p:pic>
      <p:pic>
        <p:nvPicPr>
          <p:cNvPr id="42" name="Imagem 4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761AC84-EA26-4BE5-BC97-934EF98D5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649378"/>
            <a:ext cx="2539682" cy="2539682"/>
          </a:xfrm>
          <a:prstGeom prst="rect">
            <a:avLst/>
          </a:prstGeom>
        </p:spPr>
      </p:pic>
      <p:pic>
        <p:nvPicPr>
          <p:cNvPr id="43" name="Imagem 4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986FF45-3143-0A0E-12C5-9A1B3533F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317" y="4120337"/>
            <a:ext cx="2539682" cy="2539682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EEB87AC-E5BD-E0A5-05BC-A2B9DCB0DD3E}"/>
              </a:ext>
            </a:extLst>
          </p:cNvPr>
          <p:cNvSpPr/>
          <p:nvPr/>
        </p:nvSpPr>
        <p:spPr>
          <a:xfrm>
            <a:off x="0" y="-163285"/>
            <a:ext cx="12192000" cy="4616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46" name="Imagem 45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649C7C9E-390C-D5C5-2063-1053A2616B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52" y="5758117"/>
            <a:ext cx="398729" cy="398729"/>
          </a:xfrm>
          <a:prstGeom prst="rect">
            <a:avLst/>
          </a:prstGeom>
        </p:spPr>
      </p:pic>
      <p:grpSp>
        <p:nvGrpSpPr>
          <p:cNvPr id="45" name="Agrupar 44">
            <a:extLst>
              <a:ext uri="{FF2B5EF4-FFF2-40B4-BE49-F238E27FC236}">
                <a16:creationId xmlns:a16="http://schemas.microsoft.com/office/drawing/2014/main" id="{43D26222-126B-7CCF-4944-1397CD3EF94A}"/>
              </a:ext>
            </a:extLst>
          </p:cNvPr>
          <p:cNvGrpSpPr/>
          <p:nvPr/>
        </p:nvGrpSpPr>
        <p:grpSpPr>
          <a:xfrm>
            <a:off x="7132956" y="6388565"/>
            <a:ext cx="4784149" cy="367799"/>
            <a:chOff x="9545418" y="7011020"/>
            <a:chExt cx="7176224" cy="551699"/>
          </a:xfrm>
        </p:grpSpPr>
        <p:pic>
          <p:nvPicPr>
            <p:cNvPr id="47" name="Imagem 46" descr="Uma imagem com Tipo de letra, texto, logótipo, Gráficos">
              <a:extLst>
                <a:ext uri="{FF2B5EF4-FFF2-40B4-BE49-F238E27FC236}">
                  <a16:creationId xmlns:a16="http://schemas.microsoft.com/office/drawing/2014/main" id="{CB729489-D138-D11E-5AF0-02438C682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2027" y="7011020"/>
              <a:ext cx="2479615" cy="551699"/>
            </a:xfrm>
            <a:prstGeom prst="rect">
              <a:avLst/>
            </a:prstGeom>
          </p:spPr>
        </p:pic>
        <p:pic>
          <p:nvPicPr>
            <p:cNvPr id="48" name="Imagem 47" descr="Uma imagem com preto, escuridão&#10;&#10;Descrição gerada automaticamente">
              <a:extLst>
                <a:ext uri="{FF2B5EF4-FFF2-40B4-BE49-F238E27FC236}">
                  <a16:creationId xmlns:a16="http://schemas.microsoft.com/office/drawing/2014/main" id="{6229DE3A-6367-7D3D-F310-053CFF07E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419" y="7090377"/>
              <a:ext cx="1488222" cy="429085"/>
            </a:xfrm>
            <a:prstGeom prst="rect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CA0E20FF-59D6-3A76-41EC-531256D0D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45418" y="7107326"/>
              <a:ext cx="2479615" cy="45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241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2D2CB1-0B86-49A2-5CDB-D5A7C752C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260FCF81-75A0-9336-3376-CBDA3765DD5A}"/>
              </a:ext>
            </a:extLst>
          </p:cNvPr>
          <p:cNvSpPr/>
          <p:nvPr/>
        </p:nvSpPr>
        <p:spPr>
          <a:xfrm>
            <a:off x="7914447" y="-4669452"/>
            <a:ext cx="3484431" cy="3484431"/>
          </a:xfrm>
          <a:prstGeom prst="ellipse">
            <a:avLst/>
          </a:prstGeom>
          <a:noFill/>
          <a:ln w="1524000">
            <a:solidFill>
              <a:schemeClr val="accent2"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6C33F5-E955-11B1-9F34-B087D2080695}"/>
              </a:ext>
            </a:extLst>
          </p:cNvPr>
          <p:cNvSpPr/>
          <p:nvPr/>
        </p:nvSpPr>
        <p:spPr>
          <a:xfrm>
            <a:off x="2697794" y="8506668"/>
            <a:ext cx="3484431" cy="3484431"/>
          </a:xfrm>
          <a:prstGeom prst="ellipse">
            <a:avLst/>
          </a:prstGeom>
          <a:noFill/>
          <a:ln w="1524000">
            <a:solidFill>
              <a:schemeClr val="accent1">
                <a:lumMod val="40000"/>
                <a:lumOff val="6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D9E56A57-3DDD-381C-BD23-255CD070383A}"/>
              </a:ext>
            </a:extLst>
          </p:cNvPr>
          <p:cNvSpPr txBox="1">
            <a:spLocks/>
          </p:cNvSpPr>
          <p:nvPr/>
        </p:nvSpPr>
        <p:spPr>
          <a:xfrm>
            <a:off x="2196143" y="-769387"/>
            <a:ext cx="1546961" cy="15662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3600" b="1" dirty="0">
                <a:solidFill>
                  <a:srgbClr val="3A16CA"/>
                </a:solidFill>
                <a:latin typeface="Archia bold" panose="020B0604020202020204" charset="0"/>
              </a:rPr>
              <a:t>3.3. </a:t>
            </a:r>
          </a:p>
        </p:txBody>
      </p:sp>
      <p:pic>
        <p:nvPicPr>
          <p:cNvPr id="2" name="Imagem 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806460D-7113-8969-8A63-EE6C14362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9" y="-2999789"/>
            <a:ext cx="2539682" cy="2539682"/>
          </a:xfrm>
          <a:prstGeom prst="rect">
            <a:avLst/>
          </a:prstGeom>
        </p:spPr>
      </p:pic>
      <p:pic>
        <p:nvPicPr>
          <p:cNvPr id="10" name="Imagem 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1FC8103-5F70-EF8F-E43B-8CAFD6F37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53" y="-4508350"/>
            <a:ext cx="2539682" cy="2539682"/>
          </a:xfrm>
          <a:prstGeom prst="rect">
            <a:avLst/>
          </a:prstGeom>
        </p:spPr>
      </p:pic>
      <p:pic>
        <p:nvPicPr>
          <p:cNvPr id="11" name="Imagem 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4BB0199-C10C-773A-6FB3-FAE25A243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65" y="-7208738"/>
            <a:ext cx="2539682" cy="2539682"/>
          </a:xfrm>
          <a:prstGeom prst="rect">
            <a:avLst/>
          </a:prstGeom>
        </p:spPr>
      </p:pic>
      <p:pic>
        <p:nvPicPr>
          <p:cNvPr id="12" name="Imagem 1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8CF3ABC-3C3E-3FFC-4E9B-B3CACE8D4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32" y="-3747526"/>
            <a:ext cx="2539682" cy="2539682"/>
          </a:xfrm>
          <a:prstGeom prst="rect">
            <a:avLst/>
          </a:prstGeom>
        </p:spPr>
      </p:pic>
      <p:pic>
        <p:nvPicPr>
          <p:cNvPr id="13" name="Imagem 1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6358A5F-485F-9EB4-43A9-890B82751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78" y="-5501288"/>
            <a:ext cx="2539682" cy="2539682"/>
          </a:xfrm>
          <a:prstGeom prst="rect">
            <a:avLst/>
          </a:prstGeom>
        </p:spPr>
      </p:pic>
      <p:pic>
        <p:nvPicPr>
          <p:cNvPr id="15" name="Imagem 1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E6DB179-14EF-4DC5-59CA-08B2D227A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-4786375"/>
            <a:ext cx="2539682" cy="2539682"/>
          </a:xfrm>
          <a:prstGeom prst="rect">
            <a:avLst/>
          </a:prstGeom>
        </p:spPr>
      </p:pic>
      <p:pic>
        <p:nvPicPr>
          <p:cNvPr id="17" name="Imagem 1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F489A0E-EC20-D8BC-7CC5-8F4F31C0B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06" y="-5696963"/>
            <a:ext cx="2539682" cy="2539682"/>
          </a:xfrm>
          <a:prstGeom prst="rect">
            <a:avLst/>
          </a:prstGeom>
        </p:spPr>
      </p:pic>
      <p:pic>
        <p:nvPicPr>
          <p:cNvPr id="18" name="Imagem 1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E43A276-D980-EC36-63E9-17E855991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236" y="-3532911"/>
            <a:ext cx="2539682" cy="2539682"/>
          </a:xfrm>
          <a:prstGeom prst="rect">
            <a:avLst/>
          </a:prstGeom>
        </p:spPr>
      </p:pic>
      <p:pic>
        <p:nvPicPr>
          <p:cNvPr id="19" name="Imagem 1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09756B1-804D-251B-7F7B-5868BF5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46" y="-5573849"/>
            <a:ext cx="2539682" cy="2539682"/>
          </a:xfrm>
          <a:prstGeom prst="rect">
            <a:avLst/>
          </a:prstGeom>
        </p:spPr>
      </p:pic>
      <p:pic>
        <p:nvPicPr>
          <p:cNvPr id="20" name="Imagem 1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11E5343-38ED-EDE2-570F-0DA59D9BD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11" y="-6182079"/>
            <a:ext cx="2539682" cy="2539682"/>
          </a:xfrm>
          <a:prstGeom prst="rect">
            <a:avLst/>
          </a:prstGeom>
        </p:spPr>
      </p:pic>
      <p:pic>
        <p:nvPicPr>
          <p:cNvPr id="22" name="Imagem 2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3832A7A-E3CC-1E71-9CB8-F19171B0C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80" y="7794641"/>
            <a:ext cx="2539682" cy="2539682"/>
          </a:xfrm>
          <a:prstGeom prst="rect">
            <a:avLst/>
          </a:prstGeom>
        </p:spPr>
      </p:pic>
      <p:pic>
        <p:nvPicPr>
          <p:cNvPr id="23" name="Imagem 2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4976689-912E-1BB6-0189-F67E40F44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207" y="7728023"/>
            <a:ext cx="2539682" cy="2539682"/>
          </a:xfrm>
          <a:prstGeom prst="rect">
            <a:avLst/>
          </a:prstGeom>
        </p:spPr>
      </p:pic>
      <p:pic>
        <p:nvPicPr>
          <p:cNvPr id="24" name="Imagem 2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E50018B-18C1-F783-6A80-29CB8DE62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11" y="9718495"/>
            <a:ext cx="2539682" cy="2539682"/>
          </a:xfrm>
          <a:prstGeom prst="rect">
            <a:avLst/>
          </a:prstGeom>
        </p:spPr>
      </p:pic>
      <p:pic>
        <p:nvPicPr>
          <p:cNvPr id="25" name="Imagem 2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A80FCE0-EEE2-3CFA-9ABB-DA7A3CFC2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274" y="10728033"/>
            <a:ext cx="2539682" cy="2539682"/>
          </a:xfrm>
          <a:prstGeom prst="rect">
            <a:avLst/>
          </a:prstGeom>
        </p:spPr>
      </p:pic>
      <p:pic>
        <p:nvPicPr>
          <p:cNvPr id="26" name="Imagem 2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88B1D48-CCA7-15D7-E42E-E1ECCC8D2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490" y="10988336"/>
            <a:ext cx="2539682" cy="2539682"/>
          </a:xfrm>
          <a:prstGeom prst="rect">
            <a:avLst/>
          </a:prstGeom>
        </p:spPr>
      </p:pic>
      <p:pic>
        <p:nvPicPr>
          <p:cNvPr id="27" name="Imagem 2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CDB2F23-DECC-CC1D-177F-039C6E9C3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30" y="6969132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044267C-C24B-06F6-EAD2-D39FF1C5F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68" y="7591588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2ECBB5C-2ECF-C685-6D03-9812F1803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04" y="8585439"/>
            <a:ext cx="2539682" cy="2539682"/>
          </a:xfrm>
          <a:prstGeom prst="rect">
            <a:avLst/>
          </a:prstGeom>
        </p:spPr>
      </p:pic>
      <p:pic>
        <p:nvPicPr>
          <p:cNvPr id="30" name="Imagem 2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564F9CB-9FA1-7488-560F-A6179ACAA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73" y="9882558"/>
            <a:ext cx="2539682" cy="2539682"/>
          </a:xfrm>
          <a:prstGeom prst="rect">
            <a:avLst/>
          </a:prstGeom>
        </p:spPr>
      </p:pic>
      <p:pic>
        <p:nvPicPr>
          <p:cNvPr id="31" name="Imagem 3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31B1FAF-E855-EF19-D1AC-4668FF7C2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2" y="12112181"/>
            <a:ext cx="2539682" cy="2539682"/>
          </a:xfrm>
          <a:prstGeom prst="rect">
            <a:avLst/>
          </a:prstGeom>
        </p:spPr>
      </p:pic>
      <p:pic>
        <p:nvPicPr>
          <p:cNvPr id="32" name="Imagem 3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8499A3B-8C44-953B-52A7-25A47FA7C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7" y="11997874"/>
            <a:ext cx="2539682" cy="2539682"/>
          </a:xfrm>
          <a:prstGeom prst="rect">
            <a:avLst/>
          </a:prstGeom>
        </p:spPr>
      </p:pic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517460-5EC1-5121-4711-5EC6C0D36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60" y="6537348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CF082AC-C709-6046-BAC0-BFFAF4C1D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9564" y="8745441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D65619B-6506-E76C-D8FC-F291463C9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4077" y="10015282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A11C5DB-3172-4D14-2A7A-00CA08FD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135" y="9895365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31A1A4D-1418-9B60-5C0F-14B409AE9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18" y="11997874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B6BE9A4-0537-D76F-21D5-64100C5A8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090" y="9879939"/>
            <a:ext cx="2539682" cy="2539682"/>
          </a:xfrm>
          <a:prstGeom prst="rect">
            <a:avLst/>
          </a:prstGeom>
        </p:spPr>
      </p:pic>
      <p:pic>
        <p:nvPicPr>
          <p:cNvPr id="39" name="Imagem 3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1AFC85A-86EC-B887-ED18-1AB49FA87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960" y="8199144"/>
            <a:ext cx="2539682" cy="2539682"/>
          </a:xfrm>
          <a:prstGeom prst="rect">
            <a:avLst/>
          </a:prstGeom>
        </p:spPr>
      </p:pic>
      <p:pic>
        <p:nvPicPr>
          <p:cNvPr id="40" name="Imagem 3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70C43A1-EEF1-ABAD-19BC-AC3A73926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712" y="6660019"/>
            <a:ext cx="2539682" cy="2539682"/>
          </a:xfrm>
          <a:prstGeom prst="rect">
            <a:avLst/>
          </a:prstGeom>
        </p:spPr>
      </p:pic>
      <p:pic>
        <p:nvPicPr>
          <p:cNvPr id="41" name="Imagem 4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2075E93-24C5-CCB1-0FC9-86CADBA28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128" y="8953650"/>
            <a:ext cx="2539682" cy="2539682"/>
          </a:xfrm>
          <a:prstGeom prst="rect">
            <a:avLst/>
          </a:prstGeom>
        </p:spPr>
      </p:pic>
      <p:pic>
        <p:nvPicPr>
          <p:cNvPr id="42" name="Imagem 4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E5B1C32-121A-8644-AF9E-1F8862042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649378"/>
            <a:ext cx="2539682" cy="2539682"/>
          </a:xfrm>
          <a:prstGeom prst="rect">
            <a:avLst/>
          </a:prstGeom>
        </p:spPr>
      </p:pic>
      <p:pic>
        <p:nvPicPr>
          <p:cNvPr id="43" name="Imagem 4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496F352-DEBF-8D7B-37F6-044472B7C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317" y="4120337"/>
            <a:ext cx="2539682" cy="2539682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A71CF67D-E72F-39DD-8DE1-D902D36ECA10}"/>
              </a:ext>
            </a:extLst>
          </p:cNvPr>
          <p:cNvSpPr/>
          <p:nvPr/>
        </p:nvSpPr>
        <p:spPr>
          <a:xfrm>
            <a:off x="0" y="-163285"/>
            <a:ext cx="12192000" cy="7188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</p:spTree>
    <p:extLst>
      <p:ext uri="{BB962C8B-B14F-4D97-AF65-F5344CB8AC3E}">
        <p14:creationId xmlns:p14="http://schemas.microsoft.com/office/powerpoint/2010/main" val="59605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0D056-1FB4-FCC3-44E8-912938995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37F7E09F-70AC-549C-4E0B-AD7C23D4FDA6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61" name="Imagem 6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C898729-F78D-8719-F298-B2DC7C7F1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-680069"/>
            <a:ext cx="2539682" cy="2539682"/>
          </a:xfrm>
          <a:prstGeom prst="rect">
            <a:avLst/>
          </a:prstGeom>
        </p:spPr>
      </p:pic>
      <p:pic>
        <p:nvPicPr>
          <p:cNvPr id="5" name="Imagem 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750F911-367A-5E77-54E2-1A47CC524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-687091"/>
            <a:ext cx="2539682" cy="2539682"/>
          </a:xfrm>
          <a:prstGeom prst="rect">
            <a:avLst/>
          </a:prstGeom>
        </p:spPr>
      </p:pic>
      <p:pic>
        <p:nvPicPr>
          <p:cNvPr id="6" name="Imagem 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A9FD50F-62B4-F9B8-EA06-9B8078E9D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557821"/>
            <a:ext cx="2539682" cy="2539682"/>
          </a:xfrm>
          <a:prstGeom prst="rect">
            <a:avLst/>
          </a:prstGeom>
        </p:spPr>
      </p:pic>
      <p:pic>
        <p:nvPicPr>
          <p:cNvPr id="8" name="Imagem 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0201362-EE1A-1ED1-08B1-E668124B0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784" y="1765530"/>
            <a:ext cx="2539682" cy="2539682"/>
          </a:xfrm>
          <a:prstGeom prst="rect">
            <a:avLst/>
          </a:prstGeom>
        </p:spPr>
      </p:pic>
      <p:pic>
        <p:nvPicPr>
          <p:cNvPr id="10" name="Imagem 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9557A52-63CC-D773-EB7B-ABFF4D08D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694" y="3000726"/>
            <a:ext cx="2539682" cy="2539682"/>
          </a:xfrm>
          <a:prstGeom prst="rect">
            <a:avLst/>
          </a:prstGeom>
        </p:spPr>
      </p:pic>
      <p:pic>
        <p:nvPicPr>
          <p:cNvPr id="11" name="Imagem 1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A6E8716-784E-0FBB-F42F-8AADAAA07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721" y="4208435"/>
            <a:ext cx="2539682" cy="2539682"/>
          </a:xfrm>
          <a:prstGeom prst="rect">
            <a:avLst/>
          </a:prstGeom>
        </p:spPr>
      </p:pic>
      <p:pic>
        <p:nvPicPr>
          <p:cNvPr id="16" name="Imagem 1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EF9A382-27AF-1B79-63B3-31C870EAF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63" y="5478276"/>
            <a:ext cx="2539682" cy="2539682"/>
          </a:xfrm>
          <a:prstGeom prst="rect">
            <a:avLst/>
          </a:prstGeom>
        </p:spPr>
      </p:pic>
      <p:pic>
        <p:nvPicPr>
          <p:cNvPr id="22" name="Imagem 2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F205300-8974-EB2E-B6A2-6150A1593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3790068"/>
            <a:ext cx="2539682" cy="2539682"/>
          </a:xfrm>
          <a:prstGeom prst="rect">
            <a:avLst/>
          </a:prstGeom>
        </p:spPr>
      </p:pic>
      <p:pic>
        <p:nvPicPr>
          <p:cNvPr id="28" name="Imagem 2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B722805-543C-844D-5787-79A7795CB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27694"/>
            <a:ext cx="2539682" cy="2539682"/>
          </a:xfrm>
          <a:prstGeom prst="rect">
            <a:avLst/>
          </a:prstGeom>
        </p:spPr>
      </p:pic>
      <p:pic>
        <p:nvPicPr>
          <p:cNvPr id="29" name="Imagem 2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A60FC2D-3CF9-937A-3B88-3E06875B8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83" y="-1207502"/>
            <a:ext cx="2539682" cy="2539682"/>
          </a:xfrm>
          <a:prstGeom prst="rect">
            <a:avLst/>
          </a:prstGeom>
        </p:spPr>
      </p:pic>
      <p:pic>
        <p:nvPicPr>
          <p:cNvPr id="33" name="Imagem 3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F824DA1-28CD-AFF6-C54F-D6915AF93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-666452"/>
            <a:ext cx="2539682" cy="2539682"/>
          </a:xfrm>
          <a:prstGeom prst="rect">
            <a:avLst/>
          </a:prstGeom>
        </p:spPr>
      </p:pic>
      <p:pic>
        <p:nvPicPr>
          <p:cNvPr id="34" name="Imagem 3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A2B6FBA-026B-3103-F17C-D01CB1922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606169"/>
            <a:ext cx="2539682" cy="2539682"/>
          </a:xfrm>
          <a:prstGeom prst="rect">
            <a:avLst/>
          </a:prstGeom>
        </p:spPr>
      </p:pic>
      <p:pic>
        <p:nvPicPr>
          <p:cNvPr id="35" name="Imagem 3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8FE3045-7C37-1D1F-535C-E94AA869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1" y="1813878"/>
            <a:ext cx="2539682" cy="2539682"/>
          </a:xfrm>
          <a:prstGeom prst="rect">
            <a:avLst/>
          </a:prstGeom>
        </p:spPr>
      </p:pic>
      <p:pic>
        <p:nvPicPr>
          <p:cNvPr id="36" name="Imagem 3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889857B-4F04-ABE8-6A36-5E6D3B6C5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3" y="3025655"/>
            <a:ext cx="2539682" cy="2539682"/>
          </a:xfrm>
          <a:prstGeom prst="rect">
            <a:avLst/>
          </a:prstGeom>
        </p:spPr>
      </p:pic>
      <p:pic>
        <p:nvPicPr>
          <p:cNvPr id="37" name="Imagem 3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1B84DF9-AAC9-DD51-9F3E-68463760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79" y="5504869"/>
            <a:ext cx="2539682" cy="2539682"/>
          </a:xfrm>
          <a:prstGeom prst="rect">
            <a:avLst/>
          </a:prstGeom>
        </p:spPr>
      </p:pic>
      <p:pic>
        <p:nvPicPr>
          <p:cNvPr id="38" name="Imagem 3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CC80C04-CBDF-2A59-5215-1F0AE99D5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52" y="4270567"/>
            <a:ext cx="2539682" cy="2539682"/>
          </a:xfrm>
          <a:prstGeom prst="rect">
            <a:avLst/>
          </a:prstGeom>
        </p:spPr>
      </p:pic>
      <p:pic>
        <p:nvPicPr>
          <p:cNvPr id="50" name="Imagem 4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0A968E5-35E2-D7C6-1273-DA210416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5019467"/>
            <a:ext cx="2539682" cy="2539682"/>
          </a:xfrm>
          <a:prstGeom prst="rect">
            <a:avLst/>
          </a:prstGeom>
        </p:spPr>
      </p:pic>
      <p:pic>
        <p:nvPicPr>
          <p:cNvPr id="51" name="Imagem 5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18CEBE3-FCA3-B3A4-E43B-A140F3864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3765347"/>
            <a:ext cx="2539682" cy="2539682"/>
          </a:xfrm>
          <a:prstGeom prst="rect">
            <a:avLst/>
          </a:prstGeom>
        </p:spPr>
      </p:pic>
      <p:pic>
        <p:nvPicPr>
          <p:cNvPr id="54" name="Imagem 5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403ED43-746A-A437-CFCD-3534FB753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2973"/>
            <a:ext cx="2539682" cy="2539682"/>
          </a:xfrm>
          <a:prstGeom prst="rect">
            <a:avLst/>
          </a:prstGeom>
        </p:spPr>
      </p:pic>
      <p:pic>
        <p:nvPicPr>
          <p:cNvPr id="55" name="Imagem 5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FF3A292-9EF5-774D-4762-ACCA25F66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222262"/>
            <a:ext cx="2539682" cy="2539682"/>
          </a:xfrm>
          <a:prstGeom prst="rect">
            <a:avLst/>
          </a:prstGeom>
        </p:spPr>
      </p:pic>
      <p:pic>
        <p:nvPicPr>
          <p:cNvPr id="62" name="Imagem 6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A67575F-FA7D-C9F7-63A7-EA266044A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584721"/>
            <a:ext cx="2539682" cy="2539682"/>
          </a:xfrm>
          <a:prstGeom prst="rect">
            <a:avLst/>
          </a:prstGeom>
        </p:spPr>
      </p:pic>
      <p:pic>
        <p:nvPicPr>
          <p:cNvPr id="63" name="Imagem 6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ECB856E-A7AA-1589-6023-E4FC53A25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0" y="1852064"/>
            <a:ext cx="2539682" cy="2539682"/>
          </a:xfrm>
          <a:prstGeom prst="rect">
            <a:avLst/>
          </a:prstGeom>
        </p:spPr>
      </p:pic>
      <p:pic>
        <p:nvPicPr>
          <p:cNvPr id="64" name="Imagem 6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4C1CF206-884C-8931-8267-C621799BC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2" y="3083719"/>
            <a:ext cx="2539682" cy="2539682"/>
          </a:xfrm>
          <a:prstGeom prst="rect">
            <a:avLst/>
          </a:prstGeom>
        </p:spPr>
      </p:pic>
      <p:pic>
        <p:nvPicPr>
          <p:cNvPr id="65" name="Imagem 6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300E222-8EA9-DC14-7885-9E17D07AF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4333682"/>
            <a:ext cx="2539682" cy="2539682"/>
          </a:xfrm>
          <a:prstGeom prst="rect">
            <a:avLst/>
          </a:prstGeom>
        </p:spPr>
      </p:pic>
      <p:pic>
        <p:nvPicPr>
          <p:cNvPr id="66" name="Imagem 6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E7F298F-185D-3D94-0D26-76CE48600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346" y="5604566"/>
            <a:ext cx="2539682" cy="2539682"/>
          </a:xfrm>
          <a:prstGeom prst="rect">
            <a:avLst/>
          </a:prstGeom>
        </p:spPr>
      </p:pic>
      <p:pic>
        <p:nvPicPr>
          <p:cNvPr id="67" name="Imagem 6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887C0A2-FBA3-686A-1383-52C88FAAD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1" y="1243519"/>
            <a:ext cx="2539682" cy="2539682"/>
          </a:xfrm>
          <a:prstGeom prst="rect">
            <a:avLst/>
          </a:prstGeom>
        </p:spPr>
      </p:pic>
      <p:pic>
        <p:nvPicPr>
          <p:cNvPr id="68" name="Imagem 6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D075667-AD09-4BE9-FFE8-8E77F3B38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94" y="2495506"/>
            <a:ext cx="2539682" cy="2539682"/>
          </a:xfrm>
          <a:prstGeom prst="rect">
            <a:avLst/>
          </a:prstGeom>
        </p:spPr>
      </p:pic>
      <p:pic>
        <p:nvPicPr>
          <p:cNvPr id="70" name="Imagem 6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7F21960-085A-7042-AE07-6375C2105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15" y="5046958"/>
            <a:ext cx="2539682" cy="2539682"/>
          </a:xfrm>
          <a:prstGeom prst="rect">
            <a:avLst/>
          </a:prstGeom>
        </p:spPr>
      </p:pic>
      <p:pic>
        <p:nvPicPr>
          <p:cNvPr id="71" name="Imagem 7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07985D1-6F10-CBDC-1D0D-109298E70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6" y="2529949"/>
            <a:ext cx="2539682" cy="2539682"/>
          </a:xfrm>
          <a:prstGeom prst="rect">
            <a:avLst/>
          </a:prstGeom>
        </p:spPr>
      </p:pic>
      <p:pic>
        <p:nvPicPr>
          <p:cNvPr id="72" name="Imagem 7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625417C9-49AB-60D6-CF61-D843F66C7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06" y="1297338"/>
            <a:ext cx="2539682" cy="2539682"/>
          </a:xfrm>
          <a:prstGeom prst="rect">
            <a:avLst/>
          </a:prstGeom>
        </p:spPr>
      </p:pic>
      <p:pic>
        <p:nvPicPr>
          <p:cNvPr id="77" name="Imagem 7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5C72003-083B-080A-207B-6406BA550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196412"/>
            <a:ext cx="2539682" cy="2539682"/>
          </a:xfrm>
          <a:prstGeom prst="rect">
            <a:avLst/>
          </a:prstGeom>
        </p:spPr>
      </p:pic>
      <p:pic>
        <p:nvPicPr>
          <p:cNvPr id="78" name="Imagem 7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D594C15-C41D-C691-983B-FDFF64882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68378"/>
            <a:ext cx="2539682" cy="2539682"/>
          </a:xfrm>
          <a:prstGeom prst="rect">
            <a:avLst/>
          </a:prstGeom>
        </p:spPr>
      </p:pic>
      <p:pic>
        <p:nvPicPr>
          <p:cNvPr id="79" name="Imagem 7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DAE87C3-8ACA-CDC4-C671-E387823E3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89" y="1335721"/>
            <a:ext cx="2539682" cy="2539682"/>
          </a:xfrm>
          <a:prstGeom prst="rect">
            <a:avLst/>
          </a:prstGeom>
        </p:spPr>
      </p:pic>
      <p:pic>
        <p:nvPicPr>
          <p:cNvPr id="80" name="Imagem 7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1A386FE-228A-3448-6C6A-7CA47FF30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91" y="2567376"/>
            <a:ext cx="2539682" cy="2539682"/>
          </a:xfrm>
          <a:prstGeom prst="rect">
            <a:avLst/>
          </a:prstGeom>
        </p:spPr>
      </p:pic>
      <p:pic>
        <p:nvPicPr>
          <p:cNvPr id="81" name="Imagem 8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233061C-AADA-874D-364F-6C5745F35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3817339"/>
            <a:ext cx="2539682" cy="2539682"/>
          </a:xfrm>
          <a:prstGeom prst="rect">
            <a:avLst/>
          </a:prstGeom>
        </p:spPr>
      </p:pic>
      <p:pic>
        <p:nvPicPr>
          <p:cNvPr id="82" name="Imagem 8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FAA26FD-EE2D-C686-3A16-1FA33FA7D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25" y="5088223"/>
            <a:ext cx="2539682" cy="2539682"/>
          </a:xfrm>
          <a:prstGeom prst="rect">
            <a:avLst/>
          </a:prstGeom>
        </p:spPr>
      </p:pic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4BC6FCB9-9779-A868-F0F7-490B9B4AED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12" y="2727001"/>
            <a:ext cx="3957760" cy="9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81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Tm="1500">
        <p159:morph option="byObject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79C625-7490-2D7A-E8E2-39565FCFC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8D84019-7FEE-0A75-F82F-289C845C23CA}"/>
              </a:ext>
            </a:extLst>
          </p:cNvPr>
          <p:cNvSpPr/>
          <p:nvPr/>
        </p:nvSpPr>
        <p:spPr>
          <a:xfrm>
            <a:off x="0" y="-163285"/>
            <a:ext cx="12192000" cy="71881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3572B47-C6FF-5744-F54D-43881F912B45}"/>
              </a:ext>
            </a:extLst>
          </p:cNvPr>
          <p:cNvSpPr/>
          <p:nvPr/>
        </p:nvSpPr>
        <p:spPr>
          <a:xfrm flipH="1">
            <a:off x="-7184571" y="-163285"/>
            <a:ext cx="7053943" cy="71881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4" name="Imagem 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3133E532-B0F4-D986-71E2-109294C0E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-6755225"/>
            <a:ext cx="2539682" cy="2539682"/>
          </a:xfrm>
          <a:prstGeom prst="rect">
            <a:avLst/>
          </a:prstGeom>
        </p:spPr>
      </p:pic>
      <p:pic>
        <p:nvPicPr>
          <p:cNvPr id="7" name="Imagem 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A1528BED-5228-F48C-D943-222450EC3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1" y="-10517599"/>
            <a:ext cx="2539682" cy="2539682"/>
          </a:xfrm>
          <a:prstGeom prst="rect">
            <a:avLst/>
          </a:prstGeom>
        </p:spPr>
      </p:pic>
      <p:pic>
        <p:nvPicPr>
          <p:cNvPr id="9" name="Imagem 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FCA1318-ED1B-A827-D261-E83616543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83" y="-11752795"/>
            <a:ext cx="2539682" cy="2539682"/>
          </a:xfrm>
          <a:prstGeom prst="rect">
            <a:avLst/>
          </a:prstGeom>
        </p:spPr>
      </p:pic>
      <p:pic>
        <p:nvPicPr>
          <p:cNvPr id="12" name="Imagem 1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E6C4D88-98C8-EFB2-92F0-AF7687FEF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5430815"/>
            <a:ext cx="2539682" cy="2539682"/>
          </a:xfrm>
          <a:prstGeom prst="rect">
            <a:avLst/>
          </a:prstGeom>
        </p:spPr>
      </p:pic>
      <p:pic>
        <p:nvPicPr>
          <p:cNvPr id="13" name="Imagem 1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6ADC00B-A7A4-DDA8-77BF-49E04A2CA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6684935"/>
            <a:ext cx="2539682" cy="2539682"/>
          </a:xfrm>
          <a:prstGeom prst="rect">
            <a:avLst/>
          </a:prstGeom>
        </p:spPr>
      </p:pic>
      <p:pic>
        <p:nvPicPr>
          <p:cNvPr id="14" name="Imagem 1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2E7C800-57BF-5B5B-1561-90D35CD58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0447309"/>
            <a:ext cx="2539682" cy="2539682"/>
          </a:xfrm>
          <a:prstGeom prst="rect">
            <a:avLst/>
          </a:prstGeom>
        </p:spPr>
      </p:pic>
      <p:pic>
        <p:nvPicPr>
          <p:cNvPr id="15" name="Imagem 1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86CA6DB-2309-5A0E-7725-BE13D851F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686" y="-11672544"/>
            <a:ext cx="2539682" cy="2539682"/>
          </a:xfrm>
          <a:prstGeom prst="rect">
            <a:avLst/>
          </a:prstGeom>
        </p:spPr>
      </p:pic>
      <p:pic>
        <p:nvPicPr>
          <p:cNvPr id="17" name="Imagem 1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43A30EB-0D56-8452-10EA-6849313E7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1" y="-9206763"/>
            <a:ext cx="2539682" cy="2539682"/>
          </a:xfrm>
          <a:prstGeom prst="rect">
            <a:avLst/>
          </a:prstGeom>
        </p:spPr>
      </p:pic>
      <p:pic>
        <p:nvPicPr>
          <p:cNvPr id="19" name="Imagem 1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3330108-8400-393B-36E0-2ED0C658C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94" y="-7954776"/>
            <a:ext cx="2539682" cy="2539682"/>
          </a:xfrm>
          <a:prstGeom prst="rect">
            <a:avLst/>
          </a:prstGeom>
        </p:spPr>
      </p:pic>
      <p:pic>
        <p:nvPicPr>
          <p:cNvPr id="20" name="Imagem 1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1D2AC055-3EE8-4B52-E72D-77182B4EE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15" y="-5498335"/>
            <a:ext cx="2539682" cy="2539682"/>
          </a:xfrm>
          <a:prstGeom prst="rect">
            <a:avLst/>
          </a:prstGeom>
        </p:spPr>
      </p:pic>
      <p:pic>
        <p:nvPicPr>
          <p:cNvPr id="21" name="Imagem 2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0539F5C-474A-FCFC-F878-058DB1F37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6" y="-8015344"/>
            <a:ext cx="2539682" cy="2539682"/>
          </a:xfrm>
          <a:prstGeom prst="rect">
            <a:avLst/>
          </a:prstGeom>
        </p:spPr>
      </p:pic>
      <p:pic>
        <p:nvPicPr>
          <p:cNvPr id="23" name="Imagem 2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085B5F3-586C-6CBA-2A8C-092FADFB3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06" y="-9247955"/>
            <a:ext cx="2539682" cy="2539682"/>
          </a:xfrm>
          <a:prstGeom prst="rect">
            <a:avLst/>
          </a:prstGeom>
        </p:spPr>
      </p:pic>
      <p:pic>
        <p:nvPicPr>
          <p:cNvPr id="24" name="Imagem 2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D10AF3A-E502-FD87-C44E-2F46A1D36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1809978"/>
            <a:ext cx="2539682" cy="2539682"/>
          </a:xfrm>
          <a:prstGeom prst="rect">
            <a:avLst/>
          </a:prstGeom>
        </p:spPr>
      </p:pic>
      <p:pic>
        <p:nvPicPr>
          <p:cNvPr id="26" name="Imagem 2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7A31E31-B3D2-2066-6960-1EA10ABAF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10545188"/>
            <a:ext cx="2539682" cy="2539682"/>
          </a:xfrm>
          <a:prstGeom prst="rect">
            <a:avLst/>
          </a:prstGeom>
        </p:spPr>
      </p:pic>
      <p:pic>
        <p:nvPicPr>
          <p:cNvPr id="27" name="Imagem 2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EA09F35F-D6BA-379D-91D7-E10F13734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89" y="-9277845"/>
            <a:ext cx="2539682" cy="2539682"/>
          </a:xfrm>
          <a:prstGeom prst="rect">
            <a:avLst/>
          </a:prstGeom>
        </p:spPr>
      </p:pic>
      <p:pic>
        <p:nvPicPr>
          <p:cNvPr id="30" name="Imagem 2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BC677F2-58FB-DCF5-18D6-C046E0225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991" y="-8046190"/>
            <a:ext cx="2539682" cy="2539682"/>
          </a:xfrm>
          <a:prstGeom prst="rect">
            <a:avLst/>
          </a:prstGeom>
        </p:spPr>
      </p:pic>
      <p:pic>
        <p:nvPicPr>
          <p:cNvPr id="31" name="Imagem 30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FD608DF-F1BC-2F10-FCED-274BDD6D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74" y="-6796227"/>
            <a:ext cx="2539682" cy="2539682"/>
          </a:xfrm>
          <a:prstGeom prst="rect">
            <a:avLst/>
          </a:prstGeom>
        </p:spPr>
      </p:pic>
      <p:pic>
        <p:nvPicPr>
          <p:cNvPr id="32" name="Imagem 3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62C1301-6CD0-9E8E-86FA-21D76AC76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25" y="-5525343"/>
            <a:ext cx="2539682" cy="2539682"/>
          </a:xfrm>
          <a:prstGeom prst="rect">
            <a:avLst/>
          </a:prstGeom>
        </p:spPr>
      </p:pic>
      <p:pic>
        <p:nvPicPr>
          <p:cNvPr id="39" name="Imagem 38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06DF2871-3DB4-7B70-A956-6D20D6EA61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843" y="-7903680"/>
            <a:ext cx="2226534" cy="512057"/>
          </a:xfrm>
          <a:prstGeom prst="rect">
            <a:avLst/>
          </a:prstGeom>
        </p:spPr>
      </p:pic>
      <p:pic>
        <p:nvPicPr>
          <p:cNvPr id="40" name="Imagem 3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800D785-3881-9AC6-D8AC-CE428868F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2480754"/>
            <a:ext cx="2539682" cy="2539682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B213766C-C853-A1D8-6124-B10886A7A1C9}"/>
              </a:ext>
            </a:extLst>
          </p:cNvPr>
          <p:cNvSpPr/>
          <p:nvPr/>
        </p:nvSpPr>
        <p:spPr>
          <a:xfrm>
            <a:off x="-460963" y="20204136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6335EEB-F136-6ED5-6669-EE719682754F}"/>
              </a:ext>
            </a:extLst>
          </p:cNvPr>
          <p:cNvSpPr/>
          <p:nvPr/>
        </p:nvSpPr>
        <p:spPr>
          <a:xfrm>
            <a:off x="276143" y="20219767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0B12616-0097-1E4D-27E0-3BADF825F6E5}"/>
              </a:ext>
            </a:extLst>
          </p:cNvPr>
          <p:cNvSpPr/>
          <p:nvPr/>
        </p:nvSpPr>
        <p:spPr>
          <a:xfrm>
            <a:off x="-87006" y="202218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pic>
        <p:nvPicPr>
          <p:cNvPr id="44" name="Imagem 4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818B973-C771-578C-4FDA-0C43D5981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12425253"/>
            <a:ext cx="2539682" cy="2539682"/>
          </a:xfrm>
          <a:prstGeom prst="rect">
            <a:avLst/>
          </a:prstGeom>
        </p:spPr>
      </p:pic>
      <p:pic>
        <p:nvPicPr>
          <p:cNvPr id="45" name="Imagem 4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0896F6A-F6F0-53E1-7767-599901DBC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744" y="13670165"/>
            <a:ext cx="2539682" cy="2539682"/>
          </a:xfrm>
          <a:prstGeom prst="rect">
            <a:avLst/>
          </a:prstGeom>
        </p:spPr>
      </p:pic>
      <p:pic>
        <p:nvPicPr>
          <p:cNvPr id="46" name="Imagem 4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CDDAAE4-D0DE-742B-89C9-9858E847A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784" y="14877874"/>
            <a:ext cx="2539682" cy="2539682"/>
          </a:xfrm>
          <a:prstGeom prst="rect">
            <a:avLst/>
          </a:prstGeom>
        </p:spPr>
      </p:pic>
      <p:pic>
        <p:nvPicPr>
          <p:cNvPr id="47" name="Imagem 4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37078F7-527B-3969-5091-724BB4E88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694" y="16113070"/>
            <a:ext cx="2539682" cy="2539682"/>
          </a:xfrm>
          <a:prstGeom prst="rect">
            <a:avLst/>
          </a:prstGeom>
        </p:spPr>
      </p:pic>
      <p:pic>
        <p:nvPicPr>
          <p:cNvPr id="48" name="Imagem 4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67863DD-A41E-8663-1F65-11CE8D039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721" y="17320779"/>
            <a:ext cx="2539682" cy="2539682"/>
          </a:xfrm>
          <a:prstGeom prst="rect">
            <a:avLst/>
          </a:prstGeom>
        </p:spPr>
      </p:pic>
      <p:pic>
        <p:nvPicPr>
          <p:cNvPr id="49" name="Imagem 4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599B4097-BBD3-BF76-936E-4AEFE176F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63" y="18590620"/>
            <a:ext cx="2539682" cy="2539682"/>
          </a:xfrm>
          <a:prstGeom prst="rect">
            <a:avLst/>
          </a:prstGeom>
        </p:spPr>
      </p:pic>
      <p:pic>
        <p:nvPicPr>
          <p:cNvPr id="52" name="Imagem 51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CE0682EC-1515-8851-A006-D9978B41C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14411231"/>
            <a:ext cx="2539682" cy="2539682"/>
          </a:xfrm>
          <a:prstGeom prst="rect">
            <a:avLst/>
          </a:prstGeom>
        </p:spPr>
      </p:pic>
      <p:pic>
        <p:nvPicPr>
          <p:cNvPr id="53" name="Imagem 5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896B0FFC-96B3-0179-47DF-F31DA9099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1" y="15618940"/>
            <a:ext cx="2539682" cy="2539682"/>
          </a:xfrm>
          <a:prstGeom prst="rect">
            <a:avLst/>
          </a:prstGeom>
        </p:spPr>
      </p:pic>
      <p:pic>
        <p:nvPicPr>
          <p:cNvPr id="56" name="Imagem 55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E84F847-2FA6-6212-ACEF-50DDB32BC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23" y="16830717"/>
            <a:ext cx="2539682" cy="2539682"/>
          </a:xfrm>
          <a:prstGeom prst="rect">
            <a:avLst/>
          </a:prstGeom>
        </p:spPr>
      </p:pic>
      <p:pic>
        <p:nvPicPr>
          <p:cNvPr id="57" name="Imagem 56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70FE0236-F3A6-8290-E1B2-30F38DF59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52" y="18075629"/>
            <a:ext cx="2539682" cy="2539682"/>
          </a:xfrm>
          <a:prstGeom prst="rect">
            <a:avLst/>
          </a:prstGeom>
        </p:spPr>
      </p:pic>
      <p:pic>
        <p:nvPicPr>
          <p:cNvPr id="58" name="Imagem 57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002BFFC0-EF2F-2427-A792-B601AF051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3745544"/>
            <a:ext cx="2539682" cy="2539682"/>
          </a:xfrm>
          <a:prstGeom prst="rect">
            <a:avLst/>
          </a:prstGeom>
        </p:spPr>
      </p:pic>
      <p:pic>
        <p:nvPicPr>
          <p:cNvPr id="59" name="Imagem 5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631BD6F-0B3B-91F5-8035-E89E4CD87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0" y="15012887"/>
            <a:ext cx="2539682" cy="2539682"/>
          </a:xfrm>
          <a:prstGeom prst="rect">
            <a:avLst/>
          </a:prstGeom>
        </p:spPr>
      </p:pic>
      <p:pic>
        <p:nvPicPr>
          <p:cNvPr id="60" name="Imagem 59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9FF631BA-7EDC-112D-7515-79F32E3C3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12" y="16244542"/>
            <a:ext cx="2539682" cy="2539682"/>
          </a:xfrm>
          <a:prstGeom prst="rect">
            <a:avLst/>
          </a:prstGeom>
        </p:spPr>
      </p:pic>
      <p:pic>
        <p:nvPicPr>
          <p:cNvPr id="69" name="Imagem 68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F1066E49-1FB9-575A-2FDA-CA6AB2B84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95" y="17494505"/>
            <a:ext cx="2539682" cy="2539682"/>
          </a:xfrm>
          <a:prstGeom prst="rect">
            <a:avLst/>
          </a:prstGeom>
        </p:spPr>
      </p:pic>
      <p:pic>
        <p:nvPicPr>
          <p:cNvPr id="73" name="Imagem 72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2812F975-711A-F4EB-74CC-7776EC9E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346" y="18765389"/>
            <a:ext cx="2539682" cy="2539682"/>
          </a:xfrm>
          <a:prstGeom prst="rect">
            <a:avLst/>
          </a:prstGeom>
        </p:spPr>
      </p:pic>
      <p:pic>
        <p:nvPicPr>
          <p:cNvPr id="74" name="Imagem 73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DD9F0136-5E9B-9822-77BB-3EE784F27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06" y="13138610"/>
            <a:ext cx="2539682" cy="2539682"/>
          </a:xfrm>
          <a:prstGeom prst="rect">
            <a:avLst/>
          </a:prstGeom>
        </p:spPr>
      </p:pic>
      <p:pic>
        <p:nvPicPr>
          <p:cNvPr id="75" name="Imagem 74" descr="Uma imagem com preto, escuridão&#10;&#10;Descrição gerada automaticamente">
            <a:extLst>
              <a:ext uri="{FF2B5EF4-FFF2-40B4-BE49-F238E27FC236}">
                <a16:creationId xmlns:a16="http://schemas.microsoft.com/office/drawing/2014/main" id="{BEE8A754-6CBD-CE7C-9A49-717C88E36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79" y="19309931"/>
            <a:ext cx="2539682" cy="2539682"/>
          </a:xfrm>
          <a:prstGeom prst="rect">
            <a:avLst/>
          </a:prstGeom>
        </p:spPr>
      </p:pic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73CF597E-3C31-12FB-7AD4-F5024255D5A7}"/>
              </a:ext>
            </a:extLst>
          </p:cNvPr>
          <p:cNvSpPr/>
          <p:nvPr/>
        </p:nvSpPr>
        <p:spPr>
          <a:xfrm>
            <a:off x="49856" y="-29898"/>
            <a:ext cx="12046298" cy="68998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3" name="Título 1">
            <a:extLst>
              <a:ext uri="{FF2B5EF4-FFF2-40B4-BE49-F238E27FC236}">
                <a16:creationId xmlns:a16="http://schemas.microsoft.com/office/drawing/2014/main" id="{48CA754E-7341-3F0C-CE9C-9B3745A297ED}"/>
              </a:ext>
            </a:extLst>
          </p:cNvPr>
          <p:cNvSpPr txBox="1">
            <a:spLocks/>
          </p:cNvSpPr>
          <p:nvPr/>
        </p:nvSpPr>
        <p:spPr>
          <a:xfrm>
            <a:off x="4701669" y="8937"/>
            <a:ext cx="2788661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6600" b="1" dirty="0">
                <a:solidFill>
                  <a:srgbClr val="3A16CA"/>
                </a:solidFill>
                <a:latin typeface="LEGO" panose="02000600000000000000" pitchFamily="2" charset="0"/>
                <a:ea typeface="+mn-ea"/>
                <a:cs typeface="+mn-cs"/>
              </a:rPr>
              <a:t>FONTES</a:t>
            </a:r>
          </a:p>
        </p:txBody>
      </p:sp>
      <p:sp>
        <p:nvSpPr>
          <p:cNvPr id="84" name="Marcador de Posição de Conteúdo 2">
            <a:extLst>
              <a:ext uri="{FF2B5EF4-FFF2-40B4-BE49-F238E27FC236}">
                <a16:creationId xmlns:a16="http://schemas.microsoft.com/office/drawing/2014/main" id="{26F7DD56-C212-71E2-B7AD-57DB9868F58A}"/>
              </a:ext>
            </a:extLst>
          </p:cNvPr>
          <p:cNvSpPr txBox="1">
            <a:spLocks/>
          </p:cNvSpPr>
          <p:nvPr/>
        </p:nvSpPr>
        <p:spPr>
          <a:xfrm>
            <a:off x="549868" y="1003620"/>
            <a:ext cx="10515600" cy="58962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solidFill>
                  <a:schemeClr val="accent2"/>
                </a:solidFill>
              </a:rPr>
              <a:t>Sítios da internet: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LEGO® SERIOUS PLAY®? | Official LEGO® Shop CC | Loja LEGO® </a:t>
            </a:r>
            <a:r>
              <a:rPr lang="en-US" sz="2000" dirty="0" err="1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Oficial</a:t>
            </a:r>
            <a:r>
              <a:rPr lang="en-US" sz="2000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PT</a:t>
            </a:r>
            <a:endParaRPr lang="en-US" sz="2000" dirty="0">
              <a:solidFill>
                <a:schemeClr val="tx2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LEGO® Serious Play® method – </a:t>
            </a:r>
            <a:r>
              <a:rPr lang="en-US" sz="2000" dirty="0" err="1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SeriousplayTraining</a:t>
            </a:r>
            <a:endParaRPr lang="en-US" sz="2000" dirty="0">
              <a:solidFill>
                <a:schemeClr val="tx2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000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https://smallpdf.com/file#s=0e258f7c-7ea4-4039-ae35-b25446e7f633</a:t>
            </a:r>
            <a:endParaRPr lang="pt-PT" sz="2000" dirty="0">
              <a:solidFill>
                <a:schemeClr val="tx2"/>
              </a:solidFill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Livros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Building a Better Business Using the LEGO® Serious Play® Method-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pt-PT" sz="2000" dirty="0">
                <a:solidFill>
                  <a:schemeClr val="tx2"/>
                </a:solidFill>
              </a:rPr>
              <a:t>Per </a:t>
            </a:r>
            <a:r>
              <a:rPr lang="pt-PT" sz="2000" dirty="0" err="1">
                <a:solidFill>
                  <a:schemeClr val="tx2"/>
                </a:solidFill>
              </a:rPr>
              <a:t>Kristiansen</a:t>
            </a:r>
            <a:r>
              <a:rPr lang="pt-PT" sz="2000" dirty="0">
                <a:solidFill>
                  <a:schemeClr val="tx2"/>
                </a:solidFill>
              </a:rPr>
              <a:t> e Robert </a:t>
            </a:r>
            <a:r>
              <a:rPr lang="pt-PT" sz="2000" dirty="0" err="1">
                <a:solidFill>
                  <a:schemeClr val="tx2"/>
                </a:solidFill>
              </a:rPr>
              <a:t>Rasmussen</a:t>
            </a:r>
            <a:endParaRPr lang="en-US" sz="2800" dirty="0">
              <a:solidFill>
                <a:schemeClr val="tx2"/>
              </a:solidFill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Conteúdo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em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formato</a:t>
            </a:r>
            <a:r>
              <a:rPr lang="en-US" b="1" dirty="0">
                <a:solidFill>
                  <a:schemeClr val="accent2"/>
                </a:solidFill>
              </a:rPr>
              <a:t> de video: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000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https://youtu.be/rld-gUrp-iw?si=IzkwrgOA1bHOuKJk</a:t>
            </a:r>
            <a:endParaRPr lang="pt-PT" sz="2000" dirty="0">
              <a:solidFill>
                <a:schemeClr val="accent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000" dirty="0">
                <a:solidFill>
                  <a:schemeClr val="accent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https://youtu.be/4V_p0Do3_AI?si=rKu-s8gw0S4_sbXO</a:t>
            </a:r>
            <a:endParaRPr lang="pt-PT" sz="2000" dirty="0">
              <a:solidFill>
                <a:schemeClr val="accent1"/>
              </a:solidFill>
            </a:endParaRPr>
          </a:p>
        </p:txBody>
      </p:sp>
      <p:pic>
        <p:nvPicPr>
          <p:cNvPr id="86" name="Imagem 85" descr="Uma imagem com texto, Tipo de letra, captura de ecrã, póster&#10;&#10;Descrição gerada automaticamente">
            <a:extLst>
              <a:ext uri="{FF2B5EF4-FFF2-40B4-BE49-F238E27FC236}">
                <a16:creationId xmlns:a16="http://schemas.microsoft.com/office/drawing/2014/main" id="{4595EEF8-4397-CE8F-3FCF-D518EDA99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099" y="2438770"/>
            <a:ext cx="2055806" cy="3083709"/>
          </a:xfrm>
          <a:prstGeom prst="rect">
            <a:avLst/>
          </a:prstGeom>
        </p:spPr>
      </p:pic>
      <p:pic>
        <p:nvPicPr>
          <p:cNvPr id="88" name="Imagem 87" descr="Uma imagem com Gráficos, Tipo de letra, símbolo, logótipo&#10;&#10;Descrição gerada automaticamente">
            <a:extLst>
              <a:ext uri="{FF2B5EF4-FFF2-40B4-BE49-F238E27FC236}">
                <a16:creationId xmlns:a16="http://schemas.microsoft.com/office/drawing/2014/main" id="{0922DD47-FAA3-A7D7-76EA-AB0072FC48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545" y="6286829"/>
            <a:ext cx="398729" cy="39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65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3" grpId="0"/>
      <p:bldP spid="8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A108377-6557-2E5D-E418-0B955F999CA7}"/>
              </a:ext>
            </a:extLst>
          </p:cNvPr>
          <p:cNvSpPr/>
          <p:nvPr/>
        </p:nvSpPr>
        <p:spPr>
          <a:xfrm>
            <a:off x="0" y="1"/>
            <a:ext cx="620769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DE3643-B4FC-F3B9-A642-CEDD211889FC}"/>
              </a:ext>
            </a:extLst>
          </p:cNvPr>
          <p:cNvSpPr/>
          <p:nvPr/>
        </p:nvSpPr>
        <p:spPr>
          <a:xfrm>
            <a:off x="8687830" y="563644"/>
            <a:ext cx="5745225" cy="5745225"/>
          </a:xfrm>
          <a:prstGeom prst="ellipse">
            <a:avLst/>
          </a:prstGeom>
          <a:noFill/>
          <a:ln w="1905000">
            <a:solidFill>
              <a:schemeClr val="accent2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6FE27B4-15E3-BEA4-C2CF-9383C6AFF0A0}"/>
              </a:ext>
            </a:extLst>
          </p:cNvPr>
          <p:cNvSpPr txBox="1"/>
          <p:nvPr/>
        </p:nvSpPr>
        <p:spPr>
          <a:xfrm>
            <a:off x="508000" y="4543429"/>
            <a:ext cx="4978400" cy="2483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 dirty="0">
                <a:solidFill>
                  <a:schemeClr val="accent1"/>
                </a:solidFill>
                <a:latin typeface="Archia" panose="02000503000000020004" pitchFamily="2" charset="77"/>
              </a:rPr>
              <a:t>Avenida Manuel Violas, nº 476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spc="-53" dirty="0">
                <a:solidFill>
                  <a:schemeClr val="accent1"/>
                </a:solidFill>
                <a:latin typeface="Archia" panose="02000503000000020004" pitchFamily="2" charset="77"/>
              </a:rPr>
              <a:t>4410-137 São Félix da </a:t>
            </a:r>
            <a:r>
              <a:rPr lang="en-US" sz="1867" spc="-53" dirty="0" err="1">
                <a:solidFill>
                  <a:schemeClr val="accent1"/>
                </a:solidFill>
                <a:latin typeface="Archia" panose="02000503000000020004" pitchFamily="2" charset="77"/>
              </a:rPr>
              <a:t>Marinha</a:t>
            </a:r>
            <a:endParaRPr lang="en-US" sz="1867" spc="-53" dirty="0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endParaRPr lang="en-US" sz="1867" spc="-53" dirty="0">
              <a:solidFill>
                <a:schemeClr val="accent1"/>
              </a:solidFill>
              <a:latin typeface="Archia" panose="02000503000000020004" pitchFamily="2" charset="77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 dirty="0">
                <a:solidFill>
                  <a:schemeClr val="accent1"/>
                </a:solidFill>
                <a:latin typeface="Archia Bold" panose="02000503000000020004" pitchFamily="2" charset="77"/>
              </a:rPr>
              <a:t>(+351) 227 334 140(1)</a:t>
            </a: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sz="1867" b="1" spc="-53" dirty="0">
                <a:solidFill>
                  <a:schemeClr val="accent1"/>
                </a:solidFill>
                <a:latin typeface="Archia Bold" panose="02000503000000020004" pitchFamily="2" charset="77"/>
                <a:hlinkClick r:id="rId2"/>
              </a:rPr>
              <a:t>inova@inovagaia.pt</a:t>
            </a:r>
            <a:endParaRPr lang="en-US" sz="1867" b="1" spc="-53" dirty="0">
              <a:solidFill>
                <a:schemeClr val="accent1"/>
              </a:solidFill>
              <a:latin typeface="Archia Bold" panose="02000503000000020004" pitchFamily="2" charset="77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r>
              <a:rPr kumimoji="0" lang="pt-PT" sz="1867" b="0" i="0" u="none" strike="noStrike" kern="1200" cap="none" spc="-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chia" panose="02000503000000020004" pitchFamily="2" charset="77"/>
                <a:ea typeface="+mn-ea"/>
                <a:cs typeface="+mn-cs"/>
              </a:rPr>
              <a:t>Documento elaborado em 19/</a:t>
            </a:r>
            <a:r>
              <a:rPr lang="pt-PT" sz="1867" spc="-53" dirty="0">
                <a:solidFill>
                  <a:srgbClr val="FFFFFF"/>
                </a:solidFill>
                <a:latin typeface="Archia" panose="02000503000000020004" pitchFamily="2" charset="77"/>
              </a:rPr>
              <a:t>09</a:t>
            </a:r>
            <a:r>
              <a:rPr kumimoji="0" lang="pt-PT" sz="1867" b="0" i="0" u="none" strike="noStrike" kern="1200" cap="none" spc="-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chia" panose="02000503000000020004" pitchFamily="2" charset="77"/>
                <a:ea typeface="+mn-ea"/>
                <a:cs typeface="+mn-cs"/>
              </a:rPr>
              <a:t>/</a:t>
            </a:r>
            <a:r>
              <a:rPr lang="pt-PT" sz="1867" spc="-53" dirty="0">
                <a:solidFill>
                  <a:srgbClr val="FFFFFF"/>
                </a:solidFill>
                <a:latin typeface="Archia" panose="02000503000000020004" pitchFamily="2" charset="77"/>
              </a:rPr>
              <a:t>2024</a:t>
            </a:r>
            <a:endParaRPr kumimoji="0" lang="en-US" sz="1867" b="0" i="0" u="none" strike="noStrike" kern="1200" cap="none" spc="-53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chia" panose="02000503000000020004" pitchFamily="2" charset="77"/>
              <a:ea typeface="+mn-ea"/>
              <a:cs typeface="+mn-cs"/>
            </a:endParaRPr>
          </a:p>
          <a:p>
            <a:pPr>
              <a:lnSpc>
                <a:spcPts val="2833"/>
              </a:lnSpc>
              <a:spcBef>
                <a:spcPct val="0"/>
              </a:spcBef>
            </a:pPr>
            <a:endParaRPr lang="en-US" sz="1867" b="1" spc="-53" dirty="0">
              <a:solidFill>
                <a:schemeClr val="accent1"/>
              </a:solidFill>
              <a:latin typeface="Archia Bold" panose="02000503000000020004" pitchFamily="2" charset="77"/>
            </a:endParaRPr>
          </a:p>
        </p:txBody>
      </p:sp>
      <p:pic>
        <p:nvPicPr>
          <p:cNvPr id="25" name="Imagem 24" descr="Uma imagem com Tipo de letra, Gráficos, design gráfico, tipografia&#10;&#10;Descrição gerada automaticamente">
            <a:extLst>
              <a:ext uri="{FF2B5EF4-FFF2-40B4-BE49-F238E27FC236}">
                <a16:creationId xmlns:a16="http://schemas.microsoft.com/office/drawing/2014/main" id="{2397E9C5-3EF7-0B59-63F3-A510219DE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7" y="563644"/>
            <a:ext cx="2533783" cy="58271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CA701F7-B112-79B8-A2AE-F715A36CCD1C}"/>
              </a:ext>
            </a:extLst>
          </p:cNvPr>
          <p:cNvSpPr/>
          <p:nvPr/>
        </p:nvSpPr>
        <p:spPr>
          <a:xfrm>
            <a:off x="6608548" y="5972629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F1B098-1887-C5B4-F230-A8B820938B45}"/>
              </a:ext>
            </a:extLst>
          </p:cNvPr>
          <p:cNvSpPr/>
          <p:nvPr/>
        </p:nvSpPr>
        <p:spPr>
          <a:xfrm>
            <a:off x="6999411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613882-45B4-042B-53A0-5E40C525ADE0}"/>
              </a:ext>
            </a:extLst>
          </p:cNvPr>
          <p:cNvSpPr/>
          <p:nvPr/>
        </p:nvSpPr>
        <p:spPr>
          <a:xfrm>
            <a:off x="7390274" y="5969000"/>
            <a:ext cx="273725" cy="273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8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544FCD-B3ED-E08A-8296-82B928E51B94}"/>
              </a:ext>
            </a:extLst>
          </p:cNvPr>
          <p:cNvSpPr txBox="1"/>
          <p:nvPr/>
        </p:nvSpPr>
        <p:spPr>
          <a:xfrm rot="16200000">
            <a:off x="76781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4F15A76-FB38-2003-B441-1372517C1880}"/>
              </a:ext>
            </a:extLst>
          </p:cNvPr>
          <p:cNvSpPr txBox="1"/>
          <p:nvPr/>
        </p:nvSpPr>
        <p:spPr>
          <a:xfrm rot="16200000">
            <a:off x="6818701" y="2792896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64E5AB5-2C90-6358-BD5F-A6DB6F8F3F54}"/>
              </a:ext>
            </a:extLst>
          </p:cNvPr>
          <p:cNvSpPr txBox="1"/>
          <p:nvPr/>
        </p:nvSpPr>
        <p:spPr>
          <a:xfrm rot="5400000">
            <a:off x="5417663" y="2800153"/>
            <a:ext cx="7630885" cy="1272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67" b="1" spc="-53">
                <a:ln w="12700">
                  <a:solidFill>
                    <a:schemeClr val="bg1"/>
                  </a:solidFill>
                </a:ln>
                <a:noFill/>
                <a:latin typeface="Archia Bold" panose="02000503000000020004" pitchFamily="2" charset="77"/>
              </a:rPr>
              <a:t>OBRIGADO</a:t>
            </a:r>
            <a:endParaRPr lang="pt-PT" sz="7667">
              <a:ln w="12700">
                <a:solidFill>
                  <a:schemeClr val="bg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73714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INOVAGAIA">
      <a:dk1>
        <a:srgbClr val="000000"/>
      </a:dk1>
      <a:lt1>
        <a:srgbClr val="FFFFFF"/>
      </a:lt1>
      <a:dk2>
        <a:srgbClr val="3A16CA"/>
      </a:dk2>
      <a:lt2>
        <a:srgbClr val="EEECE1"/>
      </a:lt2>
      <a:accent1>
        <a:srgbClr val="3A16CA"/>
      </a:accent1>
      <a:accent2>
        <a:srgbClr val="5DEEBD"/>
      </a:accent2>
      <a:accent3>
        <a:srgbClr val="959595"/>
      </a:accent3>
      <a:accent4>
        <a:srgbClr val="3A3A3A"/>
      </a:accent4>
      <a:accent5>
        <a:srgbClr val="C0C0C0"/>
      </a:accent5>
      <a:accent6>
        <a:srgbClr val="D5D5D5"/>
      </a:accent6>
      <a:hlink>
        <a:srgbClr val="5DEEBD"/>
      </a:hlink>
      <a:folHlink>
        <a:srgbClr val="4CC4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E017B52D966B439B4A8180F8632A89" ma:contentTypeVersion="18" ma:contentTypeDescription="Crear nuevo documento." ma:contentTypeScope="" ma:versionID="5f83432fb3b3d03df75dfa87e88cfeb5">
  <xsd:schema xmlns:xsd="http://www.w3.org/2001/XMLSchema" xmlns:xs="http://www.w3.org/2001/XMLSchema" xmlns:p="http://schemas.microsoft.com/office/2006/metadata/properties" xmlns:ns2="8df89fe9-0787-4208-af9d-262ab24517d4" xmlns:ns3="afffe2d9-c3ff-44ca-80c1-2c3e7fcb0e30" targetNamespace="http://schemas.microsoft.com/office/2006/metadata/properties" ma:root="true" ma:fieldsID="563262efa320f8c7e45b59d566865df7" ns2:_="" ns3:_="">
    <xsd:import namespace="8df89fe9-0787-4208-af9d-262ab24517d4"/>
    <xsd:import namespace="afffe2d9-c3ff-44ca-80c1-2c3e7fcb0e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89fe9-0787-4208-af9d-262ab2451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bdbc3af8-5ebe-441a-975b-c2d3e4921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fe2d9-c3ff-44ca-80c1-2c3e7fcb0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2aa5ea-2746-4726-a86a-78855eb6ee60}" ma:internalName="TaxCatchAll" ma:showField="CatchAllData" ma:web="afffe2d9-c3ff-44ca-80c1-2c3e7fcb0e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ffe2d9-c3ff-44ca-80c1-2c3e7fcb0e30" xsi:nil="true"/>
    <lcf76f155ced4ddcb4097134ff3c332f xmlns="8df89fe9-0787-4208-af9d-262ab2451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9BE1BD-2759-4B79-BB43-107A9A2B4502}"/>
</file>

<file path=customXml/itemProps2.xml><?xml version="1.0" encoding="utf-8"?>
<ds:datastoreItem xmlns:ds="http://schemas.openxmlformats.org/officeDocument/2006/customXml" ds:itemID="{C10437A5-532D-456A-A5B2-1CD6C14AE7D0}"/>
</file>

<file path=customXml/itemProps3.xml><?xml version="1.0" encoding="utf-8"?>
<ds:datastoreItem xmlns:ds="http://schemas.openxmlformats.org/officeDocument/2006/customXml" ds:itemID="{7C2D638D-6A7D-4A48-9772-B02B25925DB0}"/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842</Words>
  <Application>Microsoft Office PowerPoint</Application>
  <PresentationFormat>Ecrã Panorâmico</PresentationFormat>
  <Paragraphs>178</Paragraphs>
  <Slides>26</Slides>
  <Notes>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7" baseType="lpstr">
      <vt:lpstr>☞GILROY-MEDIUM</vt:lpstr>
      <vt:lpstr>Aptos</vt:lpstr>
      <vt:lpstr>Archia</vt:lpstr>
      <vt:lpstr>Archia Bold</vt:lpstr>
      <vt:lpstr>Archia Bold</vt:lpstr>
      <vt:lpstr>Arial</vt:lpstr>
      <vt:lpstr>Calibri</vt:lpstr>
      <vt:lpstr>Gillory medium</vt:lpstr>
      <vt:lpstr>LEGO</vt:lpstr>
      <vt:lpstr>Legothick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Suporte - Inovagaia</dc:creator>
  <cp:lastModifiedBy>Suporte - Inovagaia</cp:lastModifiedBy>
  <cp:revision>34</cp:revision>
  <dcterms:created xsi:type="dcterms:W3CDTF">2024-11-21T14:22:47Z</dcterms:created>
  <dcterms:modified xsi:type="dcterms:W3CDTF">2024-12-12T12:24:09Z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0x0101005DE017B52D966B439B4A8180F8632A89</vt:lpwstr>
  </property>
</Properties>
</file>