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7"/>
  </p:notesMasterIdLst>
  <p:sldIdLst>
    <p:sldId id="425" r:id="rId5"/>
    <p:sldId id="416" r:id="rId6"/>
    <p:sldId id="330" r:id="rId7"/>
    <p:sldId id="286" r:id="rId8"/>
    <p:sldId id="337" r:id="rId9"/>
    <p:sldId id="342" r:id="rId10"/>
    <p:sldId id="343" r:id="rId11"/>
    <p:sldId id="338" r:id="rId12"/>
    <p:sldId id="298" r:id="rId13"/>
    <p:sldId id="305" r:id="rId14"/>
    <p:sldId id="331" r:id="rId15"/>
    <p:sldId id="336" r:id="rId16"/>
    <p:sldId id="306" r:id="rId17"/>
    <p:sldId id="348" r:id="rId18"/>
    <p:sldId id="351" r:id="rId19"/>
    <p:sldId id="349" r:id="rId20"/>
    <p:sldId id="350" r:id="rId21"/>
    <p:sldId id="352" r:id="rId22"/>
    <p:sldId id="307" r:id="rId23"/>
    <p:sldId id="332" r:id="rId24"/>
    <p:sldId id="309" r:id="rId25"/>
    <p:sldId id="310" r:id="rId26"/>
    <p:sldId id="318" r:id="rId27"/>
    <p:sldId id="319" r:id="rId28"/>
    <p:sldId id="320" r:id="rId29"/>
    <p:sldId id="311" r:id="rId30"/>
    <p:sldId id="335" r:id="rId31"/>
    <p:sldId id="312" r:id="rId32"/>
    <p:sldId id="333" r:id="rId33"/>
    <p:sldId id="313" r:id="rId34"/>
    <p:sldId id="316" r:id="rId35"/>
    <p:sldId id="354" r:id="rId36"/>
    <p:sldId id="355" r:id="rId37"/>
    <p:sldId id="317" r:id="rId38"/>
    <p:sldId id="353" r:id="rId39"/>
    <p:sldId id="321" r:id="rId40"/>
    <p:sldId id="322" r:id="rId41"/>
    <p:sldId id="356" r:id="rId42"/>
    <p:sldId id="358" r:id="rId43"/>
    <p:sldId id="357" r:id="rId44"/>
    <p:sldId id="323" r:id="rId45"/>
    <p:sldId id="324" r:id="rId46"/>
    <p:sldId id="325" r:id="rId47"/>
    <p:sldId id="326" r:id="rId48"/>
    <p:sldId id="345" r:id="rId49"/>
    <p:sldId id="327" r:id="rId50"/>
    <p:sldId id="344" r:id="rId51"/>
    <p:sldId id="359" r:id="rId52"/>
    <p:sldId id="360" r:id="rId53"/>
    <p:sldId id="361" r:id="rId54"/>
    <p:sldId id="362" r:id="rId55"/>
    <p:sldId id="363" r:id="rId56"/>
  </p:sldIdLst>
  <p:sldSz cx="12192000" cy="6858000"/>
  <p:notesSz cx="9926638" cy="6797675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16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47" autoAdjust="0"/>
    <p:restoredTop sz="94660"/>
  </p:normalViewPr>
  <p:slideViewPr>
    <p:cSldViewPr snapToGrid="0">
      <p:cViewPr>
        <p:scale>
          <a:sx n="41" d="100"/>
          <a:sy n="41" d="100"/>
        </p:scale>
        <p:origin x="1182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v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P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Folha1!$E$9</c:f>
              <c:strCache>
                <c:ptCount val="1"/>
              </c:strCache>
            </c:strRef>
          </c:tx>
          <c:spPr>
            <a:solidFill>
              <a:srgbClr val="2E0CC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P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Folha1!$D$10:$D$12</c:f>
              <c:strCache>
                <c:ptCount val="3"/>
                <c:pt idx="1">
                  <c:v>Startup</c:v>
                </c:pt>
                <c:pt idx="2">
                  <c:v>Scaleup</c:v>
                </c:pt>
              </c:strCache>
            </c:strRef>
          </c:cat>
          <c:val>
            <c:numRef>
              <c:f>Folha1!$E$10:$E$12</c:f>
              <c:numCache>
                <c:formatCode>General</c:formatCode>
                <c:ptCount val="3"/>
                <c:pt idx="1">
                  <c:v>159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6A-40A2-B80F-7D9B370A603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225491760"/>
        <c:axId val="1225490320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Folha1!$F$9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gradFill rotWithShape="1">
                    <a:gsLst>
                      <a:gs pos="0">
                        <a:schemeClr val="accent2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2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2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pt-PT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Folha1!$D$10:$D$12</c15:sqref>
                        </c15:formulaRef>
                      </c:ext>
                    </c:extLst>
                    <c:strCache>
                      <c:ptCount val="3"/>
                      <c:pt idx="1">
                        <c:v>Startup</c:v>
                      </c:pt>
                      <c:pt idx="2">
                        <c:v>Scaleup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Folha1!$F$10:$F$12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976A-40A2-B80F-7D9B370A6035}"/>
                  </c:ext>
                </c:extLst>
              </c15:ser>
            </c15:filteredBarSeries>
          </c:ext>
        </c:extLst>
      </c:barChart>
      <c:catAx>
        <c:axId val="1225491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1225490320"/>
        <c:crosses val="autoZero"/>
        <c:auto val="1"/>
        <c:lblAlgn val="ctr"/>
        <c:lblOffset val="100"/>
        <c:noMultiLvlLbl val="0"/>
      </c:catAx>
      <c:valAx>
        <c:axId val="1225490320"/>
        <c:scaling>
          <c:orientation val="minMax"/>
          <c:max val="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1225491760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P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5622798" y="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7BB30-EF24-4C79-BDB3-73B207314DB8}" type="datetimeFigureOut">
              <a:rPr lang="pt-PT" smtClean="0"/>
              <a:t>21/11/2024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2D91FC-5366-4135-962A-18BD20987F7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72551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89519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7230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D91FC-5366-4135-962A-18BD20987F73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73594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hyperlink" Target="https://napconta.com/startup-que-e-vantagens/" TargetMode="External"/><Relationship Id="rId3" Type="http://schemas.openxmlformats.org/officeDocument/2006/relationships/hyperlink" Target="https://capitalizar.pt/noticias/%F0%9D%90%92%F0%9D%90%AD%F0%9D%90%9A%F0%9D%90%AB%F0%9D%90%AD%F0%9D%90%AE%F0%9D%90%A9%F0%9D%90%AC-%F0%9D%90%ADe%F0%9D%90%A6-%F0%9D%90%A7%F0%9D%90%A8%F0%9D%90%AF%F0%9D%90%9A%F0%9D%90%AC-%F0%9D%90%AB/" TargetMode="External"/><Relationship Id="rId7" Type="http://schemas.openxmlformats.org/officeDocument/2006/relationships/hyperlink" Target="https://investors.pt/blog/beneficios-fiscais-para-investidores-early-stage-mais-crescimento/" TargetMode="External"/><Relationship Id="rId2" Type="http://schemas.openxmlformats.org/officeDocument/2006/relationships/hyperlink" Target="https://belimcastilho.pt/pt-pt/noticias/novidades/incentivo-fiscal-a-investigacao-cientifica-e-inovacao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fslegal.pt/beneficio-fiscal-para-startups-tecnologicas/" TargetMode="External"/><Relationship Id="rId5" Type="http://schemas.openxmlformats.org/officeDocument/2006/relationships/hyperlink" Target="https://digitalinside.pt/startups-portuguesas-ja-podem-pedir-reconhecimento-e-usufruir-de-beneficios-fiscais/" TargetMode="External"/><Relationship Id="rId4" Type="http://schemas.openxmlformats.org/officeDocument/2006/relationships/hyperlink" Target="https://diariodarepublica.pt/dr/lexionario/termo/startups-regime" TargetMode="Externa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uatrecasas.com/resources/lf-pt-6478a16ed5687903581335.pdf?v1.74.0.20240418" TargetMode="External"/><Relationship Id="rId3" Type="http://schemas.openxmlformats.org/officeDocument/2006/relationships/hyperlink" Target="https://portugalglobal.pt/pt/noticias/2024/marco/startupsscaleups-portuguesas-ja-podem-pedir-designacao-oficial/" TargetMode="External"/><Relationship Id="rId7" Type="http://schemas.openxmlformats.org/officeDocument/2006/relationships/hyperlink" Target="https://thenextbigidea.pt/um-guia-para-a-lei-das-startups/" TargetMode="External"/><Relationship Id="rId2" Type="http://schemas.openxmlformats.org/officeDocument/2006/relationships/hyperlink" Target="https://pmeincentivos.pt/?page_id=6334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tartupportugal.com/pt/estatuto-startup/" TargetMode="External"/><Relationship Id="rId11" Type="http://schemas.openxmlformats.org/officeDocument/2006/relationships/hyperlink" Target="https://www.lexpoint.pt/conteudos/1012/119972/noticias/stock-options-start-ups-e-scaleups" TargetMode="External"/><Relationship Id="rId5" Type="http://schemas.openxmlformats.org/officeDocument/2006/relationships/hyperlink" Target="https://sifide.ani.pt/SeloID.aspx" TargetMode="External"/><Relationship Id="rId10" Type="http://schemas.openxmlformats.org/officeDocument/2006/relationships/hyperlink" Target="https://www.invest2030.pt/incentivo/MTAy" TargetMode="External"/><Relationship Id="rId4" Type="http://schemas.openxmlformats.org/officeDocument/2006/relationships/hyperlink" Target="https://pt.fi-group.com/alteracao-da-lei-para-startups-promulgada/" TargetMode="External"/><Relationship Id="rId9" Type="http://schemas.openxmlformats.org/officeDocument/2006/relationships/hyperlink" Target="https://www.iapmei.pt/NOTICIAS/Regulamentados-os-conceitos-de-Startup,-Scaleup-e.aspx" TargetMode="Externa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2.gov.pt/inicio/espaco-empresa/balcao-do-empreendedor/pedido-de-certificacao-de-startup-e-scaleup" TargetMode="External"/><Relationship Id="rId3" Type="http://schemas.openxmlformats.org/officeDocument/2006/relationships/hyperlink" Target="https://www.miska.pt/sifide?gad_source=1" TargetMode="External"/><Relationship Id="rId7" Type="http://schemas.openxmlformats.org/officeDocument/2006/relationships/hyperlink" Target="https://www2.gov.pt/cidadaos-europeus-viajar-viver-e-fazer-negocios-em-portugal/apoios-para-empresas-em-portugal/programas-financeiros-e-iniciativas-para-empresarios" TargetMode="External"/><Relationship Id="rId2" Type="http://schemas.openxmlformats.org/officeDocument/2006/relationships/hyperlink" Target="https://www.linkedin.com/pulse/regime-aplic%C3%A1vel-%C3%A0s-startups-e-scaleups-lei-n%C2%BA-212023-de-25-maio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ervulo.com/pt/investigacao-e-conhecimento/E-por-falar-em-beneficios-fiscais-o-novo-regime-fiscal-para-start-ups-e-scale-ups/8386/" TargetMode="External"/><Relationship Id="rId5" Type="http://schemas.openxmlformats.org/officeDocument/2006/relationships/hyperlink" Target="https://www.sage.com/pt-pt/blog/nova-lei-das-startups-aumenta-atratividade-da-economia-portuguesa/" TargetMode="External"/><Relationship Id="rId4" Type="http://schemas.openxmlformats.org/officeDocument/2006/relationships/hyperlink" Target="https://www.parlamento.pt/ActividadeParlamentar/Paginas/DetalheIniciativa.aspx?BID=152216" TargetMode="External"/><Relationship Id="rId9" Type="http://schemas.openxmlformats.org/officeDocument/2006/relationships/hyperlink" Target="https://iefponline.iefp.pt/IEFP/medida/emprego-mais-talento/overview.jsp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kpmg.com/pt/pt/home/insights/2023/04/novo-regime-startups-scaleups.html" TargetMode="External"/><Relationship Id="rId2" Type="http://schemas.openxmlformats.org/officeDocument/2006/relationships/hyperlink" Target="https://www.iefp.pt/medidas-de-emprego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blog.theventurebuilder.pt/2024/09/18/selo-de-idoneidade-ani-um-diferencial-para-startups/" TargetMode="External"/><Relationship Id="rId4" Type="http://schemas.openxmlformats.org/officeDocument/2006/relationships/hyperlink" Target="https://eco.sapo.pt/2024/03/28/startups-ja-podem-requerer-estatuto-e-beneficiar-do-novo-regime-das-stock-option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5F45ADBA-55FD-6563-EFBA-958CF26D4B64}"/>
              </a:ext>
            </a:extLst>
          </p:cNvPr>
          <p:cNvSpPr/>
          <p:nvPr/>
        </p:nvSpPr>
        <p:spPr>
          <a:xfrm>
            <a:off x="0" y="1"/>
            <a:ext cx="750340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064E5AB5-2C90-6358-BD5F-A6DB6F8F3F54}"/>
              </a:ext>
            </a:extLst>
          </p:cNvPr>
          <p:cNvSpPr txBox="1"/>
          <p:nvPr/>
        </p:nvSpPr>
        <p:spPr>
          <a:xfrm rot="5400000">
            <a:off x="4926020" y="5375757"/>
            <a:ext cx="15795575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Os benefícios do estatuto de start-up/</a:t>
            </a:r>
            <a:r>
              <a:rPr lang="pt-PT" sz="5667" b="1" dirty="0" err="1">
                <a:ln w="19050">
                  <a:solidFill>
                    <a:schemeClr val="bg1"/>
                  </a:solidFill>
                </a:ln>
                <a:noFill/>
              </a:rPr>
              <a:t>scaleup</a:t>
            </a:r>
            <a:endParaRPr lang="pt-PT" sz="5667" b="1" dirty="0">
              <a:ln w="19050"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5DE3643-B4FC-F3B9-A642-CEDD211889FC}"/>
              </a:ext>
            </a:extLst>
          </p:cNvPr>
          <p:cNvSpPr/>
          <p:nvPr/>
        </p:nvSpPr>
        <p:spPr>
          <a:xfrm>
            <a:off x="13047393" y="571666"/>
            <a:ext cx="5745225" cy="5745225"/>
          </a:xfrm>
          <a:prstGeom prst="ellipse">
            <a:avLst/>
          </a:prstGeom>
          <a:noFill/>
          <a:ln w="1905000">
            <a:solidFill>
              <a:schemeClr val="accent2">
                <a:lumMod val="5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 dirty="0"/>
          </a:p>
        </p:txBody>
      </p:sp>
      <p:pic>
        <p:nvPicPr>
          <p:cNvPr id="25" name="Imagem 24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2397E9C5-3EF7-0B59-63F3-A510219DEE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6889"/>
            <a:ext cx="2533783" cy="582718"/>
          </a:xfrm>
          <a:prstGeom prst="rect">
            <a:avLst/>
          </a:prstGeom>
        </p:spPr>
      </p:pic>
      <p:sp>
        <p:nvSpPr>
          <p:cNvPr id="9" name="Retângulo Arredondado 8">
            <a:extLst>
              <a:ext uri="{FF2B5EF4-FFF2-40B4-BE49-F238E27FC236}">
                <a16:creationId xmlns:a16="http://schemas.microsoft.com/office/drawing/2014/main" id="{E72096CD-2DDA-42C3-D4C9-C9EA5D100E38}"/>
              </a:ext>
            </a:extLst>
          </p:cNvPr>
          <p:cNvSpPr/>
          <p:nvPr/>
        </p:nvSpPr>
        <p:spPr>
          <a:xfrm>
            <a:off x="2563018" y="3013923"/>
            <a:ext cx="1081653" cy="872038"/>
          </a:xfrm>
          <a:prstGeom prst="roundRect">
            <a:avLst>
              <a:gd name="adj" fmla="val 7199"/>
            </a:avLst>
          </a:prstGeom>
          <a:noFill/>
          <a:ln>
            <a:solidFill>
              <a:srgbClr val="3A16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CA701F7-B112-79B8-A2AE-F715A36CCD1C}"/>
              </a:ext>
            </a:extLst>
          </p:cNvPr>
          <p:cNvSpPr/>
          <p:nvPr/>
        </p:nvSpPr>
        <p:spPr>
          <a:xfrm>
            <a:off x="177764" y="7089915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F1B098-1887-C5B4-F230-A8B820938B45}"/>
              </a:ext>
            </a:extLst>
          </p:cNvPr>
          <p:cNvSpPr/>
          <p:nvPr/>
        </p:nvSpPr>
        <p:spPr>
          <a:xfrm>
            <a:off x="914870" y="7105546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8613882-45B4-042B-53A0-5E40C525ADE0}"/>
              </a:ext>
            </a:extLst>
          </p:cNvPr>
          <p:cNvSpPr/>
          <p:nvPr/>
        </p:nvSpPr>
        <p:spPr>
          <a:xfrm>
            <a:off x="551721" y="7107579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47D314D-E7BA-C87F-791F-A84204EE6BB4}"/>
              </a:ext>
            </a:extLst>
          </p:cNvPr>
          <p:cNvSpPr/>
          <p:nvPr/>
        </p:nvSpPr>
        <p:spPr>
          <a:xfrm>
            <a:off x="-7362100" y="2306319"/>
            <a:ext cx="6411692" cy="1241430"/>
          </a:xfrm>
          <a:prstGeom prst="rect">
            <a:avLst/>
          </a:prstGeom>
          <a:noFill/>
          <a:ln>
            <a:noFill/>
          </a:ln>
        </p:spPr>
        <p:txBody>
          <a:bodyPr wrap="none" lIns="60960" tIns="30480" rIns="60960" bIns="30480">
            <a:spAutoFit/>
          </a:bodyPr>
          <a:lstStyle/>
          <a:p>
            <a:pPr algn="ctr"/>
            <a:r>
              <a:rPr lang="pt-PT" sz="7667" dirty="0">
                <a:ln w="0">
                  <a:solidFill>
                    <a:schemeClr val="bg1"/>
                  </a:soli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Os benefícios</a:t>
            </a:r>
            <a:r>
              <a:rPr lang="pt-PT" sz="7667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 </a:t>
            </a:r>
            <a:endParaRPr lang="pt-PT" sz="360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39C1AA3-BFD1-BC41-CD12-6BED16DDC1FA}"/>
              </a:ext>
            </a:extLst>
          </p:cNvPr>
          <p:cNvSpPr/>
          <p:nvPr/>
        </p:nvSpPr>
        <p:spPr>
          <a:xfrm>
            <a:off x="-7376841" y="3804504"/>
            <a:ext cx="7394332" cy="1241430"/>
          </a:xfrm>
          <a:prstGeom prst="rect">
            <a:avLst/>
          </a:prstGeom>
          <a:noFill/>
        </p:spPr>
        <p:txBody>
          <a:bodyPr wrap="none" lIns="60960" tIns="30480" rIns="60960" bIns="30480">
            <a:spAutoFit/>
          </a:bodyPr>
          <a:lstStyle/>
          <a:p>
            <a:pPr algn="ctr"/>
            <a:r>
              <a:rPr lang="pt-PT" sz="7667" dirty="0" err="1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Startup</a:t>
            </a:r>
            <a:r>
              <a:rPr lang="pt-PT" sz="7667" dirty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/</a:t>
            </a:r>
            <a:r>
              <a:rPr lang="pt-PT" sz="7667" dirty="0" err="1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Scaleup</a:t>
            </a:r>
            <a:r>
              <a:rPr lang="pt-PT" sz="7667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chia Bold" panose="020B0604020202020204" charset="0"/>
              </a:rPr>
              <a:t> </a:t>
            </a:r>
            <a:endParaRPr lang="pt-PT" sz="3600" dirty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3CE0201-BA68-ADE9-18B6-8035242D7991}"/>
              </a:ext>
            </a:extLst>
          </p:cNvPr>
          <p:cNvSpPr/>
          <p:nvPr/>
        </p:nvSpPr>
        <p:spPr>
          <a:xfrm>
            <a:off x="-7397209" y="2998754"/>
            <a:ext cx="6741910" cy="1241430"/>
          </a:xfrm>
          <a:prstGeom prst="rect">
            <a:avLst/>
          </a:prstGeom>
          <a:noFill/>
        </p:spPr>
        <p:txBody>
          <a:bodyPr wrap="none" lIns="60960" tIns="30480" rIns="60960" bIns="30480">
            <a:spAutoFit/>
          </a:bodyPr>
          <a:lstStyle/>
          <a:p>
            <a:pPr algn="ctr"/>
            <a:r>
              <a:rPr lang="pt-PT" sz="7667" dirty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chia Bold" panose="020B0604020202020204" charset="0"/>
              </a:rPr>
              <a:t>do Estatuto de</a:t>
            </a:r>
            <a:r>
              <a:rPr lang="pt-PT" sz="7667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chia Bold" panose="020B0604020202020204" charset="0"/>
              </a:rPr>
              <a:t> </a:t>
            </a:r>
            <a:endParaRPr lang="pt-PT" sz="3600" dirty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C312EF1-AA0C-6241-A342-E596D0208F09}"/>
              </a:ext>
            </a:extLst>
          </p:cNvPr>
          <p:cNvSpPr txBox="1"/>
          <p:nvPr/>
        </p:nvSpPr>
        <p:spPr>
          <a:xfrm rot="5400000">
            <a:off x="5833795" y="836883"/>
            <a:ext cx="15795575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Os benefícios do estatuto de start-up/</a:t>
            </a:r>
            <a:r>
              <a:rPr lang="pt-PT" sz="5667" b="1" dirty="0" err="1">
                <a:ln w="19050">
                  <a:solidFill>
                    <a:schemeClr val="bg1"/>
                  </a:solidFill>
                </a:ln>
                <a:noFill/>
              </a:rPr>
              <a:t>scaleup</a:t>
            </a:r>
            <a:endParaRPr lang="pt-PT" sz="5667" b="1" dirty="0">
              <a:ln w="19050"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F305817-8F36-E3D3-B336-B00497154D78}"/>
              </a:ext>
            </a:extLst>
          </p:cNvPr>
          <p:cNvSpPr txBox="1"/>
          <p:nvPr/>
        </p:nvSpPr>
        <p:spPr>
          <a:xfrm rot="16200000">
            <a:off x="6662059" y="-243170"/>
            <a:ext cx="15795575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Os benefícios do estatuto de start-up/</a:t>
            </a:r>
            <a:r>
              <a:rPr lang="pt-PT" sz="5667" b="1" dirty="0" err="1">
                <a:ln w="19050">
                  <a:solidFill>
                    <a:schemeClr val="bg1"/>
                  </a:solidFill>
                </a:ln>
                <a:noFill/>
              </a:rPr>
              <a:t>scaleup</a:t>
            </a:r>
            <a:endParaRPr lang="pt-PT" sz="5667" b="1" dirty="0">
              <a:ln w="19050">
                <a:solidFill>
                  <a:schemeClr val="bg1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364362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AA108377-6557-2E5D-E418-0B955F999CA7}"/>
              </a:ext>
            </a:extLst>
          </p:cNvPr>
          <p:cNvSpPr/>
          <p:nvPr/>
        </p:nvSpPr>
        <p:spPr>
          <a:xfrm>
            <a:off x="0" y="1"/>
            <a:ext cx="750340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pic>
        <p:nvPicPr>
          <p:cNvPr id="25" name="Imagem 24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2397E9C5-3EF7-0B59-63F3-A510219DEE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26" y="651934"/>
            <a:ext cx="2533783" cy="582718"/>
          </a:xfrm>
          <a:prstGeom prst="rect">
            <a:avLst/>
          </a:prstGeom>
        </p:spPr>
      </p:pic>
      <p:sp>
        <p:nvSpPr>
          <p:cNvPr id="9" name="Retângulo Arredondado 8">
            <a:extLst>
              <a:ext uri="{FF2B5EF4-FFF2-40B4-BE49-F238E27FC236}">
                <a16:creationId xmlns:a16="http://schemas.microsoft.com/office/drawing/2014/main" id="{E72096CD-2DDA-42C3-D4C9-C9EA5D100E38}"/>
              </a:ext>
            </a:extLst>
          </p:cNvPr>
          <p:cNvSpPr/>
          <p:nvPr/>
        </p:nvSpPr>
        <p:spPr>
          <a:xfrm>
            <a:off x="-440453" y="1886585"/>
            <a:ext cx="7820044" cy="3951507"/>
          </a:xfrm>
          <a:prstGeom prst="roundRect">
            <a:avLst>
              <a:gd name="adj" fmla="val 7199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CA701F7-B112-79B8-A2AE-F715A36CCD1C}"/>
              </a:ext>
            </a:extLst>
          </p:cNvPr>
          <p:cNvSpPr/>
          <p:nvPr/>
        </p:nvSpPr>
        <p:spPr>
          <a:xfrm>
            <a:off x="271438" y="6356588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F1B098-1887-C5B4-F230-A8B820938B45}"/>
              </a:ext>
            </a:extLst>
          </p:cNvPr>
          <p:cNvSpPr/>
          <p:nvPr/>
        </p:nvSpPr>
        <p:spPr>
          <a:xfrm>
            <a:off x="1008544" y="6372219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8613882-45B4-042B-53A0-5E40C525ADE0}"/>
              </a:ext>
            </a:extLst>
          </p:cNvPr>
          <p:cNvSpPr/>
          <p:nvPr/>
        </p:nvSpPr>
        <p:spPr>
          <a:xfrm>
            <a:off x="645395" y="6374252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BF43705-F70D-3121-0FAA-B90FA8E5AB3A}"/>
              </a:ext>
            </a:extLst>
          </p:cNvPr>
          <p:cNvSpPr/>
          <p:nvPr/>
        </p:nvSpPr>
        <p:spPr>
          <a:xfrm>
            <a:off x="0" y="2306319"/>
            <a:ext cx="6411692" cy="1241430"/>
          </a:xfrm>
          <a:prstGeom prst="rect">
            <a:avLst/>
          </a:prstGeom>
          <a:noFill/>
          <a:ln>
            <a:noFill/>
          </a:ln>
        </p:spPr>
        <p:txBody>
          <a:bodyPr wrap="none" lIns="60960" tIns="30480" rIns="60960" bIns="30480">
            <a:spAutoFit/>
          </a:bodyPr>
          <a:lstStyle/>
          <a:p>
            <a:pPr algn="ctr"/>
            <a:r>
              <a:rPr lang="pt-PT" sz="7667" dirty="0">
                <a:ln w="0">
                  <a:solidFill>
                    <a:schemeClr val="bg1"/>
                  </a:soli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Os benefícios</a:t>
            </a:r>
            <a:r>
              <a:rPr lang="pt-PT" sz="7667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 </a:t>
            </a:r>
            <a:endParaRPr lang="pt-PT" sz="360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A2038F5-891A-3292-FC1B-5591AE68AE58}"/>
              </a:ext>
            </a:extLst>
          </p:cNvPr>
          <p:cNvSpPr/>
          <p:nvPr/>
        </p:nvSpPr>
        <p:spPr>
          <a:xfrm>
            <a:off x="-14741" y="3804504"/>
            <a:ext cx="7394332" cy="1241430"/>
          </a:xfrm>
          <a:prstGeom prst="rect">
            <a:avLst/>
          </a:prstGeom>
          <a:noFill/>
        </p:spPr>
        <p:txBody>
          <a:bodyPr wrap="none" lIns="60960" tIns="30480" rIns="60960" bIns="30480">
            <a:spAutoFit/>
          </a:bodyPr>
          <a:lstStyle/>
          <a:p>
            <a:pPr algn="ctr"/>
            <a:r>
              <a:rPr lang="pt-PT" sz="7667" dirty="0" err="1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Startup</a:t>
            </a:r>
            <a:r>
              <a:rPr lang="pt-PT" sz="7667" dirty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/</a:t>
            </a:r>
            <a:r>
              <a:rPr lang="pt-PT" sz="7667" dirty="0" err="1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Scaleup</a:t>
            </a:r>
            <a:r>
              <a:rPr lang="pt-PT" sz="7667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chia Bold" panose="020B0604020202020204" charset="0"/>
              </a:rPr>
              <a:t> </a:t>
            </a:r>
            <a:endParaRPr lang="pt-PT" sz="3600" dirty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0955B4C-1133-13A4-686C-376EBD1FFD9D}"/>
              </a:ext>
            </a:extLst>
          </p:cNvPr>
          <p:cNvSpPr/>
          <p:nvPr/>
        </p:nvSpPr>
        <p:spPr>
          <a:xfrm>
            <a:off x="-35109" y="2998754"/>
            <a:ext cx="6741910" cy="1241430"/>
          </a:xfrm>
          <a:prstGeom prst="rect">
            <a:avLst/>
          </a:prstGeom>
          <a:noFill/>
        </p:spPr>
        <p:txBody>
          <a:bodyPr wrap="none" lIns="60960" tIns="30480" rIns="60960" bIns="30480">
            <a:spAutoFit/>
          </a:bodyPr>
          <a:lstStyle/>
          <a:p>
            <a:pPr algn="ctr"/>
            <a:r>
              <a:rPr lang="pt-PT" sz="7667" dirty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do Estatuto de</a:t>
            </a:r>
            <a:r>
              <a:rPr lang="pt-PT" sz="7667" dirty="0">
                <a:ln w="0"/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 </a:t>
            </a:r>
            <a:endParaRPr lang="pt-PT" sz="3600" dirty="0">
              <a:ln w="0"/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9980784-E74E-A99F-1E2A-EB9AFF5621A5}"/>
              </a:ext>
            </a:extLst>
          </p:cNvPr>
          <p:cNvSpPr txBox="1"/>
          <p:nvPr/>
        </p:nvSpPr>
        <p:spPr>
          <a:xfrm rot="5400000">
            <a:off x="1878020" y="5375757"/>
            <a:ext cx="15795575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Os benefícios do estatuto de start-up/</a:t>
            </a:r>
            <a:r>
              <a:rPr lang="pt-PT" sz="5667" b="1" dirty="0" err="1">
                <a:ln w="19050">
                  <a:solidFill>
                    <a:schemeClr val="bg1"/>
                  </a:solidFill>
                </a:ln>
                <a:noFill/>
              </a:rPr>
              <a:t>scaleup</a:t>
            </a:r>
            <a:endParaRPr lang="pt-PT" sz="5667" b="1" dirty="0">
              <a:ln w="19050"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BDBCA9A-1AAD-459A-463E-1AD47448832D}"/>
              </a:ext>
            </a:extLst>
          </p:cNvPr>
          <p:cNvSpPr/>
          <p:nvPr/>
        </p:nvSpPr>
        <p:spPr>
          <a:xfrm>
            <a:off x="9999393" y="571666"/>
            <a:ext cx="5745225" cy="5745225"/>
          </a:xfrm>
          <a:prstGeom prst="ellipse">
            <a:avLst/>
          </a:prstGeom>
          <a:noFill/>
          <a:ln w="1905000">
            <a:solidFill>
              <a:schemeClr val="accent2">
                <a:lumMod val="5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6AB47FF-5075-C277-6DAC-E5DA3C1B4329}"/>
              </a:ext>
            </a:extLst>
          </p:cNvPr>
          <p:cNvSpPr txBox="1"/>
          <p:nvPr/>
        </p:nvSpPr>
        <p:spPr>
          <a:xfrm rot="5400000">
            <a:off x="2785795" y="836883"/>
            <a:ext cx="15795575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Os benefícios do estatuto de start-up/</a:t>
            </a:r>
            <a:r>
              <a:rPr lang="pt-PT" sz="5667" b="1" dirty="0" err="1">
                <a:ln w="19050">
                  <a:solidFill>
                    <a:schemeClr val="bg1"/>
                  </a:solidFill>
                </a:ln>
                <a:noFill/>
              </a:rPr>
              <a:t>scaleup</a:t>
            </a:r>
            <a:endParaRPr lang="pt-PT" sz="5667" b="1" dirty="0">
              <a:ln w="19050"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A6635A90-E284-62F8-7BCA-D2121E880EB6}"/>
              </a:ext>
            </a:extLst>
          </p:cNvPr>
          <p:cNvSpPr txBox="1"/>
          <p:nvPr/>
        </p:nvSpPr>
        <p:spPr>
          <a:xfrm rot="16200000">
            <a:off x="3614059" y="-243170"/>
            <a:ext cx="15795575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Os benefícios do estatuto de start-up/</a:t>
            </a:r>
            <a:r>
              <a:rPr lang="pt-PT" sz="5667" b="1" dirty="0" err="1">
                <a:ln w="19050">
                  <a:solidFill>
                    <a:schemeClr val="bg1"/>
                  </a:solidFill>
                </a:ln>
                <a:noFill/>
              </a:rPr>
              <a:t>scaleup</a:t>
            </a:r>
            <a:endParaRPr lang="pt-PT" sz="5667" b="1" dirty="0">
              <a:ln w="19050">
                <a:solidFill>
                  <a:schemeClr val="bg1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2249437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600A9-7961-F7A1-68BB-79DE19C06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3061E4B5-1450-4BAB-E961-3065BFE4C763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6404BAB-92CF-22BD-C4FE-AD68148172BF}"/>
              </a:ext>
            </a:extLst>
          </p:cNvPr>
          <p:cNvSpPr/>
          <p:nvPr/>
        </p:nvSpPr>
        <p:spPr>
          <a:xfrm>
            <a:off x="7450352" y="4892614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6A27848-8364-D2EE-527C-B72DB5F08FE6}"/>
              </a:ext>
            </a:extLst>
          </p:cNvPr>
          <p:cNvSpPr/>
          <p:nvPr/>
        </p:nvSpPr>
        <p:spPr>
          <a:xfrm>
            <a:off x="2365449" y="-235750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DE1CF707-32BF-F52F-74C7-CB6B90DC38A2}"/>
              </a:ext>
            </a:extLst>
          </p:cNvPr>
          <p:cNvCxnSpPr>
            <a:cxnSpLocks/>
          </p:cNvCxnSpPr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FED360F1-5D37-A7EC-5787-49152512BCAB}"/>
              </a:ext>
            </a:extLst>
          </p:cNvPr>
          <p:cNvSpPr txBox="1"/>
          <p:nvPr/>
        </p:nvSpPr>
        <p:spPr>
          <a:xfrm>
            <a:off x="711198" y="1801164"/>
            <a:ext cx="9891251" cy="37093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pt-PT" sz="3200" b="1" dirty="0">
                <a:solidFill>
                  <a:schemeClr val="bg1"/>
                </a:solidFill>
                <a:latin typeface="Gillory medium"/>
              </a:rPr>
              <a:t>1. Noção de </a:t>
            </a:r>
            <a:r>
              <a:rPr lang="pt-PT" sz="3200" b="1" dirty="0" err="1">
                <a:solidFill>
                  <a:schemeClr val="bg1"/>
                </a:solidFill>
                <a:latin typeface="Gillory medium"/>
              </a:rPr>
              <a:t>Startup</a:t>
            </a:r>
            <a:endParaRPr lang="pt-PT" sz="3200" b="1" dirty="0">
              <a:solidFill>
                <a:schemeClr val="bg1"/>
              </a:solidFill>
              <a:latin typeface="Gillory medium"/>
            </a:endParaRPr>
          </a:p>
          <a:p>
            <a:pPr>
              <a:lnSpc>
                <a:spcPct val="150000"/>
              </a:lnSpc>
            </a:pPr>
            <a:r>
              <a:rPr lang="pt-PT" sz="3200" b="1" dirty="0">
                <a:solidFill>
                  <a:schemeClr val="bg1"/>
                </a:solidFill>
                <a:latin typeface="Gillory medium"/>
              </a:rPr>
              <a:t>2. Noção de </a:t>
            </a:r>
            <a:r>
              <a:rPr lang="pt-PT" sz="3200" b="1" dirty="0" err="1">
                <a:solidFill>
                  <a:schemeClr val="bg1"/>
                </a:solidFill>
                <a:latin typeface="Gillory medium"/>
              </a:rPr>
              <a:t>Scaleup</a:t>
            </a:r>
            <a:endParaRPr lang="pt-PT" sz="3200" b="1" dirty="0">
              <a:solidFill>
                <a:schemeClr val="bg1"/>
              </a:solidFill>
              <a:latin typeface="Gillory medium"/>
            </a:endParaRPr>
          </a:p>
          <a:p>
            <a:pPr>
              <a:lnSpc>
                <a:spcPct val="150000"/>
              </a:lnSpc>
            </a:pPr>
            <a:r>
              <a:rPr lang="pt-PT" sz="3200" b="1" dirty="0">
                <a:solidFill>
                  <a:schemeClr val="bg1"/>
                </a:solidFill>
                <a:latin typeface="Gillory medium"/>
              </a:rPr>
              <a:t>3. Procedimento de Reconhecimento</a:t>
            </a:r>
          </a:p>
          <a:p>
            <a:pPr>
              <a:lnSpc>
                <a:spcPct val="150000"/>
              </a:lnSpc>
            </a:pPr>
            <a:r>
              <a:rPr lang="pt-PT" sz="3200" b="1" dirty="0">
                <a:solidFill>
                  <a:schemeClr val="bg1"/>
                </a:solidFill>
                <a:latin typeface="Gillory medium"/>
              </a:rPr>
              <a:t>4. Principais Benefícios Fiscais</a:t>
            </a:r>
          </a:p>
          <a:p>
            <a:pPr>
              <a:lnSpc>
                <a:spcPct val="150000"/>
              </a:lnSpc>
            </a:pPr>
            <a:r>
              <a:rPr lang="pt-PT" sz="3200" b="1" dirty="0">
                <a:solidFill>
                  <a:schemeClr val="bg1"/>
                </a:solidFill>
                <a:latin typeface="Gillory medium"/>
              </a:rPr>
              <a:t>5. Outros Benefícios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AE213CF-F2B9-3EC7-6876-0FBB21BDDB41}"/>
              </a:ext>
            </a:extLst>
          </p:cNvPr>
          <p:cNvSpPr txBox="1"/>
          <p:nvPr/>
        </p:nvSpPr>
        <p:spPr>
          <a:xfrm>
            <a:off x="711197" y="683939"/>
            <a:ext cx="98912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>
                <a:solidFill>
                  <a:schemeClr val="bg1"/>
                </a:solidFill>
                <a:latin typeface="Archia bold"/>
              </a:rPr>
              <a:t>Sumário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76638E1-2824-F763-05FA-48E504487EA9}"/>
              </a:ext>
            </a:extLst>
          </p:cNvPr>
          <p:cNvSpPr/>
          <p:nvPr/>
        </p:nvSpPr>
        <p:spPr>
          <a:xfrm>
            <a:off x="263188" y="252706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BC510E5-2D8C-9C06-FC8C-AEA78C5F6D82}"/>
              </a:ext>
            </a:extLst>
          </p:cNvPr>
          <p:cNvSpPr/>
          <p:nvPr/>
        </p:nvSpPr>
        <p:spPr>
          <a:xfrm>
            <a:off x="654050" y="249077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82636DF-914A-AD29-CF67-D135314A179A}"/>
              </a:ext>
            </a:extLst>
          </p:cNvPr>
          <p:cNvSpPr/>
          <p:nvPr/>
        </p:nvSpPr>
        <p:spPr>
          <a:xfrm>
            <a:off x="1044913" y="249077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</p:spTree>
    <p:extLst>
      <p:ext uri="{BB962C8B-B14F-4D97-AF65-F5344CB8AC3E}">
        <p14:creationId xmlns:p14="http://schemas.microsoft.com/office/powerpoint/2010/main" val="19120624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82106 " pathEditMode="relative" ptsTypes="AA">
                                      <p:cBhvr>
                                        <p:cTn id="6" dur="3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82106 " pathEditMode="relative" ptsTypes="AA">
                                      <p:cBhvr>
                                        <p:cTn id="8" dur="3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82106 " pathEditMode="relative" ptsTypes="AA">
                                      <p:cBhvr>
                                        <p:cTn id="10" dur="3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16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029A3CC-87BA-F665-80C9-FBF6536AF3DF}"/>
              </a:ext>
            </a:extLst>
          </p:cNvPr>
          <p:cNvSpPr/>
          <p:nvPr/>
        </p:nvSpPr>
        <p:spPr>
          <a:xfrm>
            <a:off x="7450352" y="4892614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F4175-52FA-023D-9D8B-41EBC8DB5E83}"/>
              </a:ext>
            </a:extLst>
          </p:cNvPr>
          <p:cNvSpPr/>
          <p:nvPr/>
        </p:nvSpPr>
        <p:spPr>
          <a:xfrm>
            <a:off x="2365449" y="-235750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>
            <a:cxnSpLocks/>
          </p:cNvCxnSpPr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ção de Conteúdo 2">
            <a:extLst>
              <a:ext uri="{FF2B5EF4-FFF2-40B4-BE49-F238E27FC236}">
                <a16:creationId xmlns:a16="http://schemas.microsoft.com/office/drawing/2014/main" id="{74AB6BB1-9ACC-F742-392F-DD29B91303F0}"/>
              </a:ext>
            </a:extLst>
          </p:cNvPr>
          <p:cNvSpPr txBox="1">
            <a:spLocks/>
          </p:cNvSpPr>
          <p:nvPr/>
        </p:nvSpPr>
        <p:spPr>
          <a:xfrm>
            <a:off x="711200" y="1116627"/>
            <a:ext cx="10515600" cy="551820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3600" dirty="0"/>
          </a:p>
          <a:p>
            <a:pPr marL="0" indent="0" algn="just">
              <a:buFont typeface="Arial" pitchFamily="34" charset="0"/>
              <a:buNone/>
            </a:pPr>
            <a:r>
              <a:rPr lang="pt-PT" b="1" dirty="0">
                <a:solidFill>
                  <a:srgbClr val="3A16CA"/>
                </a:solidFill>
                <a:latin typeface="Gillory medium"/>
              </a:rPr>
              <a:t>Antes da introdução destas definições legais, os conceitos que envolviam </a:t>
            </a:r>
            <a:r>
              <a:rPr lang="pt-PT" b="1" dirty="0" err="1">
                <a:solidFill>
                  <a:schemeClr val="accent2"/>
                </a:solidFill>
                <a:latin typeface="Gillory medium"/>
              </a:rPr>
              <a:t>startups</a:t>
            </a:r>
            <a:r>
              <a:rPr lang="pt-PT" b="1" dirty="0">
                <a:solidFill>
                  <a:srgbClr val="3A16CA"/>
                </a:solidFill>
                <a:latin typeface="Gillory medium"/>
              </a:rPr>
              <a:t> e </a:t>
            </a:r>
            <a:r>
              <a:rPr lang="pt-PT" b="1" dirty="0" err="1">
                <a:solidFill>
                  <a:schemeClr val="accent2"/>
                </a:solidFill>
                <a:latin typeface="Gillory medium"/>
              </a:rPr>
              <a:t>scaleups</a:t>
            </a:r>
            <a:r>
              <a:rPr lang="pt-PT" b="1" dirty="0">
                <a:solidFill>
                  <a:srgbClr val="3A16CA"/>
                </a:solidFill>
                <a:latin typeface="Gillory medium"/>
              </a:rPr>
              <a:t> eram vagos e heterogéneos. </a:t>
            </a:r>
          </a:p>
          <a:p>
            <a:pPr marL="0" indent="0" algn="just">
              <a:buFont typeface="Arial" pitchFamily="34" charset="0"/>
              <a:buNone/>
            </a:pPr>
            <a:endParaRPr lang="pt-PT" b="1" dirty="0">
              <a:solidFill>
                <a:srgbClr val="3A16CA"/>
              </a:solidFill>
              <a:latin typeface="Gillory medium"/>
            </a:endParaRPr>
          </a:p>
          <a:p>
            <a:pPr marL="0" indent="0" algn="just">
              <a:buFont typeface="Arial" pitchFamily="34" charset="0"/>
              <a:buNone/>
            </a:pPr>
            <a:r>
              <a:rPr lang="pt-PT" b="1" dirty="0">
                <a:solidFill>
                  <a:srgbClr val="3A16CA"/>
                </a:solidFill>
                <a:latin typeface="Gillory medium"/>
              </a:rPr>
              <a:t>Esta nova legislação marcou, assim, um avanço significativo, já que prevê, de forma expressa, essas mesmas definições. </a:t>
            </a:r>
          </a:p>
        </p:txBody>
      </p:sp>
      <p:pic>
        <p:nvPicPr>
          <p:cNvPr id="2" name="Imagem 1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5B1CD53E-958C-23B0-636C-7B493F9776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9370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893BA-5A6A-E2C1-BFB6-BA266D426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7DDBF37-384A-C115-753F-96439CE96F2F}"/>
              </a:ext>
            </a:extLst>
          </p:cNvPr>
          <p:cNvSpPr txBox="1"/>
          <p:nvPr/>
        </p:nvSpPr>
        <p:spPr>
          <a:xfrm>
            <a:off x="711200" y="623509"/>
            <a:ext cx="109105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>
                <a:solidFill>
                  <a:srgbClr val="3A16CA"/>
                </a:solidFill>
                <a:latin typeface="Archia bold" panose="020B0604020202020204" charset="0"/>
              </a:rPr>
              <a:t>1. Mas, afinal, o que é uma </a:t>
            </a:r>
            <a:r>
              <a:rPr lang="pt-PT" sz="4000" b="1" dirty="0" err="1">
                <a:solidFill>
                  <a:srgbClr val="3A16CA"/>
                </a:solidFill>
                <a:latin typeface="Archia bold" panose="020B0604020202020204" charset="0"/>
              </a:rPr>
              <a:t>startup</a:t>
            </a:r>
            <a:r>
              <a:rPr lang="pt-PT" sz="4000" b="1" dirty="0">
                <a:solidFill>
                  <a:srgbClr val="3A16CA"/>
                </a:solidFill>
                <a:latin typeface="Archia bold" panose="020B0604020202020204" charset="0"/>
              </a:rPr>
              <a:t>?</a:t>
            </a:r>
          </a:p>
          <a:p>
            <a:endParaRPr lang="pt-PT" sz="20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2537E2F-14C9-7694-2FF6-D569F6B6C9C3}"/>
              </a:ext>
            </a:extLst>
          </p:cNvPr>
          <p:cNvSpPr/>
          <p:nvPr/>
        </p:nvSpPr>
        <p:spPr>
          <a:xfrm>
            <a:off x="7450352" y="4892614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60274D2-F316-02A8-86F9-4A29DAC9382B}"/>
              </a:ext>
            </a:extLst>
          </p:cNvPr>
          <p:cNvSpPr/>
          <p:nvPr/>
        </p:nvSpPr>
        <p:spPr>
          <a:xfrm>
            <a:off x="2365449" y="-235750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5A15876-923F-77B2-E82C-20247FF497F5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D8BE422-E311-5E91-8551-68B8E5B214AE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DCF4E30-E12A-EDFD-E6E9-667B0ADB12B2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CD1FDBB2-E4B5-09A0-5F17-77B62A39C400}"/>
              </a:ext>
            </a:extLst>
          </p:cNvPr>
          <p:cNvCxnSpPr>
            <a:cxnSpLocks/>
          </p:cNvCxnSpPr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ção de Conteúdo 2">
            <a:extLst>
              <a:ext uri="{FF2B5EF4-FFF2-40B4-BE49-F238E27FC236}">
                <a16:creationId xmlns:a16="http://schemas.microsoft.com/office/drawing/2014/main" id="{E1A3D835-D1F4-AE89-DF08-212AA52D26D8}"/>
              </a:ext>
            </a:extLst>
          </p:cNvPr>
          <p:cNvSpPr txBox="1">
            <a:spLocks/>
          </p:cNvSpPr>
          <p:nvPr/>
        </p:nvSpPr>
        <p:spPr>
          <a:xfrm>
            <a:off x="838200" y="443708"/>
            <a:ext cx="10515600" cy="551820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3600" b="1" dirty="0"/>
          </a:p>
          <a:p>
            <a:pPr algn="just"/>
            <a:endParaRPr lang="pt-PT" b="1" dirty="0">
              <a:solidFill>
                <a:srgbClr val="3A16CA"/>
              </a:solidFill>
              <a:latin typeface="Gillory medium"/>
            </a:endParaRP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D533C4E6-53B1-95D7-06FF-C30C510E84D0}"/>
              </a:ext>
            </a:extLst>
          </p:cNvPr>
          <p:cNvSpPr/>
          <p:nvPr/>
        </p:nvSpPr>
        <p:spPr>
          <a:xfrm>
            <a:off x="665353" y="1447257"/>
            <a:ext cx="6119647" cy="404422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A6D96B56-355B-43C7-72C5-0587E2BD2708}"/>
              </a:ext>
            </a:extLst>
          </p:cNvPr>
          <p:cNvSpPr/>
          <p:nvPr/>
        </p:nvSpPr>
        <p:spPr>
          <a:xfrm>
            <a:off x="7102900" y="1447257"/>
            <a:ext cx="4762966" cy="404422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BF66A2A1-7401-4A7C-ABC5-2C9C5F936BE9}"/>
              </a:ext>
            </a:extLst>
          </p:cNvPr>
          <p:cNvSpPr/>
          <p:nvPr/>
        </p:nvSpPr>
        <p:spPr>
          <a:xfrm>
            <a:off x="984925" y="2477637"/>
            <a:ext cx="5605909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Atividade: &lt; 10 anos;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Trabalhadores: &lt; 250;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Volume de negócios anual: &lt; 50 M €;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Não resulte de transformação/cisão de grande empresa;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Não ter no capital participação maioritária de uma grande empresa;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Sede em Portugal ou, pelo menos, 25 trabalhadores em Portugal;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59E3AB3F-8109-7816-3A37-F6FDEB562C29}"/>
              </a:ext>
            </a:extLst>
          </p:cNvPr>
          <p:cNvSpPr/>
          <p:nvPr/>
        </p:nvSpPr>
        <p:spPr>
          <a:xfrm>
            <a:off x="1854311" y="1531949"/>
            <a:ext cx="3741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Cumulativos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231CE01A-8A3C-3F6C-B68A-6C65B3AF8244}"/>
              </a:ext>
            </a:extLst>
          </p:cNvPr>
          <p:cNvSpPr/>
          <p:nvPr/>
        </p:nvSpPr>
        <p:spPr>
          <a:xfrm>
            <a:off x="1365070" y="1661314"/>
            <a:ext cx="4720212" cy="729824"/>
          </a:xfrm>
          <a:custGeom>
            <a:avLst/>
            <a:gdLst>
              <a:gd name="connsiteX0" fmla="*/ 0 w 4720212"/>
              <a:gd name="connsiteY0" fmla="*/ 0 h 729824"/>
              <a:gd name="connsiteX1" fmla="*/ 637229 w 4720212"/>
              <a:gd name="connsiteY1" fmla="*/ 0 h 729824"/>
              <a:gd name="connsiteX2" fmla="*/ 1180053 w 4720212"/>
              <a:gd name="connsiteY2" fmla="*/ 0 h 729824"/>
              <a:gd name="connsiteX3" fmla="*/ 1864484 w 4720212"/>
              <a:gd name="connsiteY3" fmla="*/ 0 h 729824"/>
              <a:gd name="connsiteX4" fmla="*/ 2312904 w 4720212"/>
              <a:gd name="connsiteY4" fmla="*/ 0 h 729824"/>
              <a:gd name="connsiteX5" fmla="*/ 2808526 w 4720212"/>
              <a:gd name="connsiteY5" fmla="*/ 0 h 729824"/>
              <a:gd name="connsiteX6" fmla="*/ 3256946 w 4720212"/>
              <a:gd name="connsiteY6" fmla="*/ 0 h 729824"/>
              <a:gd name="connsiteX7" fmla="*/ 3799771 w 4720212"/>
              <a:gd name="connsiteY7" fmla="*/ 0 h 729824"/>
              <a:gd name="connsiteX8" fmla="*/ 4720212 w 4720212"/>
              <a:gd name="connsiteY8" fmla="*/ 0 h 729824"/>
              <a:gd name="connsiteX9" fmla="*/ 4720212 w 4720212"/>
              <a:gd name="connsiteY9" fmla="*/ 364912 h 729824"/>
              <a:gd name="connsiteX10" fmla="*/ 4720212 w 4720212"/>
              <a:gd name="connsiteY10" fmla="*/ 729824 h 729824"/>
              <a:gd name="connsiteX11" fmla="*/ 4177388 w 4720212"/>
              <a:gd name="connsiteY11" fmla="*/ 729824 h 729824"/>
              <a:gd name="connsiteX12" fmla="*/ 3587361 w 4720212"/>
              <a:gd name="connsiteY12" fmla="*/ 729824 h 729824"/>
              <a:gd name="connsiteX13" fmla="*/ 2902930 w 4720212"/>
              <a:gd name="connsiteY13" fmla="*/ 729824 h 729824"/>
              <a:gd name="connsiteX14" fmla="*/ 2218500 w 4720212"/>
              <a:gd name="connsiteY14" fmla="*/ 729824 h 729824"/>
              <a:gd name="connsiteX15" fmla="*/ 1628473 w 4720212"/>
              <a:gd name="connsiteY15" fmla="*/ 729824 h 729824"/>
              <a:gd name="connsiteX16" fmla="*/ 1038447 w 4720212"/>
              <a:gd name="connsiteY16" fmla="*/ 729824 h 729824"/>
              <a:gd name="connsiteX17" fmla="*/ 542824 w 4720212"/>
              <a:gd name="connsiteY17" fmla="*/ 729824 h 729824"/>
              <a:gd name="connsiteX18" fmla="*/ 0 w 4720212"/>
              <a:gd name="connsiteY18" fmla="*/ 729824 h 729824"/>
              <a:gd name="connsiteX19" fmla="*/ 0 w 4720212"/>
              <a:gd name="connsiteY19" fmla="*/ 379508 h 729824"/>
              <a:gd name="connsiteX20" fmla="*/ 0 w 4720212"/>
              <a:gd name="connsiteY20" fmla="*/ 0 h 729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720212" h="729824" fill="none" extrusionOk="0">
                <a:moveTo>
                  <a:pt x="0" y="0"/>
                </a:moveTo>
                <a:cubicBezTo>
                  <a:pt x="291028" y="-40141"/>
                  <a:pt x="357233" y="39487"/>
                  <a:pt x="637229" y="0"/>
                </a:cubicBezTo>
                <a:cubicBezTo>
                  <a:pt x="917225" y="-39487"/>
                  <a:pt x="1038559" y="42153"/>
                  <a:pt x="1180053" y="0"/>
                </a:cubicBezTo>
                <a:cubicBezTo>
                  <a:pt x="1321547" y="-42153"/>
                  <a:pt x="1669188" y="52664"/>
                  <a:pt x="1864484" y="0"/>
                </a:cubicBezTo>
                <a:cubicBezTo>
                  <a:pt x="2059780" y="-52664"/>
                  <a:pt x="2175513" y="6140"/>
                  <a:pt x="2312904" y="0"/>
                </a:cubicBezTo>
                <a:cubicBezTo>
                  <a:pt x="2450295" y="-6140"/>
                  <a:pt x="2661010" y="54641"/>
                  <a:pt x="2808526" y="0"/>
                </a:cubicBezTo>
                <a:cubicBezTo>
                  <a:pt x="2956042" y="-54641"/>
                  <a:pt x="3085640" y="41291"/>
                  <a:pt x="3256946" y="0"/>
                </a:cubicBezTo>
                <a:cubicBezTo>
                  <a:pt x="3428252" y="-41291"/>
                  <a:pt x="3614469" y="30709"/>
                  <a:pt x="3799771" y="0"/>
                </a:cubicBezTo>
                <a:cubicBezTo>
                  <a:pt x="3985073" y="-30709"/>
                  <a:pt x="4334444" y="94089"/>
                  <a:pt x="4720212" y="0"/>
                </a:cubicBezTo>
                <a:cubicBezTo>
                  <a:pt x="4760878" y="162042"/>
                  <a:pt x="4718502" y="226765"/>
                  <a:pt x="4720212" y="364912"/>
                </a:cubicBezTo>
                <a:cubicBezTo>
                  <a:pt x="4721922" y="503059"/>
                  <a:pt x="4720175" y="553789"/>
                  <a:pt x="4720212" y="729824"/>
                </a:cubicBezTo>
                <a:cubicBezTo>
                  <a:pt x="4496484" y="769301"/>
                  <a:pt x="4424159" y="670217"/>
                  <a:pt x="4177388" y="729824"/>
                </a:cubicBezTo>
                <a:cubicBezTo>
                  <a:pt x="3930617" y="789431"/>
                  <a:pt x="3722571" y="687301"/>
                  <a:pt x="3587361" y="729824"/>
                </a:cubicBezTo>
                <a:cubicBezTo>
                  <a:pt x="3452151" y="772347"/>
                  <a:pt x="3211819" y="714204"/>
                  <a:pt x="2902930" y="729824"/>
                </a:cubicBezTo>
                <a:cubicBezTo>
                  <a:pt x="2594041" y="745444"/>
                  <a:pt x="2513866" y="724065"/>
                  <a:pt x="2218500" y="729824"/>
                </a:cubicBezTo>
                <a:cubicBezTo>
                  <a:pt x="1923134" y="735583"/>
                  <a:pt x="1889087" y="716489"/>
                  <a:pt x="1628473" y="729824"/>
                </a:cubicBezTo>
                <a:cubicBezTo>
                  <a:pt x="1367859" y="743159"/>
                  <a:pt x="1164365" y="659110"/>
                  <a:pt x="1038447" y="729824"/>
                </a:cubicBezTo>
                <a:cubicBezTo>
                  <a:pt x="912529" y="800538"/>
                  <a:pt x="787251" y="729487"/>
                  <a:pt x="542824" y="729824"/>
                </a:cubicBezTo>
                <a:cubicBezTo>
                  <a:pt x="298397" y="730161"/>
                  <a:pt x="175373" y="696243"/>
                  <a:pt x="0" y="729824"/>
                </a:cubicBezTo>
                <a:cubicBezTo>
                  <a:pt x="-13959" y="656677"/>
                  <a:pt x="34302" y="496234"/>
                  <a:pt x="0" y="379508"/>
                </a:cubicBezTo>
                <a:cubicBezTo>
                  <a:pt x="-34302" y="262782"/>
                  <a:pt x="44129" y="129044"/>
                  <a:pt x="0" y="0"/>
                </a:cubicBezTo>
                <a:close/>
              </a:path>
              <a:path w="4720212" h="729824" stroke="0" extrusionOk="0">
                <a:moveTo>
                  <a:pt x="0" y="0"/>
                </a:moveTo>
                <a:cubicBezTo>
                  <a:pt x="237639" y="-45957"/>
                  <a:pt x="384196" y="78078"/>
                  <a:pt x="684431" y="0"/>
                </a:cubicBezTo>
                <a:cubicBezTo>
                  <a:pt x="984666" y="-78078"/>
                  <a:pt x="1087851" y="63714"/>
                  <a:pt x="1227255" y="0"/>
                </a:cubicBezTo>
                <a:cubicBezTo>
                  <a:pt x="1366659" y="-63714"/>
                  <a:pt x="1628271" y="3767"/>
                  <a:pt x="1817282" y="0"/>
                </a:cubicBezTo>
                <a:cubicBezTo>
                  <a:pt x="2006293" y="-3767"/>
                  <a:pt x="2263536" y="71589"/>
                  <a:pt x="2501712" y="0"/>
                </a:cubicBezTo>
                <a:cubicBezTo>
                  <a:pt x="2739888" y="-71589"/>
                  <a:pt x="2808321" y="28642"/>
                  <a:pt x="2997335" y="0"/>
                </a:cubicBezTo>
                <a:cubicBezTo>
                  <a:pt x="3186349" y="-28642"/>
                  <a:pt x="3376943" y="28257"/>
                  <a:pt x="3634563" y="0"/>
                </a:cubicBezTo>
                <a:cubicBezTo>
                  <a:pt x="3892183" y="-28257"/>
                  <a:pt x="4015009" y="2084"/>
                  <a:pt x="4177388" y="0"/>
                </a:cubicBezTo>
                <a:cubicBezTo>
                  <a:pt x="4339767" y="-2084"/>
                  <a:pt x="4468602" y="64666"/>
                  <a:pt x="4720212" y="0"/>
                </a:cubicBezTo>
                <a:cubicBezTo>
                  <a:pt x="4725391" y="82170"/>
                  <a:pt x="4713610" y="273734"/>
                  <a:pt x="4720212" y="372210"/>
                </a:cubicBezTo>
                <a:cubicBezTo>
                  <a:pt x="4726814" y="470686"/>
                  <a:pt x="4691351" y="651830"/>
                  <a:pt x="4720212" y="729824"/>
                </a:cubicBezTo>
                <a:cubicBezTo>
                  <a:pt x="4405998" y="780356"/>
                  <a:pt x="4242546" y="720864"/>
                  <a:pt x="4035781" y="729824"/>
                </a:cubicBezTo>
                <a:cubicBezTo>
                  <a:pt x="3829016" y="738784"/>
                  <a:pt x="3682105" y="699199"/>
                  <a:pt x="3492957" y="729824"/>
                </a:cubicBezTo>
                <a:cubicBezTo>
                  <a:pt x="3303809" y="760449"/>
                  <a:pt x="3138829" y="687567"/>
                  <a:pt x="2902930" y="729824"/>
                </a:cubicBezTo>
                <a:cubicBezTo>
                  <a:pt x="2667031" y="772081"/>
                  <a:pt x="2486977" y="707908"/>
                  <a:pt x="2218500" y="729824"/>
                </a:cubicBezTo>
                <a:cubicBezTo>
                  <a:pt x="1950023" y="751740"/>
                  <a:pt x="1843449" y="699831"/>
                  <a:pt x="1534069" y="729824"/>
                </a:cubicBezTo>
                <a:cubicBezTo>
                  <a:pt x="1224689" y="759817"/>
                  <a:pt x="1191180" y="675621"/>
                  <a:pt x="944042" y="729824"/>
                </a:cubicBezTo>
                <a:cubicBezTo>
                  <a:pt x="696904" y="784027"/>
                  <a:pt x="279909" y="696386"/>
                  <a:pt x="0" y="729824"/>
                </a:cubicBezTo>
                <a:cubicBezTo>
                  <a:pt x="-14307" y="616606"/>
                  <a:pt x="2162" y="484113"/>
                  <a:pt x="0" y="350316"/>
                </a:cubicBezTo>
                <a:cubicBezTo>
                  <a:pt x="-2162" y="216519"/>
                  <a:pt x="22785" y="157919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180966089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5B3B4046-67DD-D143-102C-F5051043AAB5}"/>
              </a:ext>
            </a:extLst>
          </p:cNvPr>
          <p:cNvSpPr/>
          <p:nvPr/>
        </p:nvSpPr>
        <p:spPr>
          <a:xfrm>
            <a:off x="7640997" y="1531949"/>
            <a:ext cx="36867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Alternativos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FA0C89BB-AE4A-86C4-9B3F-EDEDF3A83731}"/>
              </a:ext>
            </a:extLst>
          </p:cNvPr>
          <p:cNvSpPr/>
          <p:nvPr/>
        </p:nvSpPr>
        <p:spPr>
          <a:xfrm>
            <a:off x="7694478" y="1680783"/>
            <a:ext cx="3695291" cy="729824"/>
          </a:xfrm>
          <a:custGeom>
            <a:avLst/>
            <a:gdLst>
              <a:gd name="connsiteX0" fmla="*/ 0 w 3695291"/>
              <a:gd name="connsiteY0" fmla="*/ 0 h 729824"/>
              <a:gd name="connsiteX1" fmla="*/ 490946 w 3695291"/>
              <a:gd name="connsiteY1" fmla="*/ 0 h 729824"/>
              <a:gd name="connsiteX2" fmla="*/ 1092750 w 3695291"/>
              <a:gd name="connsiteY2" fmla="*/ 0 h 729824"/>
              <a:gd name="connsiteX3" fmla="*/ 1657602 w 3695291"/>
              <a:gd name="connsiteY3" fmla="*/ 0 h 729824"/>
              <a:gd name="connsiteX4" fmla="*/ 2148548 w 3695291"/>
              <a:gd name="connsiteY4" fmla="*/ 0 h 729824"/>
              <a:gd name="connsiteX5" fmla="*/ 2750352 w 3695291"/>
              <a:gd name="connsiteY5" fmla="*/ 0 h 729824"/>
              <a:gd name="connsiteX6" fmla="*/ 3167392 w 3695291"/>
              <a:gd name="connsiteY6" fmla="*/ 0 h 729824"/>
              <a:gd name="connsiteX7" fmla="*/ 3695291 w 3695291"/>
              <a:gd name="connsiteY7" fmla="*/ 0 h 729824"/>
              <a:gd name="connsiteX8" fmla="*/ 3695291 w 3695291"/>
              <a:gd name="connsiteY8" fmla="*/ 343017 h 729824"/>
              <a:gd name="connsiteX9" fmla="*/ 3695291 w 3695291"/>
              <a:gd name="connsiteY9" fmla="*/ 729824 h 729824"/>
              <a:gd name="connsiteX10" fmla="*/ 3167392 w 3695291"/>
              <a:gd name="connsiteY10" fmla="*/ 729824 h 729824"/>
              <a:gd name="connsiteX11" fmla="*/ 2713399 w 3695291"/>
              <a:gd name="connsiteY11" fmla="*/ 729824 h 729824"/>
              <a:gd name="connsiteX12" fmla="*/ 2259406 w 3695291"/>
              <a:gd name="connsiteY12" fmla="*/ 729824 h 729824"/>
              <a:gd name="connsiteX13" fmla="*/ 1842367 w 3695291"/>
              <a:gd name="connsiteY13" fmla="*/ 729824 h 729824"/>
              <a:gd name="connsiteX14" fmla="*/ 1314468 w 3695291"/>
              <a:gd name="connsiteY14" fmla="*/ 729824 h 729824"/>
              <a:gd name="connsiteX15" fmla="*/ 712663 w 3695291"/>
              <a:gd name="connsiteY15" fmla="*/ 729824 h 729824"/>
              <a:gd name="connsiteX16" fmla="*/ 0 w 3695291"/>
              <a:gd name="connsiteY16" fmla="*/ 729824 h 729824"/>
              <a:gd name="connsiteX17" fmla="*/ 0 w 3695291"/>
              <a:gd name="connsiteY17" fmla="*/ 364912 h 729824"/>
              <a:gd name="connsiteX18" fmla="*/ 0 w 3695291"/>
              <a:gd name="connsiteY18" fmla="*/ 0 h 729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695291" h="729824" fill="none" extrusionOk="0">
                <a:moveTo>
                  <a:pt x="0" y="0"/>
                </a:moveTo>
                <a:cubicBezTo>
                  <a:pt x="222146" y="-25803"/>
                  <a:pt x="257330" y="43307"/>
                  <a:pt x="490946" y="0"/>
                </a:cubicBezTo>
                <a:cubicBezTo>
                  <a:pt x="724562" y="-43307"/>
                  <a:pt x="930218" y="57087"/>
                  <a:pt x="1092750" y="0"/>
                </a:cubicBezTo>
                <a:cubicBezTo>
                  <a:pt x="1255282" y="-57087"/>
                  <a:pt x="1380724" y="33595"/>
                  <a:pt x="1657602" y="0"/>
                </a:cubicBezTo>
                <a:cubicBezTo>
                  <a:pt x="1934480" y="-33595"/>
                  <a:pt x="1997297" y="57283"/>
                  <a:pt x="2148548" y="0"/>
                </a:cubicBezTo>
                <a:cubicBezTo>
                  <a:pt x="2299799" y="-57283"/>
                  <a:pt x="2622890" y="30954"/>
                  <a:pt x="2750352" y="0"/>
                </a:cubicBezTo>
                <a:cubicBezTo>
                  <a:pt x="2877814" y="-30954"/>
                  <a:pt x="3016871" y="3740"/>
                  <a:pt x="3167392" y="0"/>
                </a:cubicBezTo>
                <a:cubicBezTo>
                  <a:pt x="3317913" y="-3740"/>
                  <a:pt x="3477138" y="48094"/>
                  <a:pt x="3695291" y="0"/>
                </a:cubicBezTo>
                <a:cubicBezTo>
                  <a:pt x="3697599" y="111318"/>
                  <a:pt x="3692198" y="204989"/>
                  <a:pt x="3695291" y="343017"/>
                </a:cubicBezTo>
                <a:cubicBezTo>
                  <a:pt x="3698384" y="481045"/>
                  <a:pt x="3675284" y="643102"/>
                  <a:pt x="3695291" y="729824"/>
                </a:cubicBezTo>
                <a:cubicBezTo>
                  <a:pt x="3553302" y="758371"/>
                  <a:pt x="3420775" y="692986"/>
                  <a:pt x="3167392" y="729824"/>
                </a:cubicBezTo>
                <a:cubicBezTo>
                  <a:pt x="2914009" y="766662"/>
                  <a:pt x="2864864" y="720671"/>
                  <a:pt x="2713399" y="729824"/>
                </a:cubicBezTo>
                <a:cubicBezTo>
                  <a:pt x="2561934" y="738977"/>
                  <a:pt x="2356031" y="686877"/>
                  <a:pt x="2259406" y="729824"/>
                </a:cubicBezTo>
                <a:cubicBezTo>
                  <a:pt x="2162781" y="772771"/>
                  <a:pt x="2022535" y="728629"/>
                  <a:pt x="1842367" y="729824"/>
                </a:cubicBezTo>
                <a:cubicBezTo>
                  <a:pt x="1662199" y="731019"/>
                  <a:pt x="1533762" y="668872"/>
                  <a:pt x="1314468" y="729824"/>
                </a:cubicBezTo>
                <a:cubicBezTo>
                  <a:pt x="1095174" y="790776"/>
                  <a:pt x="889227" y="666377"/>
                  <a:pt x="712663" y="729824"/>
                </a:cubicBezTo>
                <a:cubicBezTo>
                  <a:pt x="536100" y="793271"/>
                  <a:pt x="203157" y="702309"/>
                  <a:pt x="0" y="729824"/>
                </a:cubicBezTo>
                <a:cubicBezTo>
                  <a:pt x="-15746" y="615237"/>
                  <a:pt x="24984" y="469541"/>
                  <a:pt x="0" y="364912"/>
                </a:cubicBezTo>
                <a:cubicBezTo>
                  <a:pt x="-24984" y="260283"/>
                  <a:pt x="26062" y="133782"/>
                  <a:pt x="0" y="0"/>
                </a:cubicBezTo>
                <a:close/>
              </a:path>
              <a:path w="3695291" h="729824" stroke="0" extrusionOk="0">
                <a:moveTo>
                  <a:pt x="0" y="0"/>
                </a:moveTo>
                <a:cubicBezTo>
                  <a:pt x="254079" y="-9109"/>
                  <a:pt x="435418" y="15640"/>
                  <a:pt x="601805" y="0"/>
                </a:cubicBezTo>
                <a:cubicBezTo>
                  <a:pt x="768193" y="-15640"/>
                  <a:pt x="917684" y="52288"/>
                  <a:pt x="1092750" y="0"/>
                </a:cubicBezTo>
                <a:cubicBezTo>
                  <a:pt x="1267816" y="-52288"/>
                  <a:pt x="1425074" y="27198"/>
                  <a:pt x="1620649" y="0"/>
                </a:cubicBezTo>
                <a:cubicBezTo>
                  <a:pt x="1816224" y="-27198"/>
                  <a:pt x="1964958" y="68181"/>
                  <a:pt x="2222454" y="0"/>
                </a:cubicBezTo>
                <a:cubicBezTo>
                  <a:pt x="2479950" y="-68181"/>
                  <a:pt x="2577422" y="2694"/>
                  <a:pt x="2676446" y="0"/>
                </a:cubicBezTo>
                <a:cubicBezTo>
                  <a:pt x="2775470" y="-2694"/>
                  <a:pt x="3011184" y="26642"/>
                  <a:pt x="3241298" y="0"/>
                </a:cubicBezTo>
                <a:cubicBezTo>
                  <a:pt x="3471412" y="-26642"/>
                  <a:pt x="3520849" y="42390"/>
                  <a:pt x="3695291" y="0"/>
                </a:cubicBezTo>
                <a:cubicBezTo>
                  <a:pt x="3703693" y="86807"/>
                  <a:pt x="3667921" y="227199"/>
                  <a:pt x="3695291" y="379508"/>
                </a:cubicBezTo>
                <a:cubicBezTo>
                  <a:pt x="3722661" y="531817"/>
                  <a:pt x="3686487" y="556991"/>
                  <a:pt x="3695291" y="729824"/>
                </a:cubicBezTo>
                <a:cubicBezTo>
                  <a:pt x="3492628" y="734985"/>
                  <a:pt x="3335275" y="716593"/>
                  <a:pt x="3241298" y="729824"/>
                </a:cubicBezTo>
                <a:cubicBezTo>
                  <a:pt x="3147321" y="743055"/>
                  <a:pt x="2832114" y="671734"/>
                  <a:pt x="2639494" y="729824"/>
                </a:cubicBezTo>
                <a:cubicBezTo>
                  <a:pt x="2446874" y="787914"/>
                  <a:pt x="2342353" y="709787"/>
                  <a:pt x="2148548" y="729824"/>
                </a:cubicBezTo>
                <a:cubicBezTo>
                  <a:pt x="1954743" y="749861"/>
                  <a:pt x="1731188" y="688237"/>
                  <a:pt x="1620649" y="729824"/>
                </a:cubicBezTo>
                <a:cubicBezTo>
                  <a:pt x="1510110" y="771411"/>
                  <a:pt x="1222895" y="684242"/>
                  <a:pt x="1018845" y="729824"/>
                </a:cubicBezTo>
                <a:cubicBezTo>
                  <a:pt x="814795" y="775406"/>
                  <a:pt x="289470" y="711020"/>
                  <a:pt x="0" y="729824"/>
                </a:cubicBezTo>
                <a:cubicBezTo>
                  <a:pt x="-34606" y="605488"/>
                  <a:pt x="7093" y="493674"/>
                  <a:pt x="0" y="364912"/>
                </a:cubicBezTo>
                <a:cubicBezTo>
                  <a:pt x="-7093" y="236150"/>
                  <a:pt x="24450" y="181216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180966089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5" name="Imagem 24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DFFADD35-057D-160C-BA27-EAB5A723F7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65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393AE-245A-02F7-5621-A77915718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B1EF6C8-FA34-794F-28C2-4FF3E149AEBE}"/>
              </a:ext>
            </a:extLst>
          </p:cNvPr>
          <p:cNvSpPr txBox="1"/>
          <p:nvPr/>
        </p:nvSpPr>
        <p:spPr>
          <a:xfrm>
            <a:off x="711200" y="623509"/>
            <a:ext cx="109105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>
                <a:solidFill>
                  <a:srgbClr val="3A16CA"/>
                </a:solidFill>
                <a:latin typeface="Archia bold" panose="020B0604020202020204" charset="0"/>
              </a:rPr>
              <a:t>1. Mas, afinal, o que é uma </a:t>
            </a:r>
            <a:r>
              <a:rPr lang="pt-PT" sz="4000" b="1" dirty="0" err="1">
                <a:solidFill>
                  <a:srgbClr val="3A16CA"/>
                </a:solidFill>
                <a:latin typeface="Archia bold" panose="020B0604020202020204" charset="0"/>
              </a:rPr>
              <a:t>startup</a:t>
            </a:r>
            <a:r>
              <a:rPr lang="pt-PT" sz="4000" b="1" dirty="0">
                <a:solidFill>
                  <a:srgbClr val="3A16CA"/>
                </a:solidFill>
                <a:latin typeface="Archia bold" panose="020B0604020202020204" charset="0"/>
              </a:rPr>
              <a:t>?</a:t>
            </a:r>
          </a:p>
          <a:p>
            <a:endParaRPr lang="pt-PT" sz="20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E5D5885-5240-A2BF-AE24-7946F6E7F3BD}"/>
              </a:ext>
            </a:extLst>
          </p:cNvPr>
          <p:cNvSpPr/>
          <p:nvPr/>
        </p:nvSpPr>
        <p:spPr>
          <a:xfrm>
            <a:off x="7450352" y="4892614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E1F6F05-C148-3B2D-6E59-D8FE774715D9}"/>
              </a:ext>
            </a:extLst>
          </p:cNvPr>
          <p:cNvSpPr/>
          <p:nvPr/>
        </p:nvSpPr>
        <p:spPr>
          <a:xfrm>
            <a:off x="2365449" y="-235750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C66A66F-9D99-A7D8-A038-CDCE47BE23DF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88E0B3B-95D7-36CE-3A88-CB05D170C671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AC36FBE-E78F-6077-ED4C-2D5330DC29B6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44418DA2-E0F4-A6E1-C804-25AA115CF6A7}"/>
              </a:ext>
            </a:extLst>
          </p:cNvPr>
          <p:cNvCxnSpPr>
            <a:cxnSpLocks/>
          </p:cNvCxnSpPr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ção de Conteúdo 2">
            <a:extLst>
              <a:ext uri="{FF2B5EF4-FFF2-40B4-BE49-F238E27FC236}">
                <a16:creationId xmlns:a16="http://schemas.microsoft.com/office/drawing/2014/main" id="{B376E4F6-4A5C-97B3-B28F-F79B02F9102B}"/>
              </a:ext>
            </a:extLst>
          </p:cNvPr>
          <p:cNvSpPr txBox="1">
            <a:spLocks/>
          </p:cNvSpPr>
          <p:nvPr/>
        </p:nvSpPr>
        <p:spPr>
          <a:xfrm>
            <a:off x="838200" y="443708"/>
            <a:ext cx="10515600" cy="551820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3600" b="1" dirty="0"/>
          </a:p>
          <a:p>
            <a:pPr algn="just"/>
            <a:endParaRPr lang="pt-PT" b="1" dirty="0">
              <a:solidFill>
                <a:srgbClr val="3A16CA"/>
              </a:solidFill>
              <a:latin typeface="Gillory medium"/>
            </a:endParaRP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6C86A133-9924-E58D-79D1-184746B1B288}"/>
              </a:ext>
            </a:extLst>
          </p:cNvPr>
          <p:cNvSpPr/>
          <p:nvPr/>
        </p:nvSpPr>
        <p:spPr>
          <a:xfrm>
            <a:off x="665353" y="1447257"/>
            <a:ext cx="6119647" cy="404422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A31BBC2A-0571-02D4-256D-A6172B9D0624}"/>
              </a:ext>
            </a:extLst>
          </p:cNvPr>
          <p:cNvSpPr/>
          <p:nvPr/>
        </p:nvSpPr>
        <p:spPr>
          <a:xfrm>
            <a:off x="7102900" y="1447257"/>
            <a:ext cx="4762966" cy="404422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76E84155-D628-CF58-72BA-92F49B1792F3}"/>
              </a:ext>
            </a:extLst>
          </p:cNvPr>
          <p:cNvSpPr/>
          <p:nvPr/>
        </p:nvSpPr>
        <p:spPr>
          <a:xfrm>
            <a:off x="984925" y="2477637"/>
            <a:ext cx="5605909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Atividade: &lt; 10 anos;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Trabalhadores: &lt; 250;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Volume de negócios anual: &lt; 50 M €;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Não resulte de transformação/cisão de grande empresa;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Não ter no capital participação maioritária de uma grande empresa;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Sede em Portugal ou, pelo menos, 25 trabalhadores em Portugal;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F51127E7-F803-FC3B-4B45-31E9A8878D94}"/>
              </a:ext>
            </a:extLst>
          </p:cNvPr>
          <p:cNvSpPr/>
          <p:nvPr/>
        </p:nvSpPr>
        <p:spPr>
          <a:xfrm>
            <a:off x="1854311" y="1531949"/>
            <a:ext cx="3741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Cumulativos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6AF3606B-F9D9-0858-AF90-CA6B3BA9910A}"/>
              </a:ext>
            </a:extLst>
          </p:cNvPr>
          <p:cNvSpPr/>
          <p:nvPr/>
        </p:nvSpPr>
        <p:spPr>
          <a:xfrm>
            <a:off x="7640997" y="1531949"/>
            <a:ext cx="36867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Alternativos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11AD69EF-86A4-AC4F-2C89-D5B8FA8D7143}"/>
              </a:ext>
            </a:extLst>
          </p:cNvPr>
          <p:cNvSpPr/>
          <p:nvPr/>
        </p:nvSpPr>
        <p:spPr>
          <a:xfrm>
            <a:off x="7694478" y="1680783"/>
            <a:ext cx="3695291" cy="729824"/>
          </a:xfrm>
          <a:custGeom>
            <a:avLst/>
            <a:gdLst>
              <a:gd name="connsiteX0" fmla="*/ 0 w 3695291"/>
              <a:gd name="connsiteY0" fmla="*/ 0 h 729824"/>
              <a:gd name="connsiteX1" fmla="*/ 490946 w 3695291"/>
              <a:gd name="connsiteY1" fmla="*/ 0 h 729824"/>
              <a:gd name="connsiteX2" fmla="*/ 1092750 w 3695291"/>
              <a:gd name="connsiteY2" fmla="*/ 0 h 729824"/>
              <a:gd name="connsiteX3" fmla="*/ 1657602 w 3695291"/>
              <a:gd name="connsiteY3" fmla="*/ 0 h 729824"/>
              <a:gd name="connsiteX4" fmla="*/ 2148548 w 3695291"/>
              <a:gd name="connsiteY4" fmla="*/ 0 h 729824"/>
              <a:gd name="connsiteX5" fmla="*/ 2750352 w 3695291"/>
              <a:gd name="connsiteY5" fmla="*/ 0 h 729824"/>
              <a:gd name="connsiteX6" fmla="*/ 3167392 w 3695291"/>
              <a:gd name="connsiteY6" fmla="*/ 0 h 729824"/>
              <a:gd name="connsiteX7" fmla="*/ 3695291 w 3695291"/>
              <a:gd name="connsiteY7" fmla="*/ 0 h 729824"/>
              <a:gd name="connsiteX8" fmla="*/ 3695291 w 3695291"/>
              <a:gd name="connsiteY8" fmla="*/ 343017 h 729824"/>
              <a:gd name="connsiteX9" fmla="*/ 3695291 w 3695291"/>
              <a:gd name="connsiteY9" fmla="*/ 729824 h 729824"/>
              <a:gd name="connsiteX10" fmla="*/ 3167392 w 3695291"/>
              <a:gd name="connsiteY10" fmla="*/ 729824 h 729824"/>
              <a:gd name="connsiteX11" fmla="*/ 2713399 w 3695291"/>
              <a:gd name="connsiteY11" fmla="*/ 729824 h 729824"/>
              <a:gd name="connsiteX12" fmla="*/ 2259406 w 3695291"/>
              <a:gd name="connsiteY12" fmla="*/ 729824 h 729824"/>
              <a:gd name="connsiteX13" fmla="*/ 1842367 w 3695291"/>
              <a:gd name="connsiteY13" fmla="*/ 729824 h 729824"/>
              <a:gd name="connsiteX14" fmla="*/ 1314468 w 3695291"/>
              <a:gd name="connsiteY14" fmla="*/ 729824 h 729824"/>
              <a:gd name="connsiteX15" fmla="*/ 712663 w 3695291"/>
              <a:gd name="connsiteY15" fmla="*/ 729824 h 729824"/>
              <a:gd name="connsiteX16" fmla="*/ 0 w 3695291"/>
              <a:gd name="connsiteY16" fmla="*/ 729824 h 729824"/>
              <a:gd name="connsiteX17" fmla="*/ 0 w 3695291"/>
              <a:gd name="connsiteY17" fmla="*/ 364912 h 729824"/>
              <a:gd name="connsiteX18" fmla="*/ 0 w 3695291"/>
              <a:gd name="connsiteY18" fmla="*/ 0 h 729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695291" h="729824" fill="none" extrusionOk="0">
                <a:moveTo>
                  <a:pt x="0" y="0"/>
                </a:moveTo>
                <a:cubicBezTo>
                  <a:pt x="222146" y="-25803"/>
                  <a:pt x="257330" y="43307"/>
                  <a:pt x="490946" y="0"/>
                </a:cubicBezTo>
                <a:cubicBezTo>
                  <a:pt x="724562" y="-43307"/>
                  <a:pt x="930218" y="57087"/>
                  <a:pt x="1092750" y="0"/>
                </a:cubicBezTo>
                <a:cubicBezTo>
                  <a:pt x="1255282" y="-57087"/>
                  <a:pt x="1380724" y="33595"/>
                  <a:pt x="1657602" y="0"/>
                </a:cubicBezTo>
                <a:cubicBezTo>
                  <a:pt x="1934480" y="-33595"/>
                  <a:pt x="1997297" y="57283"/>
                  <a:pt x="2148548" y="0"/>
                </a:cubicBezTo>
                <a:cubicBezTo>
                  <a:pt x="2299799" y="-57283"/>
                  <a:pt x="2622890" y="30954"/>
                  <a:pt x="2750352" y="0"/>
                </a:cubicBezTo>
                <a:cubicBezTo>
                  <a:pt x="2877814" y="-30954"/>
                  <a:pt x="3016871" y="3740"/>
                  <a:pt x="3167392" y="0"/>
                </a:cubicBezTo>
                <a:cubicBezTo>
                  <a:pt x="3317913" y="-3740"/>
                  <a:pt x="3477138" y="48094"/>
                  <a:pt x="3695291" y="0"/>
                </a:cubicBezTo>
                <a:cubicBezTo>
                  <a:pt x="3697599" y="111318"/>
                  <a:pt x="3692198" y="204989"/>
                  <a:pt x="3695291" y="343017"/>
                </a:cubicBezTo>
                <a:cubicBezTo>
                  <a:pt x="3698384" y="481045"/>
                  <a:pt x="3675284" y="643102"/>
                  <a:pt x="3695291" y="729824"/>
                </a:cubicBezTo>
                <a:cubicBezTo>
                  <a:pt x="3553302" y="758371"/>
                  <a:pt x="3420775" y="692986"/>
                  <a:pt x="3167392" y="729824"/>
                </a:cubicBezTo>
                <a:cubicBezTo>
                  <a:pt x="2914009" y="766662"/>
                  <a:pt x="2864864" y="720671"/>
                  <a:pt x="2713399" y="729824"/>
                </a:cubicBezTo>
                <a:cubicBezTo>
                  <a:pt x="2561934" y="738977"/>
                  <a:pt x="2356031" y="686877"/>
                  <a:pt x="2259406" y="729824"/>
                </a:cubicBezTo>
                <a:cubicBezTo>
                  <a:pt x="2162781" y="772771"/>
                  <a:pt x="2022535" y="728629"/>
                  <a:pt x="1842367" y="729824"/>
                </a:cubicBezTo>
                <a:cubicBezTo>
                  <a:pt x="1662199" y="731019"/>
                  <a:pt x="1533762" y="668872"/>
                  <a:pt x="1314468" y="729824"/>
                </a:cubicBezTo>
                <a:cubicBezTo>
                  <a:pt x="1095174" y="790776"/>
                  <a:pt x="889227" y="666377"/>
                  <a:pt x="712663" y="729824"/>
                </a:cubicBezTo>
                <a:cubicBezTo>
                  <a:pt x="536100" y="793271"/>
                  <a:pt x="203157" y="702309"/>
                  <a:pt x="0" y="729824"/>
                </a:cubicBezTo>
                <a:cubicBezTo>
                  <a:pt x="-15746" y="615237"/>
                  <a:pt x="24984" y="469541"/>
                  <a:pt x="0" y="364912"/>
                </a:cubicBezTo>
                <a:cubicBezTo>
                  <a:pt x="-24984" y="260283"/>
                  <a:pt x="26062" y="133782"/>
                  <a:pt x="0" y="0"/>
                </a:cubicBezTo>
                <a:close/>
              </a:path>
              <a:path w="3695291" h="729824" stroke="0" extrusionOk="0">
                <a:moveTo>
                  <a:pt x="0" y="0"/>
                </a:moveTo>
                <a:cubicBezTo>
                  <a:pt x="254079" y="-9109"/>
                  <a:pt x="435418" y="15640"/>
                  <a:pt x="601805" y="0"/>
                </a:cubicBezTo>
                <a:cubicBezTo>
                  <a:pt x="768193" y="-15640"/>
                  <a:pt x="917684" y="52288"/>
                  <a:pt x="1092750" y="0"/>
                </a:cubicBezTo>
                <a:cubicBezTo>
                  <a:pt x="1267816" y="-52288"/>
                  <a:pt x="1425074" y="27198"/>
                  <a:pt x="1620649" y="0"/>
                </a:cubicBezTo>
                <a:cubicBezTo>
                  <a:pt x="1816224" y="-27198"/>
                  <a:pt x="1964958" y="68181"/>
                  <a:pt x="2222454" y="0"/>
                </a:cubicBezTo>
                <a:cubicBezTo>
                  <a:pt x="2479950" y="-68181"/>
                  <a:pt x="2577422" y="2694"/>
                  <a:pt x="2676446" y="0"/>
                </a:cubicBezTo>
                <a:cubicBezTo>
                  <a:pt x="2775470" y="-2694"/>
                  <a:pt x="3011184" y="26642"/>
                  <a:pt x="3241298" y="0"/>
                </a:cubicBezTo>
                <a:cubicBezTo>
                  <a:pt x="3471412" y="-26642"/>
                  <a:pt x="3520849" y="42390"/>
                  <a:pt x="3695291" y="0"/>
                </a:cubicBezTo>
                <a:cubicBezTo>
                  <a:pt x="3703693" y="86807"/>
                  <a:pt x="3667921" y="227199"/>
                  <a:pt x="3695291" y="379508"/>
                </a:cubicBezTo>
                <a:cubicBezTo>
                  <a:pt x="3722661" y="531817"/>
                  <a:pt x="3686487" y="556991"/>
                  <a:pt x="3695291" y="729824"/>
                </a:cubicBezTo>
                <a:cubicBezTo>
                  <a:pt x="3492628" y="734985"/>
                  <a:pt x="3335275" y="716593"/>
                  <a:pt x="3241298" y="729824"/>
                </a:cubicBezTo>
                <a:cubicBezTo>
                  <a:pt x="3147321" y="743055"/>
                  <a:pt x="2832114" y="671734"/>
                  <a:pt x="2639494" y="729824"/>
                </a:cubicBezTo>
                <a:cubicBezTo>
                  <a:pt x="2446874" y="787914"/>
                  <a:pt x="2342353" y="709787"/>
                  <a:pt x="2148548" y="729824"/>
                </a:cubicBezTo>
                <a:cubicBezTo>
                  <a:pt x="1954743" y="749861"/>
                  <a:pt x="1731188" y="688237"/>
                  <a:pt x="1620649" y="729824"/>
                </a:cubicBezTo>
                <a:cubicBezTo>
                  <a:pt x="1510110" y="771411"/>
                  <a:pt x="1222895" y="684242"/>
                  <a:pt x="1018845" y="729824"/>
                </a:cubicBezTo>
                <a:cubicBezTo>
                  <a:pt x="814795" y="775406"/>
                  <a:pt x="289470" y="711020"/>
                  <a:pt x="0" y="729824"/>
                </a:cubicBezTo>
                <a:cubicBezTo>
                  <a:pt x="-34606" y="605488"/>
                  <a:pt x="7093" y="493674"/>
                  <a:pt x="0" y="364912"/>
                </a:cubicBezTo>
                <a:cubicBezTo>
                  <a:pt x="-7093" y="236150"/>
                  <a:pt x="24450" y="181216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180966089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EA8A099-6BCD-F51D-6F89-9179B7D1582D}"/>
              </a:ext>
            </a:extLst>
          </p:cNvPr>
          <p:cNvSpPr/>
          <p:nvPr/>
        </p:nvSpPr>
        <p:spPr>
          <a:xfrm rot="21143027">
            <a:off x="-56538" y="1018999"/>
            <a:ext cx="4720212" cy="729824"/>
          </a:xfrm>
          <a:custGeom>
            <a:avLst/>
            <a:gdLst>
              <a:gd name="connsiteX0" fmla="*/ 0 w 4720212"/>
              <a:gd name="connsiteY0" fmla="*/ 0 h 729824"/>
              <a:gd name="connsiteX1" fmla="*/ 637229 w 4720212"/>
              <a:gd name="connsiteY1" fmla="*/ 0 h 729824"/>
              <a:gd name="connsiteX2" fmla="*/ 1180053 w 4720212"/>
              <a:gd name="connsiteY2" fmla="*/ 0 h 729824"/>
              <a:gd name="connsiteX3" fmla="*/ 1864484 w 4720212"/>
              <a:gd name="connsiteY3" fmla="*/ 0 h 729824"/>
              <a:gd name="connsiteX4" fmla="*/ 2312904 w 4720212"/>
              <a:gd name="connsiteY4" fmla="*/ 0 h 729824"/>
              <a:gd name="connsiteX5" fmla="*/ 2808526 w 4720212"/>
              <a:gd name="connsiteY5" fmla="*/ 0 h 729824"/>
              <a:gd name="connsiteX6" fmla="*/ 3256946 w 4720212"/>
              <a:gd name="connsiteY6" fmla="*/ 0 h 729824"/>
              <a:gd name="connsiteX7" fmla="*/ 3799771 w 4720212"/>
              <a:gd name="connsiteY7" fmla="*/ 0 h 729824"/>
              <a:gd name="connsiteX8" fmla="*/ 4720212 w 4720212"/>
              <a:gd name="connsiteY8" fmla="*/ 0 h 729824"/>
              <a:gd name="connsiteX9" fmla="*/ 4720212 w 4720212"/>
              <a:gd name="connsiteY9" fmla="*/ 364912 h 729824"/>
              <a:gd name="connsiteX10" fmla="*/ 4720212 w 4720212"/>
              <a:gd name="connsiteY10" fmla="*/ 729824 h 729824"/>
              <a:gd name="connsiteX11" fmla="*/ 4177388 w 4720212"/>
              <a:gd name="connsiteY11" fmla="*/ 729824 h 729824"/>
              <a:gd name="connsiteX12" fmla="*/ 3587361 w 4720212"/>
              <a:gd name="connsiteY12" fmla="*/ 729824 h 729824"/>
              <a:gd name="connsiteX13" fmla="*/ 2902930 w 4720212"/>
              <a:gd name="connsiteY13" fmla="*/ 729824 h 729824"/>
              <a:gd name="connsiteX14" fmla="*/ 2218500 w 4720212"/>
              <a:gd name="connsiteY14" fmla="*/ 729824 h 729824"/>
              <a:gd name="connsiteX15" fmla="*/ 1628473 w 4720212"/>
              <a:gd name="connsiteY15" fmla="*/ 729824 h 729824"/>
              <a:gd name="connsiteX16" fmla="*/ 1038447 w 4720212"/>
              <a:gd name="connsiteY16" fmla="*/ 729824 h 729824"/>
              <a:gd name="connsiteX17" fmla="*/ 542824 w 4720212"/>
              <a:gd name="connsiteY17" fmla="*/ 729824 h 729824"/>
              <a:gd name="connsiteX18" fmla="*/ 0 w 4720212"/>
              <a:gd name="connsiteY18" fmla="*/ 729824 h 729824"/>
              <a:gd name="connsiteX19" fmla="*/ 0 w 4720212"/>
              <a:gd name="connsiteY19" fmla="*/ 379508 h 729824"/>
              <a:gd name="connsiteX20" fmla="*/ 0 w 4720212"/>
              <a:gd name="connsiteY20" fmla="*/ 0 h 729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720212" h="729824" fill="none" extrusionOk="0">
                <a:moveTo>
                  <a:pt x="0" y="0"/>
                </a:moveTo>
                <a:cubicBezTo>
                  <a:pt x="291028" y="-40141"/>
                  <a:pt x="357233" y="39487"/>
                  <a:pt x="637229" y="0"/>
                </a:cubicBezTo>
                <a:cubicBezTo>
                  <a:pt x="917225" y="-39487"/>
                  <a:pt x="1038559" y="42153"/>
                  <a:pt x="1180053" y="0"/>
                </a:cubicBezTo>
                <a:cubicBezTo>
                  <a:pt x="1321547" y="-42153"/>
                  <a:pt x="1669188" y="52664"/>
                  <a:pt x="1864484" y="0"/>
                </a:cubicBezTo>
                <a:cubicBezTo>
                  <a:pt x="2059780" y="-52664"/>
                  <a:pt x="2175513" y="6140"/>
                  <a:pt x="2312904" y="0"/>
                </a:cubicBezTo>
                <a:cubicBezTo>
                  <a:pt x="2450295" y="-6140"/>
                  <a:pt x="2661010" y="54641"/>
                  <a:pt x="2808526" y="0"/>
                </a:cubicBezTo>
                <a:cubicBezTo>
                  <a:pt x="2956042" y="-54641"/>
                  <a:pt x="3085640" y="41291"/>
                  <a:pt x="3256946" y="0"/>
                </a:cubicBezTo>
                <a:cubicBezTo>
                  <a:pt x="3428252" y="-41291"/>
                  <a:pt x="3614469" y="30709"/>
                  <a:pt x="3799771" y="0"/>
                </a:cubicBezTo>
                <a:cubicBezTo>
                  <a:pt x="3985073" y="-30709"/>
                  <a:pt x="4334444" y="94089"/>
                  <a:pt x="4720212" y="0"/>
                </a:cubicBezTo>
                <a:cubicBezTo>
                  <a:pt x="4760878" y="162042"/>
                  <a:pt x="4718502" y="226765"/>
                  <a:pt x="4720212" y="364912"/>
                </a:cubicBezTo>
                <a:cubicBezTo>
                  <a:pt x="4721922" y="503059"/>
                  <a:pt x="4720175" y="553789"/>
                  <a:pt x="4720212" y="729824"/>
                </a:cubicBezTo>
                <a:cubicBezTo>
                  <a:pt x="4496484" y="769301"/>
                  <a:pt x="4424159" y="670217"/>
                  <a:pt x="4177388" y="729824"/>
                </a:cubicBezTo>
                <a:cubicBezTo>
                  <a:pt x="3930617" y="789431"/>
                  <a:pt x="3722571" y="687301"/>
                  <a:pt x="3587361" y="729824"/>
                </a:cubicBezTo>
                <a:cubicBezTo>
                  <a:pt x="3452151" y="772347"/>
                  <a:pt x="3211819" y="714204"/>
                  <a:pt x="2902930" y="729824"/>
                </a:cubicBezTo>
                <a:cubicBezTo>
                  <a:pt x="2594041" y="745444"/>
                  <a:pt x="2513866" y="724065"/>
                  <a:pt x="2218500" y="729824"/>
                </a:cubicBezTo>
                <a:cubicBezTo>
                  <a:pt x="1923134" y="735583"/>
                  <a:pt x="1889087" y="716489"/>
                  <a:pt x="1628473" y="729824"/>
                </a:cubicBezTo>
                <a:cubicBezTo>
                  <a:pt x="1367859" y="743159"/>
                  <a:pt x="1164365" y="659110"/>
                  <a:pt x="1038447" y="729824"/>
                </a:cubicBezTo>
                <a:cubicBezTo>
                  <a:pt x="912529" y="800538"/>
                  <a:pt x="787251" y="729487"/>
                  <a:pt x="542824" y="729824"/>
                </a:cubicBezTo>
                <a:cubicBezTo>
                  <a:pt x="298397" y="730161"/>
                  <a:pt x="175373" y="696243"/>
                  <a:pt x="0" y="729824"/>
                </a:cubicBezTo>
                <a:cubicBezTo>
                  <a:pt x="-13959" y="656677"/>
                  <a:pt x="34302" y="496234"/>
                  <a:pt x="0" y="379508"/>
                </a:cubicBezTo>
                <a:cubicBezTo>
                  <a:pt x="-34302" y="262782"/>
                  <a:pt x="44129" y="129044"/>
                  <a:pt x="0" y="0"/>
                </a:cubicBezTo>
                <a:close/>
              </a:path>
              <a:path w="4720212" h="729824" stroke="0" extrusionOk="0">
                <a:moveTo>
                  <a:pt x="0" y="0"/>
                </a:moveTo>
                <a:cubicBezTo>
                  <a:pt x="237639" y="-45957"/>
                  <a:pt x="384196" y="78078"/>
                  <a:pt x="684431" y="0"/>
                </a:cubicBezTo>
                <a:cubicBezTo>
                  <a:pt x="984666" y="-78078"/>
                  <a:pt x="1087851" y="63714"/>
                  <a:pt x="1227255" y="0"/>
                </a:cubicBezTo>
                <a:cubicBezTo>
                  <a:pt x="1366659" y="-63714"/>
                  <a:pt x="1628271" y="3767"/>
                  <a:pt x="1817282" y="0"/>
                </a:cubicBezTo>
                <a:cubicBezTo>
                  <a:pt x="2006293" y="-3767"/>
                  <a:pt x="2263536" y="71589"/>
                  <a:pt x="2501712" y="0"/>
                </a:cubicBezTo>
                <a:cubicBezTo>
                  <a:pt x="2739888" y="-71589"/>
                  <a:pt x="2808321" y="28642"/>
                  <a:pt x="2997335" y="0"/>
                </a:cubicBezTo>
                <a:cubicBezTo>
                  <a:pt x="3186349" y="-28642"/>
                  <a:pt x="3376943" y="28257"/>
                  <a:pt x="3634563" y="0"/>
                </a:cubicBezTo>
                <a:cubicBezTo>
                  <a:pt x="3892183" y="-28257"/>
                  <a:pt x="4015009" y="2084"/>
                  <a:pt x="4177388" y="0"/>
                </a:cubicBezTo>
                <a:cubicBezTo>
                  <a:pt x="4339767" y="-2084"/>
                  <a:pt x="4468602" y="64666"/>
                  <a:pt x="4720212" y="0"/>
                </a:cubicBezTo>
                <a:cubicBezTo>
                  <a:pt x="4725391" y="82170"/>
                  <a:pt x="4713610" y="273734"/>
                  <a:pt x="4720212" y="372210"/>
                </a:cubicBezTo>
                <a:cubicBezTo>
                  <a:pt x="4726814" y="470686"/>
                  <a:pt x="4691351" y="651830"/>
                  <a:pt x="4720212" y="729824"/>
                </a:cubicBezTo>
                <a:cubicBezTo>
                  <a:pt x="4405998" y="780356"/>
                  <a:pt x="4242546" y="720864"/>
                  <a:pt x="4035781" y="729824"/>
                </a:cubicBezTo>
                <a:cubicBezTo>
                  <a:pt x="3829016" y="738784"/>
                  <a:pt x="3682105" y="699199"/>
                  <a:pt x="3492957" y="729824"/>
                </a:cubicBezTo>
                <a:cubicBezTo>
                  <a:pt x="3303809" y="760449"/>
                  <a:pt x="3138829" y="687567"/>
                  <a:pt x="2902930" y="729824"/>
                </a:cubicBezTo>
                <a:cubicBezTo>
                  <a:pt x="2667031" y="772081"/>
                  <a:pt x="2486977" y="707908"/>
                  <a:pt x="2218500" y="729824"/>
                </a:cubicBezTo>
                <a:cubicBezTo>
                  <a:pt x="1950023" y="751740"/>
                  <a:pt x="1843449" y="699831"/>
                  <a:pt x="1534069" y="729824"/>
                </a:cubicBezTo>
                <a:cubicBezTo>
                  <a:pt x="1224689" y="759817"/>
                  <a:pt x="1191180" y="675621"/>
                  <a:pt x="944042" y="729824"/>
                </a:cubicBezTo>
                <a:cubicBezTo>
                  <a:pt x="696904" y="784027"/>
                  <a:pt x="279909" y="696386"/>
                  <a:pt x="0" y="729824"/>
                </a:cubicBezTo>
                <a:cubicBezTo>
                  <a:pt x="-14307" y="616606"/>
                  <a:pt x="2162" y="484113"/>
                  <a:pt x="0" y="350316"/>
                </a:cubicBezTo>
                <a:cubicBezTo>
                  <a:pt x="-2162" y="216519"/>
                  <a:pt x="22785" y="157919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180966089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Imagem 10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75A9728E-3934-08F0-EDA0-06AD860D17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176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A071A-C5E8-3595-4E18-D358E8598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508490C-F818-202D-80C0-3624AD527E9D}"/>
              </a:ext>
            </a:extLst>
          </p:cNvPr>
          <p:cNvSpPr txBox="1"/>
          <p:nvPr/>
        </p:nvSpPr>
        <p:spPr>
          <a:xfrm>
            <a:off x="711200" y="623509"/>
            <a:ext cx="109105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>
                <a:solidFill>
                  <a:srgbClr val="3A16CA"/>
                </a:solidFill>
                <a:latin typeface="Archia bold" panose="020B0604020202020204" charset="0"/>
              </a:rPr>
              <a:t>1. Mas, afinal, o que é uma </a:t>
            </a:r>
            <a:r>
              <a:rPr lang="pt-PT" sz="4000" b="1" dirty="0" err="1">
                <a:solidFill>
                  <a:srgbClr val="3A16CA"/>
                </a:solidFill>
                <a:latin typeface="Archia bold" panose="020B0604020202020204" charset="0"/>
              </a:rPr>
              <a:t>startup</a:t>
            </a:r>
            <a:r>
              <a:rPr lang="pt-PT" sz="4000" b="1" dirty="0">
                <a:solidFill>
                  <a:srgbClr val="3A16CA"/>
                </a:solidFill>
                <a:latin typeface="Archia bold" panose="020B0604020202020204" charset="0"/>
              </a:rPr>
              <a:t>?</a:t>
            </a:r>
          </a:p>
          <a:p>
            <a:endParaRPr lang="pt-PT" sz="20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EE0B061-2F25-4B63-718F-600CD050AF5F}"/>
              </a:ext>
            </a:extLst>
          </p:cNvPr>
          <p:cNvSpPr/>
          <p:nvPr/>
        </p:nvSpPr>
        <p:spPr>
          <a:xfrm>
            <a:off x="7450352" y="4892614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A65C04B-543C-46C8-AD45-20782A3E91DD}"/>
              </a:ext>
            </a:extLst>
          </p:cNvPr>
          <p:cNvSpPr/>
          <p:nvPr/>
        </p:nvSpPr>
        <p:spPr>
          <a:xfrm>
            <a:off x="2365449" y="-235750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01E9D9A-1523-142B-D3FA-267E8DE19DD5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F2FB039-4A68-2D6A-965C-95A9FE7963D4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A0DE447-89AF-6245-D800-4DBA968C66A0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C7FAE3D8-BA3B-20D0-9009-CF277E309F15}"/>
              </a:ext>
            </a:extLst>
          </p:cNvPr>
          <p:cNvCxnSpPr>
            <a:cxnSpLocks/>
          </p:cNvCxnSpPr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ção de Conteúdo 2">
            <a:extLst>
              <a:ext uri="{FF2B5EF4-FFF2-40B4-BE49-F238E27FC236}">
                <a16:creationId xmlns:a16="http://schemas.microsoft.com/office/drawing/2014/main" id="{2FEFE632-170C-CB0D-06EB-5A649DC4DFF7}"/>
              </a:ext>
            </a:extLst>
          </p:cNvPr>
          <p:cNvSpPr txBox="1">
            <a:spLocks/>
          </p:cNvSpPr>
          <p:nvPr/>
        </p:nvSpPr>
        <p:spPr>
          <a:xfrm>
            <a:off x="838200" y="443708"/>
            <a:ext cx="10515600" cy="551820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3600" b="1" dirty="0"/>
          </a:p>
          <a:p>
            <a:pPr algn="just"/>
            <a:endParaRPr lang="pt-PT" b="1" dirty="0">
              <a:solidFill>
                <a:srgbClr val="3A16CA"/>
              </a:solidFill>
              <a:latin typeface="Gillory medium"/>
            </a:endParaRP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C3684280-6C55-42AA-B382-FB7D524628BD}"/>
              </a:ext>
            </a:extLst>
          </p:cNvPr>
          <p:cNvSpPr/>
          <p:nvPr/>
        </p:nvSpPr>
        <p:spPr>
          <a:xfrm>
            <a:off x="665353" y="1447257"/>
            <a:ext cx="6119647" cy="404422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D129135C-014B-29BA-80DD-1B92D6E3424B}"/>
              </a:ext>
            </a:extLst>
          </p:cNvPr>
          <p:cNvSpPr/>
          <p:nvPr/>
        </p:nvSpPr>
        <p:spPr>
          <a:xfrm>
            <a:off x="7102900" y="1447257"/>
            <a:ext cx="4762966" cy="404422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708ABF09-A905-8F62-D9F3-4C8CE46A9D02}"/>
              </a:ext>
            </a:extLst>
          </p:cNvPr>
          <p:cNvSpPr/>
          <p:nvPr/>
        </p:nvSpPr>
        <p:spPr>
          <a:xfrm>
            <a:off x="984925" y="2477637"/>
            <a:ext cx="5605909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Atividade: &lt; 10 anos;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Trabalhadores: &lt; 250;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Volume de negócios anual: &lt; 50 M €;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Não resulte de transformação/cisão de grande empresa;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Não ter no capital participação maioritária de uma grande empresa;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Sede em Portugal ou, pelo menos, 25 trabalhadores em Portugal;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BBCF8B7C-4CBF-1D0C-85CB-7DD6EACF9405}"/>
              </a:ext>
            </a:extLst>
          </p:cNvPr>
          <p:cNvSpPr/>
          <p:nvPr/>
        </p:nvSpPr>
        <p:spPr>
          <a:xfrm>
            <a:off x="1854311" y="1531949"/>
            <a:ext cx="3741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Cumulativos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0E80EEC9-24C8-70CC-F07A-376996B34D70}"/>
              </a:ext>
            </a:extLst>
          </p:cNvPr>
          <p:cNvSpPr/>
          <p:nvPr/>
        </p:nvSpPr>
        <p:spPr>
          <a:xfrm>
            <a:off x="7640997" y="1531949"/>
            <a:ext cx="36867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Alternativos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C43BA3BD-A061-27BF-688F-0DDC6974A098}"/>
              </a:ext>
            </a:extLst>
          </p:cNvPr>
          <p:cNvSpPr/>
          <p:nvPr/>
        </p:nvSpPr>
        <p:spPr>
          <a:xfrm>
            <a:off x="7694478" y="1680783"/>
            <a:ext cx="3695291" cy="729824"/>
          </a:xfrm>
          <a:custGeom>
            <a:avLst/>
            <a:gdLst>
              <a:gd name="connsiteX0" fmla="*/ 0 w 3695291"/>
              <a:gd name="connsiteY0" fmla="*/ 0 h 729824"/>
              <a:gd name="connsiteX1" fmla="*/ 490946 w 3695291"/>
              <a:gd name="connsiteY1" fmla="*/ 0 h 729824"/>
              <a:gd name="connsiteX2" fmla="*/ 1092750 w 3695291"/>
              <a:gd name="connsiteY2" fmla="*/ 0 h 729824"/>
              <a:gd name="connsiteX3" fmla="*/ 1657602 w 3695291"/>
              <a:gd name="connsiteY3" fmla="*/ 0 h 729824"/>
              <a:gd name="connsiteX4" fmla="*/ 2148548 w 3695291"/>
              <a:gd name="connsiteY4" fmla="*/ 0 h 729824"/>
              <a:gd name="connsiteX5" fmla="*/ 2750352 w 3695291"/>
              <a:gd name="connsiteY5" fmla="*/ 0 h 729824"/>
              <a:gd name="connsiteX6" fmla="*/ 3167392 w 3695291"/>
              <a:gd name="connsiteY6" fmla="*/ 0 h 729824"/>
              <a:gd name="connsiteX7" fmla="*/ 3695291 w 3695291"/>
              <a:gd name="connsiteY7" fmla="*/ 0 h 729824"/>
              <a:gd name="connsiteX8" fmla="*/ 3695291 w 3695291"/>
              <a:gd name="connsiteY8" fmla="*/ 343017 h 729824"/>
              <a:gd name="connsiteX9" fmla="*/ 3695291 w 3695291"/>
              <a:gd name="connsiteY9" fmla="*/ 729824 h 729824"/>
              <a:gd name="connsiteX10" fmla="*/ 3167392 w 3695291"/>
              <a:gd name="connsiteY10" fmla="*/ 729824 h 729824"/>
              <a:gd name="connsiteX11" fmla="*/ 2713399 w 3695291"/>
              <a:gd name="connsiteY11" fmla="*/ 729824 h 729824"/>
              <a:gd name="connsiteX12" fmla="*/ 2259406 w 3695291"/>
              <a:gd name="connsiteY12" fmla="*/ 729824 h 729824"/>
              <a:gd name="connsiteX13" fmla="*/ 1842367 w 3695291"/>
              <a:gd name="connsiteY13" fmla="*/ 729824 h 729824"/>
              <a:gd name="connsiteX14" fmla="*/ 1314468 w 3695291"/>
              <a:gd name="connsiteY14" fmla="*/ 729824 h 729824"/>
              <a:gd name="connsiteX15" fmla="*/ 712663 w 3695291"/>
              <a:gd name="connsiteY15" fmla="*/ 729824 h 729824"/>
              <a:gd name="connsiteX16" fmla="*/ 0 w 3695291"/>
              <a:gd name="connsiteY16" fmla="*/ 729824 h 729824"/>
              <a:gd name="connsiteX17" fmla="*/ 0 w 3695291"/>
              <a:gd name="connsiteY17" fmla="*/ 364912 h 729824"/>
              <a:gd name="connsiteX18" fmla="*/ 0 w 3695291"/>
              <a:gd name="connsiteY18" fmla="*/ 0 h 729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695291" h="729824" fill="none" extrusionOk="0">
                <a:moveTo>
                  <a:pt x="0" y="0"/>
                </a:moveTo>
                <a:cubicBezTo>
                  <a:pt x="222146" y="-25803"/>
                  <a:pt x="257330" y="43307"/>
                  <a:pt x="490946" y="0"/>
                </a:cubicBezTo>
                <a:cubicBezTo>
                  <a:pt x="724562" y="-43307"/>
                  <a:pt x="930218" y="57087"/>
                  <a:pt x="1092750" y="0"/>
                </a:cubicBezTo>
                <a:cubicBezTo>
                  <a:pt x="1255282" y="-57087"/>
                  <a:pt x="1380724" y="33595"/>
                  <a:pt x="1657602" y="0"/>
                </a:cubicBezTo>
                <a:cubicBezTo>
                  <a:pt x="1934480" y="-33595"/>
                  <a:pt x="1997297" y="57283"/>
                  <a:pt x="2148548" y="0"/>
                </a:cubicBezTo>
                <a:cubicBezTo>
                  <a:pt x="2299799" y="-57283"/>
                  <a:pt x="2622890" y="30954"/>
                  <a:pt x="2750352" y="0"/>
                </a:cubicBezTo>
                <a:cubicBezTo>
                  <a:pt x="2877814" y="-30954"/>
                  <a:pt x="3016871" y="3740"/>
                  <a:pt x="3167392" y="0"/>
                </a:cubicBezTo>
                <a:cubicBezTo>
                  <a:pt x="3317913" y="-3740"/>
                  <a:pt x="3477138" y="48094"/>
                  <a:pt x="3695291" y="0"/>
                </a:cubicBezTo>
                <a:cubicBezTo>
                  <a:pt x="3697599" y="111318"/>
                  <a:pt x="3692198" y="204989"/>
                  <a:pt x="3695291" y="343017"/>
                </a:cubicBezTo>
                <a:cubicBezTo>
                  <a:pt x="3698384" y="481045"/>
                  <a:pt x="3675284" y="643102"/>
                  <a:pt x="3695291" y="729824"/>
                </a:cubicBezTo>
                <a:cubicBezTo>
                  <a:pt x="3553302" y="758371"/>
                  <a:pt x="3420775" y="692986"/>
                  <a:pt x="3167392" y="729824"/>
                </a:cubicBezTo>
                <a:cubicBezTo>
                  <a:pt x="2914009" y="766662"/>
                  <a:pt x="2864864" y="720671"/>
                  <a:pt x="2713399" y="729824"/>
                </a:cubicBezTo>
                <a:cubicBezTo>
                  <a:pt x="2561934" y="738977"/>
                  <a:pt x="2356031" y="686877"/>
                  <a:pt x="2259406" y="729824"/>
                </a:cubicBezTo>
                <a:cubicBezTo>
                  <a:pt x="2162781" y="772771"/>
                  <a:pt x="2022535" y="728629"/>
                  <a:pt x="1842367" y="729824"/>
                </a:cubicBezTo>
                <a:cubicBezTo>
                  <a:pt x="1662199" y="731019"/>
                  <a:pt x="1533762" y="668872"/>
                  <a:pt x="1314468" y="729824"/>
                </a:cubicBezTo>
                <a:cubicBezTo>
                  <a:pt x="1095174" y="790776"/>
                  <a:pt x="889227" y="666377"/>
                  <a:pt x="712663" y="729824"/>
                </a:cubicBezTo>
                <a:cubicBezTo>
                  <a:pt x="536100" y="793271"/>
                  <a:pt x="203157" y="702309"/>
                  <a:pt x="0" y="729824"/>
                </a:cubicBezTo>
                <a:cubicBezTo>
                  <a:pt x="-15746" y="615237"/>
                  <a:pt x="24984" y="469541"/>
                  <a:pt x="0" y="364912"/>
                </a:cubicBezTo>
                <a:cubicBezTo>
                  <a:pt x="-24984" y="260283"/>
                  <a:pt x="26062" y="133782"/>
                  <a:pt x="0" y="0"/>
                </a:cubicBezTo>
                <a:close/>
              </a:path>
              <a:path w="3695291" h="729824" stroke="0" extrusionOk="0">
                <a:moveTo>
                  <a:pt x="0" y="0"/>
                </a:moveTo>
                <a:cubicBezTo>
                  <a:pt x="254079" y="-9109"/>
                  <a:pt x="435418" y="15640"/>
                  <a:pt x="601805" y="0"/>
                </a:cubicBezTo>
                <a:cubicBezTo>
                  <a:pt x="768193" y="-15640"/>
                  <a:pt x="917684" y="52288"/>
                  <a:pt x="1092750" y="0"/>
                </a:cubicBezTo>
                <a:cubicBezTo>
                  <a:pt x="1267816" y="-52288"/>
                  <a:pt x="1425074" y="27198"/>
                  <a:pt x="1620649" y="0"/>
                </a:cubicBezTo>
                <a:cubicBezTo>
                  <a:pt x="1816224" y="-27198"/>
                  <a:pt x="1964958" y="68181"/>
                  <a:pt x="2222454" y="0"/>
                </a:cubicBezTo>
                <a:cubicBezTo>
                  <a:pt x="2479950" y="-68181"/>
                  <a:pt x="2577422" y="2694"/>
                  <a:pt x="2676446" y="0"/>
                </a:cubicBezTo>
                <a:cubicBezTo>
                  <a:pt x="2775470" y="-2694"/>
                  <a:pt x="3011184" y="26642"/>
                  <a:pt x="3241298" y="0"/>
                </a:cubicBezTo>
                <a:cubicBezTo>
                  <a:pt x="3471412" y="-26642"/>
                  <a:pt x="3520849" y="42390"/>
                  <a:pt x="3695291" y="0"/>
                </a:cubicBezTo>
                <a:cubicBezTo>
                  <a:pt x="3703693" y="86807"/>
                  <a:pt x="3667921" y="227199"/>
                  <a:pt x="3695291" y="379508"/>
                </a:cubicBezTo>
                <a:cubicBezTo>
                  <a:pt x="3722661" y="531817"/>
                  <a:pt x="3686487" y="556991"/>
                  <a:pt x="3695291" y="729824"/>
                </a:cubicBezTo>
                <a:cubicBezTo>
                  <a:pt x="3492628" y="734985"/>
                  <a:pt x="3335275" y="716593"/>
                  <a:pt x="3241298" y="729824"/>
                </a:cubicBezTo>
                <a:cubicBezTo>
                  <a:pt x="3147321" y="743055"/>
                  <a:pt x="2832114" y="671734"/>
                  <a:pt x="2639494" y="729824"/>
                </a:cubicBezTo>
                <a:cubicBezTo>
                  <a:pt x="2446874" y="787914"/>
                  <a:pt x="2342353" y="709787"/>
                  <a:pt x="2148548" y="729824"/>
                </a:cubicBezTo>
                <a:cubicBezTo>
                  <a:pt x="1954743" y="749861"/>
                  <a:pt x="1731188" y="688237"/>
                  <a:pt x="1620649" y="729824"/>
                </a:cubicBezTo>
                <a:cubicBezTo>
                  <a:pt x="1510110" y="771411"/>
                  <a:pt x="1222895" y="684242"/>
                  <a:pt x="1018845" y="729824"/>
                </a:cubicBezTo>
                <a:cubicBezTo>
                  <a:pt x="814795" y="775406"/>
                  <a:pt x="289470" y="711020"/>
                  <a:pt x="0" y="729824"/>
                </a:cubicBezTo>
                <a:cubicBezTo>
                  <a:pt x="-34606" y="605488"/>
                  <a:pt x="7093" y="493674"/>
                  <a:pt x="0" y="364912"/>
                </a:cubicBezTo>
                <a:cubicBezTo>
                  <a:pt x="-7093" y="236150"/>
                  <a:pt x="24450" y="181216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180966089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DA7A021-D403-356D-1A85-FD0A6461C6B2}"/>
              </a:ext>
            </a:extLst>
          </p:cNvPr>
          <p:cNvSpPr/>
          <p:nvPr/>
        </p:nvSpPr>
        <p:spPr>
          <a:xfrm rot="21143027">
            <a:off x="-56538" y="1018999"/>
            <a:ext cx="4720212" cy="729824"/>
          </a:xfrm>
          <a:custGeom>
            <a:avLst/>
            <a:gdLst>
              <a:gd name="connsiteX0" fmla="*/ 0 w 4720212"/>
              <a:gd name="connsiteY0" fmla="*/ 0 h 729824"/>
              <a:gd name="connsiteX1" fmla="*/ 637229 w 4720212"/>
              <a:gd name="connsiteY1" fmla="*/ 0 h 729824"/>
              <a:gd name="connsiteX2" fmla="*/ 1180053 w 4720212"/>
              <a:gd name="connsiteY2" fmla="*/ 0 h 729824"/>
              <a:gd name="connsiteX3" fmla="*/ 1864484 w 4720212"/>
              <a:gd name="connsiteY3" fmla="*/ 0 h 729824"/>
              <a:gd name="connsiteX4" fmla="*/ 2312904 w 4720212"/>
              <a:gd name="connsiteY4" fmla="*/ 0 h 729824"/>
              <a:gd name="connsiteX5" fmla="*/ 2808526 w 4720212"/>
              <a:gd name="connsiteY5" fmla="*/ 0 h 729824"/>
              <a:gd name="connsiteX6" fmla="*/ 3256946 w 4720212"/>
              <a:gd name="connsiteY6" fmla="*/ 0 h 729824"/>
              <a:gd name="connsiteX7" fmla="*/ 3799771 w 4720212"/>
              <a:gd name="connsiteY7" fmla="*/ 0 h 729824"/>
              <a:gd name="connsiteX8" fmla="*/ 4720212 w 4720212"/>
              <a:gd name="connsiteY8" fmla="*/ 0 h 729824"/>
              <a:gd name="connsiteX9" fmla="*/ 4720212 w 4720212"/>
              <a:gd name="connsiteY9" fmla="*/ 364912 h 729824"/>
              <a:gd name="connsiteX10" fmla="*/ 4720212 w 4720212"/>
              <a:gd name="connsiteY10" fmla="*/ 729824 h 729824"/>
              <a:gd name="connsiteX11" fmla="*/ 4177388 w 4720212"/>
              <a:gd name="connsiteY11" fmla="*/ 729824 h 729824"/>
              <a:gd name="connsiteX12" fmla="*/ 3587361 w 4720212"/>
              <a:gd name="connsiteY12" fmla="*/ 729824 h 729824"/>
              <a:gd name="connsiteX13" fmla="*/ 2902930 w 4720212"/>
              <a:gd name="connsiteY13" fmla="*/ 729824 h 729824"/>
              <a:gd name="connsiteX14" fmla="*/ 2218500 w 4720212"/>
              <a:gd name="connsiteY14" fmla="*/ 729824 h 729824"/>
              <a:gd name="connsiteX15" fmla="*/ 1628473 w 4720212"/>
              <a:gd name="connsiteY15" fmla="*/ 729824 h 729824"/>
              <a:gd name="connsiteX16" fmla="*/ 1038447 w 4720212"/>
              <a:gd name="connsiteY16" fmla="*/ 729824 h 729824"/>
              <a:gd name="connsiteX17" fmla="*/ 542824 w 4720212"/>
              <a:gd name="connsiteY17" fmla="*/ 729824 h 729824"/>
              <a:gd name="connsiteX18" fmla="*/ 0 w 4720212"/>
              <a:gd name="connsiteY18" fmla="*/ 729824 h 729824"/>
              <a:gd name="connsiteX19" fmla="*/ 0 w 4720212"/>
              <a:gd name="connsiteY19" fmla="*/ 379508 h 729824"/>
              <a:gd name="connsiteX20" fmla="*/ 0 w 4720212"/>
              <a:gd name="connsiteY20" fmla="*/ 0 h 729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720212" h="729824" fill="none" extrusionOk="0">
                <a:moveTo>
                  <a:pt x="0" y="0"/>
                </a:moveTo>
                <a:cubicBezTo>
                  <a:pt x="291028" y="-40141"/>
                  <a:pt x="357233" y="39487"/>
                  <a:pt x="637229" y="0"/>
                </a:cubicBezTo>
                <a:cubicBezTo>
                  <a:pt x="917225" y="-39487"/>
                  <a:pt x="1038559" y="42153"/>
                  <a:pt x="1180053" y="0"/>
                </a:cubicBezTo>
                <a:cubicBezTo>
                  <a:pt x="1321547" y="-42153"/>
                  <a:pt x="1669188" y="52664"/>
                  <a:pt x="1864484" y="0"/>
                </a:cubicBezTo>
                <a:cubicBezTo>
                  <a:pt x="2059780" y="-52664"/>
                  <a:pt x="2175513" y="6140"/>
                  <a:pt x="2312904" y="0"/>
                </a:cubicBezTo>
                <a:cubicBezTo>
                  <a:pt x="2450295" y="-6140"/>
                  <a:pt x="2661010" y="54641"/>
                  <a:pt x="2808526" y="0"/>
                </a:cubicBezTo>
                <a:cubicBezTo>
                  <a:pt x="2956042" y="-54641"/>
                  <a:pt x="3085640" y="41291"/>
                  <a:pt x="3256946" y="0"/>
                </a:cubicBezTo>
                <a:cubicBezTo>
                  <a:pt x="3428252" y="-41291"/>
                  <a:pt x="3614469" y="30709"/>
                  <a:pt x="3799771" y="0"/>
                </a:cubicBezTo>
                <a:cubicBezTo>
                  <a:pt x="3985073" y="-30709"/>
                  <a:pt x="4334444" y="94089"/>
                  <a:pt x="4720212" y="0"/>
                </a:cubicBezTo>
                <a:cubicBezTo>
                  <a:pt x="4760878" y="162042"/>
                  <a:pt x="4718502" y="226765"/>
                  <a:pt x="4720212" y="364912"/>
                </a:cubicBezTo>
                <a:cubicBezTo>
                  <a:pt x="4721922" y="503059"/>
                  <a:pt x="4720175" y="553789"/>
                  <a:pt x="4720212" y="729824"/>
                </a:cubicBezTo>
                <a:cubicBezTo>
                  <a:pt x="4496484" y="769301"/>
                  <a:pt x="4424159" y="670217"/>
                  <a:pt x="4177388" y="729824"/>
                </a:cubicBezTo>
                <a:cubicBezTo>
                  <a:pt x="3930617" y="789431"/>
                  <a:pt x="3722571" y="687301"/>
                  <a:pt x="3587361" y="729824"/>
                </a:cubicBezTo>
                <a:cubicBezTo>
                  <a:pt x="3452151" y="772347"/>
                  <a:pt x="3211819" y="714204"/>
                  <a:pt x="2902930" y="729824"/>
                </a:cubicBezTo>
                <a:cubicBezTo>
                  <a:pt x="2594041" y="745444"/>
                  <a:pt x="2513866" y="724065"/>
                  <a:pt x="2218500" y="729824"/>
                </a:cubicBezTo>
                <a:cubicBezTo>
                  <a:pt x="1923134" y="735583"/>
                  <a:pt x="1889087" y="716489"/>
                  <a:pt x="1628473" y="729824"/>
                </a:cubicBezTo>
                <a:cubicBezTo>
                  <a:pt x="1367859" y="743159"/>
                  <a:pt x="1164365" y="659110"/>
                  <a:pt x="1038447" y="729824"/>
                </a:cubicBezTo>
                <a:cubicBezTo>
                  <a:pt x="912529" y="800538"/>
                  <a:pt x="787251" y="729487"/>
                  <a:pt x="542824" y="729824"/>
                </a:cubicBezTo>
                <a:cubicBezTo>
                  <a:pt x="298397" y="730161"/>
                  <a:pt x="175373" y="696243"/>
                  <a:pt x="0" y="729824"/>
                </a:cubicBezTo>
                <a:cubicBezTo>
                  <a:pt x="-13959" y="656677"/>
                  <a:pt x="34302" y="496234"/>
                  <a:pt x="0" y="379508"/>
                </a:cubicBezTo>
                <a:cubicBezTo>
                  <a:pt x="-34302" y="262782"/>
                  <a:pt x="44129" y="129044"/>
                  <a:pt x="0" y="0"/>
                </a:cubicBezTo>
                <a:close/>
              </a:path>
              <a:path w="4720212" h="729824" stroke="0" extrusionOk="0">
                <a:moveTo>
                  <a:pt x="0" y="0"/>
                </a:moveTo>
                <a:cubicBezTo>
                  <a:pt x="237639" y="-45957"/>
                  <a:pt x="384196" y="78078"/>
                  <a:pt x="684431" y="0"/>
                </a:cubicBezTo>
                <a:cubicBezTo>
                  <a:pt x="984666" y="-78078"/>
                  <a:pt x="1087851" y="63714"/>
                  <a:pt x="1227255" y="0"/>
                </a:cubicBezTo>
                <a:cubicBezTo>
                  <a:pt x="1366659" y="-63714"/>
                  <a:pt x="1628271" y="3767"/>
                  <a:pt x="1817282" y="0"/>
                </a:cubicBezTo>
                <a:cubicBezTo>
                  <a:pt x="2006293" y="-3767"/>
                  <a:pt x="2263536" y="71589"/>
                  <a:pt x="2501712" y="0"/>
                </a:cubicBezTo>
                <a:cubicBezTo>
                  <a:pt x="2739888" y="-71589"/>
                  <a:pt x="2808321" y="28642"/>
                  <a:pt x="2997335" y="0"/>
                </a:cubicBezTo>
                <a:cubicBezTo>
                  <a:pt x="3186349" y="-28642"/>
                  <a:pt x="3376943" y="28257"/>
                  <a:pt x="3634563" y="0"/>
                </a:cubicBezTo>
                <a:cubicBezTo>
                  <a:pt x="3892183" y="-28257"/>
                  <a:pt x="4015009" y="2084"/>
                  <a:pt x="4177388" y="0"/>
                </a:cubicBezTo>
                <a:cubicBezTo>
                  <a:pt x="4339767" y="-2084"/>
                  <a:pt x="4468602" y="64666"/>
                  <a:pt x="4720212" y="0"/>
                </a:cubicBezTo>
                <a:cubicBezTo>
                  <a:pt x="4725391" y="82170"/>
                  <a:pt x="4713610" y="273734"/>
                  <a:pt x="4720212" y="372210"/>
                </a:cubicBezTo>
                <a:cubicBezTo>
                  <a:pt x="4726814" y="470686"/>
                  <a:pt x="4691351" y="651830"/>
                  <a:pt x="4720212" y="729824"/>
                </a:cubicBezTo>
                <a:cubicBezTo>
                  <a:pt x="4405998" y="780356"/>
                  <a:pt x="4242546" y="720864"/>
                  <a:pt x="4035781" y="729824"/>
                </a:cubicBezTo>
                <a:cubicBezTo>
                  <a:pt x="3829016" y="738784"/>
                  <a:pt x="3682105" y="699199"/>
                  <a:pt x="3492957" y="729824"/>
                </a:cubicBezTo>
                <a:cubicBezTo>
                  <a:pt x="3303809" y="760449"/>
                  <a:pt x="3138829" y="687567"/>
                  <a:pt x="2902930" y="729824"/>
                </a:cubicBezTo>
                <a:cubicBezTo>
                  <a:pt x="2667031" y="772081"/>
                  <a:pt x="2486977" y="707908"/>
                  <a:pt x="2218500" y="729824"/>
                </a:cubicBezTo>
                <a:cubicBezTo>
                  <a:pt x="1950023" y="751740"/>
                  <a:pt x="1843449" y="699831"/>
                  <a:pt x="1534069" y="729824"/>
                </a:cubicBezTo>
                <a:cubicBezTo>
                  <a:pt x="1224689" y="759817"/>
                  <a:pt x="1191180" y="675621"/>
                  <a:pt x="944042" y="729824"/>
                </a:cubicBezTo>
                <a:cubicBezTo>
                  <a:pt x="696904" y="784027"/>
                  <a:pt x="279909" y="696386"/>
                  <a:pt x="0" y="729824"/>
                </a:cubicBezTo>
                <a:cubicBezTo>
                  <a:pt x="-14307" y="616606"/>
                  <a:pt x="2162" y="484113"/>
                  <a:pt x="0" y="350316"/>
                </a:cubicBezTo>
                <a:cubicBezTo>
                  <a:pt x="-2162" y="216519"/>
                  <a:pt x="22785" y="157919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180966089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Imagem 10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E20508D1-06A8-FBEA-F932-68E7F73E17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68DA27D3-CE7C-AFEF-D85E-4AE8F485986F}"/>
              </a:ext>
            </a:extLst>
          </p:cNvPr>
          <p:cNvSpPr/>
          <p:nvPr/>
        </p:nvSpPr>
        <p:spPr>
          <a:xfrm>
            <a:off x="7174837" y="2477637"/>
            <a:ext cx="461909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Ronda de financiamento de capital de risco;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Investimento pelo Banco Português de Fomento;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Seja considerada uma empresa inovadora e com elevado potencial de crescimento.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33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26E38-7BA3-85DA-2269-5A7C21B2C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35EA27B5-0C4E-B066-2DA3-1A1DC7D11AE5}"/>
              </a:ext>
            </a:extLst>
          </p:cNvPr>
          <p:cNvSpPr txBox="1"/>
          <p:nvPr/>
        </p:nvSpPr>
        <p:spPr>
          <a:xfrm>
            <a:off x="711200" y="623509"/>
            <a:ext cx="109105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>
                <a:solidFill>
                  <a:srgbClr val="3A16CA"/>
                </a:solidFill>
                <a:latin typeface="Archia bold" panose="020B0604020202020204" charset="0"/>
              </a:rPr>
              <a:t>1. Mas, afinal, o que é uma </a:t>
            </a:r>
            <a:r>
              <a:rPr lang="pt-PT" sz="4000" b="1" dirty="0" err="1">
                <a:solidFill>
                  <a:srgbClr val="3A16CA"/>
                </a:solidFill>
                <a:latin typeface="Archia bold" panose="020B0604020202020204" charset="0"/>
              </a:rPr>
              <a:t>startup</a:t>
            </a:r>
            <a:r>
              <a:rPr lang="pt-PT" sz="4000" b="1" dirty="0">
                <a:solidFill>
                  <a:srgbClr val="3A16CA"/>
                </a:solidFill>
                <a:latin typeface="Archia bold" panose="020B0604020202020204" charset="0"/>
              </a:rPr>
              <a:t>?</a:t>
            </a:r>
          </a:p>
          <a:p>
            <a:endParaRPr lang="pt-PT" sz="20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EED74D5-DF74-8246-2F7A-6E510E8FA241}"/>
              </a:ext>
            </a:extLst>
          </p:cNvPr>
          <p:cNvSpPr/>
          <p:nvPr/>
        </p:nvSpPr>
        <p:spPr>
          <a:xfrm>
            <a:off x="7450352" y="4892614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2F15634-4A19-F479-AFC1-93CBDFB656AE}"/>
              </a:ext>
            </a:extLst>
          </p:cNvPr>
          <p:cNvSpPr/>
          <p:nvPr/>
        </p:nvSpPr>
        <p:spPr>
          <a:xfrm>
            <a:off x="2365449" y="-235750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4B78006-B7F3-E84B-8B37-5A633A74DEB5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C5F12FD-8DEC-7D68-6599-3F50635D9C76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422D939-249E-B801-5A8D-E964D2AD10F0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Marcador de Posição de Conteúdo 2">
            <a:extLst>
              <a:ext uri="{FF2B5EF4-FFF2-40B4-BE49-F238E27FC236}">
                <a16:creationId xmlns:a16="http://schemas.microsoft.com/office/drawing/2014/main" id="{7EDCD695-9ACC-2795-0C48-F5F4F4B783DB}"/>
              </a:ext>
            </a:extLst>
          </p:cNvPr>
          <p:cNvSpPr txBox="1">
            <a:spLocks/>
          </p:cNvSpPr>
          <p:nvPr/>
        </p:nvSpPr>
        <p:spPr>
          <a:xfrm>
            <a:off x="838200" y="443708"/>
            <a:ext cx="10515600" cy="551820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3600" b="1" dirty="0"/>
          </a:p>
          <a:p>
            <a:pPr algn="just"/>
            <a:endParaRPr lang="pt-PT" b="1" dirty="0">
              <a:solidFill>
                <a:srgbClr val="3A16CA"/>
              </a:solidFill>
              <a:latin typeface="Gillory medium"/>
            </a:endParaRP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F91BE0E-CCDE-B3DD-856A-A90556896C1D}"/>
              </a:ext>
            </a:extLst>
          </p:cNvPr>
          <p:cNvSpPr/>
          <p:nvPr/>
        </p:nvSpPr>
        <p:spPr>
          <a:xfrm>
            <a:off x="665353" y="1447257"/>
            <a:ext cx="6119647" cy="404422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05C9C8CF-41E5-EC05-0CCA-23CB08E28D6F}"/>
              </a:ext>
            </a:extLst>
          </p:cNvPr>
          <p:cNvSpPr/>
          <p:nvPr/>
        </p:nvSpPr>
        <p:spPr>
          <a:xfrm>
            <a:off x="7102900" y="1447257"/>
            <a:ext cx="4762966" cy="404422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04BEC635-C213-03AF-6121-3C20CA278934}"/>
              </a:ext>
            </a:extLst>
          </p:cNvPr>
          <p:cNvSpPr/>
          <p:nvPr/>
        </p:nvSpPr>
        <p:spPr>
          <a:xfrm>
            <a:off x="984925" y="2477637"/>
            <a:ext cx="5605909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Atividade: &lt; 10 anos;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Trabalhadores: &lt; 250;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Volume de negócios anual: &lt; 50 M €;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Não resulte de transformação/cisão de grande empresa;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Não ter no capital participação maioritária de uma grande empresa;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Sede em Portugal ou, pelo menos, 25 trabalhadores em Portugal;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82E7B928-E1C4-CF6E-F3CF-DFF55E5A5058}"/>
              </a:ext>
            </a:extLst>
          </p:cNvPr>
          <p:cNvSpPr/>
          <p:nvPr/>
        </p:nvSpPr>
        <p:spPr>
          <a:xfrm>
            <a:off x="7174837" y="2477637"/>
            <a:ext cx="461909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Ronda de financiamento de capital de risco;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Investimento pelo Banco Português de Fomento;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Seja considerada uma empresa inovadora e com elevado potencial de crescimento.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sz="2000" dirty="0">
              <a:solidFill>
                <a:schemeClr val="bg1"/>
              </a:solidFill>
            </a:endParaRP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E18590E3-CC03-396C-F0DA-0F9C57C0560B}"/>
              </a:ext>
            </a:extLst>
          </p:cNvPr>
          <p:cNvSpPr/>
          <p:nvPr/>
        </p:nvSpPr>
        <p:spPr>
          <a:xfrm>
            <a:off x="1854311" y="1531949"/>
            <a:ext cx="3741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Cumulativos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D0166A36-F7F3-6145-8589-FF1F69428E8B}"/>
              </a:ext>
            </a:extLst>
          </p:cNvPr>
          <p:cNvSpPr/>
          <p:nvPr/>
        </p:nvSpPr>
        <p:spPr>
          <a:xfrm rot="21143027">
            <a:off x="-56538" y="1018999"/>
            <a:ext cx="4720212" cy="729824"/>
          </a:xfrm>
          <a:custGeom>
            <a:avLst/>
            <a:gdLst>
              <a:gd name="connsiteX0" fmla="*/ 0 w 4720212"/>
              <a:gd name="connsiteY0" fmla="*/ 0 h 729824"/>
              <a:gd name="connsiteX1" fmla="*/ 637229 w 4720212"/>
              <a:gd name="connsiteY1" fmla="*/ 0 h 729824"/>
              <a:gd name="connsiteX2" fmla="*/ 1180053 w 4720212"/>
              <a:gd name="connsiteY2" fmla="*/ 0 h 729824"/>
              <a:gd name="connsiteX3" fmla="*/ 1864484 w 4720212"/>
              <a:gd name="connsiteY3" fmla="*/ 0 h 729824"/>
              <a:gd name="connsiteX4" fmla="*/ 2312904 w 4720212"/>
              <a:gd name="connsiteY4" fmla="*/ 0 h 729824"/>
              <a:gd name="connsiteX5" fmla="*/ 2808526 w 4720212"/>
              <a:gd name="connsiteY5" fmla="*/ 0 h 729824"/>
              <a:gd name="connsiteX6" fmla="*/ 3256946 w 4720212"/>
              <a:gd name="connsiteY6" fmla="*/ 0 h 729824"/>
              <a:gd name="connsiteX7" fmla="*/ 3799771 w 4720212"/>
              <a:gd name="connsiteY7" fmla="*/ 0 h 729824"/>
              <a:gd name="connsiteX8" fmla="*/ 4720212 w 4720212"/>
              <a:gd name="connsiteY8" fmla="*/ 0 h 729824"/>
              <a:gd name="connsiteX9" fmla="*/ 4720212 w 4720212"/>
              <a:gd name="connsiteY9" fmla="*/ 364912 h 729824"/>
              <a:gd name="connsiteX10" fmla="*/ 4720212 w 4720212"/>
              <a:gd name="connsiteY10" fmla="*/ 729824 h 729824"/>
              <a:gd name="connsiteX11" fmla="*/ 4177388 w 4720212"/>
              <a:gd name="connsiteY11" fmla="*/ 729824 h 729824"/>
              <a:gd name="connsiteX12" fmla="*/ 3587361 w 4720212"/>
              <a:gd name="connsiteY12" fmla="*/ 729824 h 729824"/>
              <a:gd name="connsiteX13" fmla="*/ 2902930 w 4720212"/>
              <a:gd name="connsiteY13" fmla="*/ 729824 h 729824"/>
              <a:gd name="connsiteX14" fmla="*/ 2218500 w 4720212"/>
              <a:gd name="connsiteY14" fmla="*/ 729824 h 729824"/>
              <a:gd name="connsiteX15" fmla="*/ 1628473 w 4720212"/>
              <a:gd name="connsiteY15" fmla="*/ 729824 h 729824"/>
              <a:gd name="connsiteX16" fmla="*/ 1038447 w 4720212"/>
              <a:gd name="connsiteY16" fmla="*/ 729824 h 729824"/>
              <a:gd name="connsiteX17" fmla="*/ 542824 w 4720212"/>
              <a:gd name="connsiteY17" fmla="*/ 729824 h 729824"/>
              <a:gd name="connsiteX18" fmla="*/ 0 w 4720212"/>
              <a:gd name="connsiteY18" fmla="*/ 729824 h 729824"/>
              <a:gd name="connsiteX19" fmla="*/ 0 w 4720212"/>
              <a:gd name="connsiteY19" fmla="*/ 379508 h 729824"/>
              <a:gd name="connsiteX20" fmla="*/ 0 w 4720212"/>
              <a:gd name="connsiteY20" fmla="*/ 0 h 729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720212" h="729824" fill="none" extrusionOk="0">
                <a:moveTo>
                  <a:pt x="0" y="0"/>
                </a:moveTo>
                <a:cubicBezTo>
                  <a:pt x="291028" y="-40141"/>
                  <a:pt x="357233" y="39487"/>
                  <a:pt x="637229" y="0"/>
                </a:cubicBezTo>
                <a:cubicBezTo>
                  <a:pt x="917225" y="-39487"/>
                  <a:pt x="1038559" y="42153"/>
                  <a:pt x="1180053" y="0"/>
                </a:cubicBezTo>
                <a:cubicBezTo>
                  <a:pt x="1321547" y="-42153"/>
                  <a:pt x="1669188" y="52664"/>
                  <a:pt x="1864484" y="0"/>
                </a:cubicBezTo>
                <a:cubicBezTo>
                  <a:pt x="2059780" y="-52664"/>
                  <a:pt x="2175513" y="6140"/>
                  <a:pt x="2312904" y="0"/>
                </a:cubicBezTo>
                <a:cubicBezTo>
                  <a:pt x="2450295" y="-6140"/>
                  <a:pt x="2661010" y="54641"/>
                  <a:pt x="2808526" y="0"/>
                </a:cubicBezTo>
                <a:cubicBezTo>
                  <a:pt x="2956042" y="-54641"/>
                  <a:pt x="3085640" y="41291"/>
                  <a:pt x="3256946" y="0"/>
                </a:cubicBezTo>
                <a:cubicBezTo>
                  <a:pt x="3428252" y="-41291"/>
                  <a:pt x="3614469" y="30709"/>
                  <a:pt x="3799771" y="0"/>
                </a:cubicBezTo>
                <a:cubicBezTo>
                  <a:pt x="3985073" y="-30709"/>
                  <a:pt x="4334444" y="94089"/>
                  <a:pt x="4720212" y="0"/>
                </a:cubicBezTo>
                <a:cubicBezTo>
                  <a:pt x="4760878" y="162042"/>
                  <a:pt x="4718502" y="226765"/>
                  <a:pt x="4720212" y="364912"/>
                </a:cubicBezTo>
                <a:cubicBezTo>
                  <a:pt x="4721922" y="503059"/>
                  <a:pt x="4720175" y="553789"/>
                  <a:pt x="4720212" y="729824"/>
                </a:cubicBezTo>
                <a:cubicBezTo>
                  <a:pt x="4496484" y="769301"/>
                  <a:pt x="4424159" y="670217"/>
                  <a:pt x="4177388" y="729824"/>
                </a:cubicBezTo>
                <a:cubicBezTo>
                  <a:pt x="3930617" y="789431"/>
                  <a:pt x="3722571" y="687301"/>
                  <a:pt x="3587361" y="729824"/>
                </a:cubicBezTo>
                <a:cubicBezTo>
                  <a:pt x="3452151" y="772347"/>
                  <a:pt x="3211819" y="714204"/>
                  <a:pt x="2902930" y="729824"/>
                </a:cubicBezTo>
                <a:cubicBezTo>
                  <a:pt x="2594041" y="745444"/>
                  <a:pt x="2513866" y="724065"/>
                  <a:pt x="2218500" y="729824"/>
                </a:cubicBezTo>
                <a:cubicBezTo>
                  <a:pt x="1923134" y="735583"/>
                  <a:pt x="1889087" y="716489"/>
                  <a:pt x="1628473" y="729824"/>
                </a:cubicBezTo>
                <a:cubicBezTo>
                  <a:pt x="1367859" y="743159"/>
                  <a:pt x="1164365" y="659110"/>
                  <a:pt x="1038447" y="729824"/>
                </a:cubicBezTo>
                <a:cubicBezTo>
                  <a:pt x="912529" y="800538"/>
                  <a:pt x="787251" y="729487"/>
                  <a:pt x="542824" y="729824"/>
                </a:cubicBezTo>
                <a:cubicBezTo>
                  <a:pt x="298397" y="730161"/>
                  <a:pt x="175373" y="696243"/>
                  <a:pt x="0" y="729824"/>
                </a:cubicBezTo>
                <a:cubicBezTo>
                  <a:pt x="-13959" y="656677"/>
                  <a:pt x="34302" y="496234"/>
                  <a:pt x="0" y="379508"/>
                </a:cubicBezTo>
                <a:cubicBezTo>
                  <a:pt x="-34302" y="262782"/>
                  <a:pt x="44129" y="129044"/>
                  <a:pt x="0" y="0"/>
                </a:cubicBezTo>
                <a:close/>
              </a:path>
              <a:path w="4720212" h="729824" stroke="0" extrusionOk="0">
                <a:moveTo>
                  <a:pt x="0" y="0"/>
                </a:moveTo>
                <a:cubicBezTo>
                  <a:pt x="237639" y="-45957"/>
                  <a:pt x="384196" y="78078"/>
                  <a:pt x="684431" y="0"/>
                </a:cubicBezTo>
                <a:cubicBezTo>
                  <a:pt x="984666" y="-78078"/>
                  <a:pt x="1087851" y="63714"/>
                  <a:pt x="1227255" y="0"/>
                </a:cubicBezTo>
                <a:cubicBezTo>
                  <a:pt x="1366659" y="-63714"/>
                  <a:pt x="1628271" y="3767"/>
                  <a:pt x="1817282" y="0"/>
                </a:cubicBezTo>
                <a:cubicBezTo>
                  <a:pt x="2006293" y="-3767"/>
                  <a:pt x="2263536" y="71589"/>
                  <a:pt x="2501712" y="0"/>
                </a:cubicBezTo>
                <a:cubicBezTo>
                  <a:pt x="2739888" y="-71589"/>
                  <a:pt x="2808321" y="28642"/>
                  <a:pt x="2997335" y="0"/>
                </a:cubicBezTo>
                <a:cubicBezTo>
                  <a:pt x="3186349" y="-28642"/>
                  <a:pt x="3376943" y="28257"/>
                  <a:pt x="3634563" y="0"/>
                </a:cubicBezTo>
                <a:cubicBezTo>
                  <a:pt x="3892183" y="-28257"/>
                  <a:pt x="4015009" y="2084"/>
                  <a:pt x="4177388" y="0"/>
                </a:cubicBezTo>
                <a:cubicBezTo>
                  <a:pt x="4339767" y="-2084"/>
                  <a:pt x="4468602" y="64666"/>
                  <a:pt x="4720212" y="0"/>
                </a:cubicBezTo>
                <a:cubicBezTo>
                  <a:pt x="4725391" y="82170"/>
                  <a:pt x="4713610" y="273734"/>
                  <a:pt x="4720212" y="372210"/>
                </a:cubicBezTo>
                <a:cubicBezTo>
                  <a:pt x="4726814" y="470686"/>
                  <a:pt x="4691351" y="651830"/>
                  <a:pt x="4720212" y="729824"/>
                </a:cubicBezTo>
                <a:cubicBezTo>
                  <a:pt x="4405998" y="780356"/>
                  <a:pt x="4242546" y="720864"/>
                  <a:pt x="4035781" y="729824"/>
                </a:cubicBezTo>
                <a:cubicBezTo>
                  <a:pt x="3829016" y="738784"/>
                  <a:pt x="3682105" y="699199"/>
                  <a:pt x="3492957" y="729824"/>
                </a:cubicBezTo>
                <a:cubicBezTo>
                  <a:pt x="3303809" y="760449"/>
                  <a:pt x="3138829" y="687567"/>
                  <a:pt x="2902930" y="729824"/>
                </a:cubicBezTo>
                <a:cubicBezTo>
                  <a:pt x="2667031" y="772081"/>
                  <a:pt x="2486977" y="707908"/>
                  <a:pt x="2218500" y="729824"/>
                </a:cubicBezTo>
                <a:cubicBezTo>
                  <a:pt x="1950023" y="751740"/>
                  <a:pt x="1843449" y="699831"/>
                  <a:pt x="1534069" y="729824"/>
                </a:cubicBezTo>
                <a:cubicBezTo>
                  <a:pt x="1224689" y="759817"/>
                  <a:pt x="1191180" y="675621"/>
                  <a:pt x="944042" y="729824"/>
                </a:cubicBezTo>
                <a:cubicBezTo>
                  <a:pt x="696904" y="784027"/>
                  <a:pt x="279909" y="696386"/>
                  <a:pt x="0" y="729824"/>
                </a:cubicBezTo>
                <a:cubicBezTo>
                  <a:pt x="-14307" y="616606"/>
                  <a:pt x="2162" y="484113"/>
                  <a:pt x="0" y="350316"/>
                </a:cubicBezTo>
                <a:cubicBezTo>
                  <a:pt x="-2162" y="216519"/>
                  <a:pt x="22785" y="157919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180966089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DDA876FB-B953-737C-9FC3-370723877954}"/>
              </a:ext>
            </a:extLst>
          </p:cNvPr>
          <p:cNvSpPr/>
          <p:nvPr/>
        </p:nvSpPr>
        <p:spPr>
          <a:xfrm>
            <a:off x="7640997" y="1531949"/>
            <a:ext cx="36867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Alternativos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CB2526ED-3E09-79B7-AACA-D762F18160E1}"/>
              </a:ext>
            </a:extLst>
          </p:cNvPr>
          <p:cNvSpPr/>
          <p:nvPr/>
        </p:nvSpPr>
        <p:spPr>
          <a:xfrm rot="497219">
            <a:off x="8445160" y="990379"/>
            <a:ext cx="3695291" cy="729824"/>
          </a:xfrm>
          <a:custGeom>
            <a:avLst/>
            <a:gdLst>
              <a:gd name="connsiteX0" fmla="*/ 0 w 3695291"/>
              <a:gd name="connsiteY0" fmla="*/ 0 h 729824"/>
              <a:gd name="connsiteX1" fmla="*/ 490946 w 3695291"/>
              <a:gd name="connsiteY1" fmla="*/ 0 h 729824"/>
              <a:gd name="connsiteX2" fmla="*/ 1092750 w 3695291"/>
              <a:gd name="connsiteY2" fmla="*/ 0 h 729824"/>
              <a:gd name="connsiteX3" fmla="*/ 1657602 w 3695291"/>
              <a:gd name="connsiteY3" fmla="*/ 0 h 729824"/>
              <a:gd name="connsiteX4" fmla="*/ 2148548 w 3695291"/>
              <a:gd name="connsiteY4" fmla="*/ 0 h 729824"/>
              <a:gd name="connsiteX5" fmla="*/ 2750352 w 3695291"/>
              <a:gd name="connsiteY5" fmla="*/ 0 h 729824"/>
              <a:gd name="connsiteX6" fmla="*/ 3167392 w 3695291"/>
              <a:gd name="connsiteY6" fmla="*/ 0 h 729824"/>
              <a:gd name="connsiteX7" fmla="*/ 3695291 w 3695291"/>
              <a:gd name="connsiteY7" fmla="*/ 0 h 729824"/>
              <a:gd name="connsiteX8" fmla="*/ 3695291 w 3695291"/>
              <a:gd name="connsiteY8" fmla="*/ 343017 h 729824"/>
              <a:gd name="connsiteX9" fmla="*/ 3695291 w 3695291"/>
              <a:gd name="connsiteY9" fmla="*/ 729824 h 729824"/>
              <a:gd name="connsiteX10" fmla="*/ 3167392 w 3695291"/>
              <a:gd name="connsiteY10" fmla="*/ 729824 h 729824"/>
              <a:gd name="connsiteX11" fmla="*/ 2713399 w 3695291"/>
              <a:gd name="connsiteY11" fmla="*/ 729824 h 729824"/>
              <a:gd name="connsiteX12" fmla="*/ 2259406 w 3695291"/>
              <a:gd name="connsiteY12" fmla="*/ 729824 h 729824"/>
              <a:gd name="connsiteX13" fmla="*/ 1842367 w 3695291"/>
              <a:gd name="connsiteY13" fmla="*/ 729824 h 729824"/>
              <a:gd name="connsiteX14" fmla="*/ 1314468 w 3695291"/>
              <a:gd name="connsiteY14" fmla="*/ 729824 h 729824"/>
              <a:gd name="connsiteX15" fmla="*/ 712663 w 3695291"/>
              <a:gd name="connsiteY15" fmla="*/ 729824 h 729824"/>
              <a:gd name="connsiteX16" fmla="*/ 0 w 3695291"/>
              <a:gd name="connsiteY16" fmla="*/ 729824 h 729824"/>
              <a:gd name="connsiteX17" fmla="*/ 0 w 3695291"/>
              <a:gd name="connsiteY17" fmla="*/ 364912 h 729824"/>
              <a:gd name="connsiteX18" fmla="*/ 0 w 3695291"/>
              <a:gd name="connsiteY18" fmla="*/ 0 h 729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695291" h="729824" fill="none" extrusionOk="0">
                <a:moveTo>
                  <a:pt x="0" y="0"/>
                </a:moveTo>
                <a:cubicBezTo>
                  <a:pt x="222146" y="-25803"/>
                  <a:pt x="257330" y="43307"/>
                  <a:pt x="490946" y="0"/>
                </a:cubicBezTo>
                <a:cubicBezTo>
                  <a:pt x="724562" y="-43307"/>
                  <a:pt x="930218" y="57087"/>
                  <a:pt x="1092750" y="0"/>
                </a:cubicBezTo>
                <a:cubicBezTo>
                  <a:pt x="1255282" y="-57087"/>
                  <a:pt x="1380724" y="33595"/>
                  <a:pt x="1657602" y="0"/>
                </a:cubicBezTo>
                <a:cubicBezTo>
                  <a:pt x="1934480" y="-33595"/>
                  <a:pt x="1997297" y="57283"/>
                  <a:pt x="2148548" y="0"/>
                </a:cubicBezTo>
                <a:cubicBezTo>
                  <a:pt x="2299799" y="-57283"/>
                  <a:pt x="2622890" y="30954"/>
                  <a:pt x="2750352" y="0"/>
                </a:cubicBezTo>
                <a:cubicBezTo>
                  <a:pt x="2877814" y="-30954"/>
                  <a:pt x="3016871" y="3740"/>
                  <a:pt x="3167392" y="0"/>
                </a:cubicBezTo>
                <a:cubicBezTo>
                  <a:pt x="3317913" y="-3740"/>
                  <a:pt x="3477138" y="48094"/>
                  <a:pt x="3695291" y="0"/>
                </a:cubicBezTo>
                <a:cubicBezTo>
                  <a:pt x="3697599" y="111318"/>
                  <a:pt x="3692198" y="204989"/>
                  <a:pt x="3695291" y="343017"/>
                </a:cubicBezTo>
                <a:cubicBezTo>
                  <a:pt x="3698384" y="481045"/>
                  <a:pt x="3675284" y="643102"/>
                  <a:pt x="3695291" y="729824"/>
                </a:cubicBezTo>
                <a:cubicBezTo>
                  <a:pt x="3553302" y="758371"/>
                  <a:pt x="3420775" y="692986"/>
                  <a:pt x="3167392" y="729824"/>
                </a:cubicBezTo>
                <a:cubicBezTo>
                  <a:pt x="2914009" y="766662"/>
                  <a:pt x="2864864" y="720671"/>
                  <a:pt x="2713399" y="729824"/>
                </a:cubicBezTo>
                <a:cubicBezTo>
                  <a:pt x="2561934" y="738977"/>
                  <a:pt x="2356031" y="686877"/>
                  <a:pt x="2259406" y="729824"/>
                </a:cubicBezTo>
                <a:cubicBezTo>
                  <a:pt x="2162781" y="772771"/>
                  <a:pt x="2022535" y="728629"/>
                  <a:pt x="1842367" y="729824"/>
                </a:cubicBezTo>
                <a:cubicBezTo>
                  <a:pt x="1662199" y="731019"/>
                  <a:pt x="1533762" y="668872"/>
                  <a:pt x="1314468" y="729824"/>
                </a:cubicBezTo>
                <a:cubicBezTo>
                  <a:pt x="1095174" y="790776"/>
                  <a:pt x="889227" y="666377"/>
                  <a:pt x="712663" y="729824"/>
                </a:cubicBezTo>
                <a:cubicBezTo>
                  <a:pt x="536100" y="793271"/>
                  <a:pt x="203157" y="702309"/>
                  <a:pt x="0" y="729824"/>
                </a:cubicBezTo>
                <a:cubicBezTo>
                  <a:pt x="-15746" y="615237"/>
                  <a:pt x="24984" y="469541"/>
                  <a:pt x="0" y="364912"/>
                </a:cubicBezTo>
                <a:cubicBezTo>
                  <a:pt x="-24984" y="260283"/>
                  <a:pt x="26062" y="133782"/>
                  <a:pt x="0" y="0"/>
                </a:cubicBezTo>
                <a:close/>
              </a:path>
              <a:path w="3695291" h="729824" stroke="0" extrusionOk="0">
                <a:moveTo>
                  <a:pt x="0" y="0"/>
                </a:moveTo>
                <a:cubicBezTo>
                  <a:pt x="254079" y="-9109"/>
                  <a:pt x="435418" y="15640"/>
                  <a:pt x="601805" y="0"/>
                </a:cubicBezTo>
                <a:cubicBezTo>
                  <a:pt x="768193" y="-15640"/>
                  <a:pt x="917684" y="52288"/>
                  <a:pt x="1092750" y="0"/>
                </a:cubicBezTo>
                <a:cubicBezTo>
                  <a:pt x="1267816" y="-52288"/>
                  <a:pt x="1425074" y="27198"/>
                  <a:pt x="1620649" y="0"/>
                </a:cubicBezTo>
                <a:cubicBezTo>
                  <a:pt x="1816224" y="-27198"/>
                  <a:pt x="1964958" y="68181"/>
                  <a:pt x="2222454" y="0"/>
                </a:cubicBezTo>
                <a:cubicBezTo>
                  <a:pt x="2479950" y="-68181"/>
                  <a:pt x="2577422" y="2694"/>
                  <a:pt x="2676446" y="0"/>
                </a:cubicBezTo>
                <a:cubicBezTo>
                  <a:pt x="2775470" y="-2694"/>
                  <a:pt x="3011184" y="26642"/>
                  <a:pt x="3241298" y="0"/>
                </a:cubicBezTo>
                <a:cubicBezTo>
                  <a:pt x="3471412" y="-26642"/>
                  <a:pt x="3520849" y="42390"/>
                  <a:pt x="3695291" y="0"/>
                </a:cubicBezTo>
                <a:cubicBezTo>
                  <a:pt x="3703693" y="86807"/>
                  <a:pt x="3667921" y="227199"/>
                  <a:pt x="3695291" y="379508"/>
                </a:cubicBezTo>
                <a:cubicBezTo>
                  <a:pt x="3722661" y="531817"/>
                  <a:pt x="3686487" y="556991"/>
                  <a:pt x="3695291" y="729824"/>
                </a:cubicBezTo>
                <a:cubicBezTo>
                  <a:pt x="3492628" y="734985"/>
                  <a:pt x="3335275" y="716593"/>
                  <a:pt x="3241298" y="729824"/>
                </a:cubicBezTo>
                <a:cubicBezTo>
                  <a:pt x="3147321" y="743055"/>
                  <a:pt x="2832114" y="671734"/>
                  <a:pt x="2639494" y="729824"/>
                </a:cubicBezTo>
                <a:cubicBezTo>
                  <a:pt x="2446874" y="787914"/>
                  <a:pt x="2342353" y="709787"/>
                  <a:pt x="2148548" y="729824"/>
                </a:cubicBezTo>
                <a:cubicBezTo>
                  <a:pt x="1954743" y="749861"/>
                  <a:pt x="1731188" y="688237"/>
                  <a:pt x="1620649" y="729824"/>
                </a:cubicBezTo>
                <a:cubicBezTo>
                  <a:pt x="1510110" y="771411"/>
                  <a:pt x="1222895" y="684242"/>
                  <a:pt x="1018845" y="729824"/>
                </a:cubicBezTo>
                <a:cubicBezTo>
                  <a:pt x="814795" y="775406"/>
                  <a:pt x="289470" y="711020"/>
                  <a:pt x="0" y="729824"/>
                </a:cubicBezTo>
                <a:cubicBezTo>
                  <a:pt x="-34606" y="605488"/>
                  <a:pt x="7093" y="493674"/>
                  <a:pt x="0" y="364912"/>
                </a:cubicBezTo>
                <a:cubicBezTo>
                  <a:pt x="-7093" y="236150"/>
                  <a:pt x="24450" y="181216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180966089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2" name="Conexão Reta 11">
            <a:extLst>
              <a:ext uri="{FF2B5EF4-FFF2-40B4-BE49-F238E27FC236}">
                <a16:creationId xmlns:a16="http://schemas.microsoft.com/office/drawing/2014/main" id="{2B7E4FBF-2B52-6BAD-2764-14817FA1F991}"/>
              </a:ext>
            </a:extLst>
          </p:cNvPr>
          <p:cNvCxnSpPr>
            <a:cxnSpLocks/>
          </p:cNvCxnSpPr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A2FBC2F4-2681-3739-286A-CF1F20EC2B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7100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F2274E2D-79A3-A2D2-E17A-E7C5FB1DEF07}"/>
              </a:ext>
            </a:extLst>
          </p:cNvPr>
          <p:cNvSpPr/>
          <p:nvPr/>
        </p:nvSpPr>
        <p:spPr>
          <a:xfrm>
            <a:off x="5851863" y="2507845"/>
            <a:ext cx="4426335" cy="3703133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306AB57-A36D-C99D-2811-9F9F78716AD9}"/>
              </a:ext>
            </a:extLst>
          </p:cNvPr>
          <p:cNvSpPr/>
          <p:nvPr/>
        </p:nvSpPr>
        <p:spPr>
          <a:xfrm>
            <a:off x="7596360" y="709152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D935726E-5272-6280-EDE7-88A65704C3C1}"/>
              </a:ext>
            </a:extLst>
          </p:cNvPr>
          <p:cNvSpPr/>
          <p:nvPr/>
        </p:nvSpPr>
        <p:spPr>
          <a:xfrm>
            <a:off x="2297419" y="-3499761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" name="Marcador de Posição de Conteúdo 2">
            <a:extLst>
              <a:ext uri="{FF2B5EF4-FFF2-40B4-BE49-F238E27FC236}">
                <a16:creationId xmlns:a16="http://schemas.microsoft.com/office/drawing/2014/main" id="{3EE27D99-6DC1-B547-77EF-E08C3F138521}"/>
              </a:ext>
            </a:extLst>
          </p:cNvPr>
          <p:cNvSpPr txBox="1">
            <a:spLocks/>
          </p:cNvSpPr>
          <p:nvPr/>
        </p:nvSpPr>
        <p:spPr>
          <a:xfrm>
            <a:off x="565191" y="1319330"/>
            <a:ext cx="10515600" cy="96629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2400" dirty="0">
                <a:solidFill>
                  <a:schemeClr val="accent1"/>
                </a:solidFill>
                <a:latin typeface="Gillory medium"/>
              </a:rPr>
              <a:t>Um dos requisitos referidos na lei…</a:t>
            </a:r>
          </a:p>
          <a:p>
            <a:pPr marL="0" indent="0" algn="just">
              <a:buNone/>
            </a:pPr>
            <a:r>
              <a:rPr lang="pt-PT" sz="2400" dirty="0">
                <a:solidFill>
                  <a:schemeClr val="accent1"/>
                </a:solidFill>
                <a:latin typeface="Gillory medium"/>
              </a:rPr>
              <a:t>… que seja</a:t>
            </a:r>
            <a:r>
              <a:rPr lang="pt-PT" sz="2400" dirty="0">
                <a:solidFill>
                  <a:schemeClr val="tx2"/>
                </a:solidFill>
                <a:latin typeface="Gillory medium"/>
              </a:rPr>
              <a:t> empresa inovadora e com elevado potencial de crescimento</a:t>
            </a:r>
          </a:p>
          <a:p>
            <a:pPr marL="0" indent="0" algn="just">
              <a:buFont typeface="Arial" pitchFamily="34" charset="0"/>
              <a:buNone/>
            </a:pPr>
            <a:endParaRPr lang="pt-PT" sz="2400" dirty="0">
              <a:solidFill>
                <a:schemeClr val="accent1"/>
              </a:solidFill>
              <a:latin typeface="Gillory medium"/>
            </a:endParaRPr>
          </a:p>
          <a:p>
            <a:pPr marL="0" indent="0" algn="just">
              <a:buFont typeface="Arial" pitchFamily="34" charset="0"/>
              <a:buNone/>
            </a:pPr>
            <a:endParaRPr lang="pt-PT" sz="2400" dirty="0">
              <a:solidFill>
                <a:schemeClr val="accent1"/>
              </a:solidFill>
              <a:latin typeface="Gillory medium"/>
            </a:endParaRPr>
          </a:p>
          <a:p>
            <a:pPr marL="0" indent="0">
              <a:buNone/>
            </a:pPr>
            <a:endParaRPr lang="pt-PT" sz="2800" dirty="0">
              <a:solidFill>
                <a:schemeClr val="accent1"/>
              </a:solidFill>
            </a:endParaRPr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2B9A2C0C-AB79-7D89-973B-238C742B3FFD}"/>
              </a:ext>
            </a:extLst>
          </p:cNvPr>
          <p:cNvSpPr txBox="1">
            <a:spLocks/>
          </p:cNvSpPr>
          <p:nvPr/>
        </p:nvSpPr>
        <p:spPr>
          <a:xfrm>
            <a:off x="320338" y="2945793"/>
            <a:ext cx="4018875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pt-PT" sz="2400" dirty="0">
              <a:solidFill>
                <a:schemeClr val="bg1"/>
              </a:solidFill>
              <a:latin typeface="Gillory medium"/>
            </a:endParaRPr>
          </a:p>
          <a:p>
            <a:pPr marL="0" indent="0" algn="ctr">
              <a:buNone/>
            </a:pPr>
            <a:endParaRPr lang="pt-PT" sz="24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C2F7F7D-FC35-BB48-9399-A88A144835C3}"/>
              </a:ext>
            </a:extLst>
          </p:cNvPr>
          <p:cNvSpPr/>
          <p:nvPr/>
        </p:nvSpPr>
        <p:spPr>
          <a:xfrm>
            <a:off x="2293281" y="2207757"/>
            <a:ext cx="4426335" cy="37031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44528D1-91A1-A9B8-D05B-E57E5CAC44E4}"/>
              </a:ext>
            </a:extLst>
          </p:cNvPr>
          <p:cNvSpPr txBox="1"/>
          <p:nvPr/>
        </p:nvSpPr>
        <p:spPr>
          <a:xfrm>
            <a:off x="2667171" y="3281693"/>
            <a:ext cx="36785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2400" dirty="0">
                <a:solidFill>
                  <a:schemeClr val="bg1"/>
                </a:solidFill>
                <a:latin typeface="Gillory medium"/>
              </a:rPr>
              <a:t>À qual seja reconhecida idoneidade para atividades de I&amp;D pela ANI.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FFE0193-2EFF-14EC-6CBC-0E7E491D9DD5}"/>
              </a:ext>
            </a:extLst>
          </p:cNvPr>
          <p:cNvSpPr>
            <a:spLocks/>
          </p:cNvSpPr>
          <p:nvPr/>
        </p:nvSpPr>
        <p:spPr>
          <a:xfrm>
            <a:off x="5851863" y="4732427"/>
            <a:ext cx="1277168" cy="119331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accent2"/>
              </a:solidFill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ACFA65C6-21BC-A246-8666-4D8185CEDAE7}"/>
              </a:ext>
            </a:extLst>
          </p:cNvPr>
          <p:cNvSpPr txBox="1"/>
          <p:nvPr/>
        </p:nvSpPr>
        <p:spPr>
          <a:xfrm>
            <a:off x="6799870" y="3325595"/>
            <a:ext cx="2622976" cy="185893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defPPr>
              <a:defRPr lang="pt-PT"/>
            </a:defPPr>
            <a:lvl1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chemeClr val="bg1"/>
                </a:solidFill>
                <a:latin typeface="Gillory medium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pt-PT" sz="2800" dirty="0"/>
              <a:t> Certificação do processo de reconhecimento do setor da tecnologia.</a:t>
            </a:r>
          </a:p>
        </p:txBody>
      </p:sp>
      <p:sp>
        <p:nvSpPr>
          <p:cNvPr id="24" name="Marcador de Posição de Conteúdo 2">
            <a:extLst>
              <a:ext uri="{FF2B5EF4-FFF2-40B4-BE49-F238E27FC236}">
                <a16:creationId xmlns:a16="http://schemas.microsoft.com/office/drawing/2014/main" id="{E9E2C326-FFE5-B5FE-749A-DB6CFB55337E}"/>
              </a:ext>
            </a:extLst>
          </p:cNvPr>
          <p:cNvSpPr txBox="1">
            <a:spLocks/>
          </p:cNvSpPr>
          <p:nvPr/>
        </p:nvSpPr>
        <p:spPr>
          <a:xfrm>
            <a:off x="4480032" y="5026735"/>
            <a:ext cx="4018875" cy="56390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3600" dirty="0">
                <a:solidFill>
                  <a:schemeClr val="bg1"/>
                </a:solidFill>
              </a:rPr>
              <a:t>ou</a:t>
            </a:r>
          </a:p>
        </p:txBody>
      </p:sp>
      <p:pic>
        <p:nvPicPr>
          <p:cNvPr id="25" name="Imagem 24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812F2B67-84A6-8B42-94FA-5CF26FC615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ABDAF6F9-10B9-929B-02CF-D68FB4558356}"/>
              </a:ext>
            </a:extLst>
          </p:cNvPr>
          <p:cNvSpPr txBox="1"/>
          <p:nvPr/>
        </p:nvSpPr>
        <p:spPr>
          <a:xfrm>
            <a:off x="711200" y="623509"/>
            <a:ext cx="109105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>
                <a:solidFill>
                  <a:srgbClr val="3A16CA"/>
                </a:solidFill>
                <a:latin typeface="Archia bold" panose="020B0604020202020204" charset="0"/>
              </a:rPr>
              <a:t>1. Mas, afinal, o que é uma </a:t>
            </a:r>
            <a:r>
              <a:rPr lang="pt-PT" sz="4000" b="1" dirty="0" err="1">
                <a:solidFill>
                  <a:srgbClr val="3A16CA"/>
                </a:solidFill>
                <a:latin typeface="Archia bold" panose="020B0604020202020204" charset="0"/>
              </a:rPr>
              <a:t>startup</a:t>
            </a:r>
            <a:r>
              <a:rPr lang="pt-PT" sz="4000" b="1" dirty="0">
                <a:solidFill>
                  <a:srgbClr val="3A16CA"/>
                </a:solidFill>
                <a:latin typeface="Archia bold" panose="020B0604020202020204" charset="0"/>
              </a:rPr>
              <a:t>?</a:t>
            </a:r>
          </a:p>
          <a:p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5254777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9" grpId="0"/>
      <p:bldP spid="7" grpId="0" animBg="1"/>
      <p:bldP spid="18" grpId="0"/>
      <p:bldP spid="20" grpId="0" animBg="1"/>
      <p:bldP spid="22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600905B4-C5FD-883C-271E-D6DCE4756F89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FD95F813-338A-17E0-8448-3A817C8AF872}"/>
              </a:ext>
            </a:extLst>
          </p:cNvPr>
          <p:cNvSpPr/>
          <p:nvPr/>
        </p:nvSpPr>
        <p:spPr>
          <a:xfrm>
            <a:off x="7914447" y="57263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D91C955-2B2F-F1F6-D355-393B86A826ED}"/>
              </a:ext>
            </a:extLst>
          </p:cNvPr>
          <p:cNvSpPr/>
          <p:nvPr/>
        </p:nvSpPr>
        <p:spPr>
          <a:xfrm>
            <a:off x="2697794" y="-2335495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" name="Marcador de Posição de Conteúdo 2">
            <a:extLst>
              <a:ext uri="{FF2B5EF4-FFF2-40B4-BE49-F238E27FC236}">
                <a16:creationId xmlns:a16="http://schemas.microsoft.com/office/drawing/2014/main" id="{317C2B4F-D9F1-CFA0-2811-2472BE09A44D}"/>
              </a:ext>
            </a:extLst>
          </p:cNvPr>
          <p:cNvSpPr txBox="1">
            <a:spLocks/>
          </p:cNvSpPr>
          <p:nvPr/>
        </p:nvSpPr>
        <p:spPr>
          <a:xfrm>
            <a:off x="711200" y="745732"/>
            <a:ext cx="9804995" cy="8068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4000" b="1" dirty="0">
                <a:solidFill>
                  <a:srgbClr val="3A16CA"/>
                </a:solidFill>
                <a:latin typeface="Archia bold" panose="020B0604020202020204" charset="0"/>
              </a:rPr>
              <a:t>O reconhecimento de idoneidade pela ANI – O Selo ID</a:t>
            </a:r>
            <a:endParaRPr lang="pt-PT" sz="3000" dirty="0">
              <a:solidFill>
                <a:srgbClr val="3A16CA"/>
              </a:solidFill>
              <a:latin typeface="Gillory medium"/>
            </a:endParaRPr>
          </a:p>
          <a:p>
            <a:pPr algn="just">
              <a:buFontTx/>
              <a:buChar char="-"/>
            </a:pPr>
            <a:r>
              <a:rPr lang="pt-PT" sz="3000" dirty="0">
                <a:solidFill>
                  <a:srgbClr val="3A16CA"/>
                </a:solidFill>
                <a:latin typeface="Gillory medium"/>
              </a:rPr>
              <a:t>Formulário online no site do SIFIDE;</a:t>
            </a:r>
          </a:p>
          <a:p>
            <a:pPr algn="just">
              <a:buFontTx/>
              <a:buChar char="-"/>
            </a:pPr>
            <a:endParaRPr lang="pt-PT" sz="3000" dirty="0">
              <a:solidFill>
                <a:srgbClr val="3A16CA"/>
              </a:solidFill>
              <a:latin typeface="Gillory medium"/>
            </a:endParaRPr>
          </a:p>
          <a:p>
            <a:pPr algn="just">
              <a:buFontTx/>
              <a:buChar char="-"/>
            </a:pPr>
            <a:r>
              <a:rPr lang="pt-PT" sz="3000" dirty="0">
                <a:solidFill>
                  <a:srgbClr val="3A16CA"/>
                </a:solidFill>
                <a:latin typeface="Gillory medium"/>
              </a:rPr>
              <a:t>Requisito preponderante muitas vezes exigido por Venture </a:t>
            </a:r>
            <a:r>
              <a:rPr lang="pt-PT" sz="3000" dirty="0" err="1">
                <a:solidFill>
                  <a:srgbClr val="3A16CA"/>
                </a:solidFill>
                <a:latin typeface="Gillory medium"/>
              </a:rPr>
              <a:t>Capitals</a:t>
            </a:r>
            <a:r>
              <a:rPr lang="pt-PT" sz="3000" dirty="0">
                <a:solidFill>
                  <a:srgbClr val="3A16CA"/>
                </a:solidFill>
                <a:latin typeface="Gillory medium"/>
              </a:rPr>
              <a:t> para investimento;</a:t>
            </a:r>
          </a:p>
          <a:p>
            <a:pPr algn="just">
              <a:buFontTx/>
              <a:buChar char="-"/>
            </a:pPr>
            <a:endParaRPr lang="pt-PT" sz="3000" dirty="0">
              <a:solidFill>
                <a:srgbClr val="3A16CA"/>
              </a:solidFill>
              <a:latin typeface="Gillory medium"/>
            </a:endParaRPr>
          </a:p>
          <a:p>
            <a:pPr algn="just">
              <a:buFontTx/>
              <a:buChar char="-"/>
            </a:pPr>
            <a:r>
              <a:rPr lang="pt-PT" sz="3000" dirty="0">
                <a:solidFill>
                  <a:srgbClr val="3A16CA"/>
                </a:solidFill>
                <a:latin typeface="Gillory medium"/>
              </a:rPr>
              <a:t>Válido por 12 anos, enquanto se mantiverem as condições que levaram à sua atribuição.</a:t>
            </a:r>
            <a:endParaRPr lang="pt-PT" sz="3000" dirty="0">
              <a:solidFill>
                <a:srgbClr val="FF0000"/>
              </a:solidFill>
              <a:latin typeface="Gillory medium"/>
            </a:endParaRPr>
          </a:p>
          <a:p>
            <a:pPr marL="0" indent="0">
              <a:buNone/>
            </a:pPr>
            <a:endParaRPr lang="pt-PT" dirty="0">
              <a:solidFill>
                <a:srgbClr val="3A16CA"/>
              </a:solidFill>
              <a:latin typeface="Gillory medium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FDEBA2A-B49D-D90C-765A-8BB10EB41CCF}"/>
              </a:ext>
            </a:extLst>
          </p:cNvPr>
          <p:cNvSpPr/>
          <p:nvPr/>
        </p:nvSpPr>
        <p:spPr>
          <a:xfrm flipV="1">
            <a:off x="-76067" y="-2287385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pic>
        <p:nvPicPr>
          <p:cNvPr id="11" name="Imagem 10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3948C52F-667B-3015-BD90-8F3CC02004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966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1B405-81D1-27BF-0116-82820DED0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146009F9-0CE5-B653-D216-624CC690015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166C0C5-D90A-BC01-E20E-C2BFBE6134E5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AF207BD-B739-6C88-3749-769D84E8A05B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6C9BAC90-3EAE-E033-A6C5-DDA04937D063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045F65CC-7B00-FF19-ED79-2D37C2BDBA97}"/>
              </a:ext>
            </a:extLst>
          </p:cNvPr>
          <p:cNvSpPr/>
          <p:nvPr/>
        </p:nvSpPr>
        <p:spPr>
          <a:xfrm>
            <a:off x="7914447" y="57263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A6DF509-4BE8-980B-58D7-C51C39245260}"/>
              </a:ext>
            </a:extLst>
          </p:cNvPr>
          <p:cNvSpPr/>
          <p:nvPr/>
        </p:nvSpPr>
        <p:spPr>
          <a:xfrm>
            <a:off x="2697794" y="-2335495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" name="Marcador de Posição de Conteúdo 2">
            <a:extLst>
              <a:ext uri="{FF2B5EF4-FFF2-40B4-BE49-F238E27FC236}">
                <a16:creationId xmlns:a16="http://schemas.microsoft.com/office/drawing/2014/main" id="{968559D4-5BDA-5F1F-33FA-4B512F62CFD3}"/>
              </a:ext>
            </a:extLst>
          </p:cNvPr>
          <p:cNvSpPr txBox="1">
            <a:spLocks/>
          </p:cNvSpPr>
          <p:nvPr/>
        </p:nvSpPr>
        <p:spPr>
          <a:xfrm>
            <a:off x="711200" y="840040"/>
            <a:ext cx="10515600" cy="118679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4000" b="1" dirty="0">
                <a:solidFill>
                  <a:srgbClr val="3A16CA"/>
                </a:solidFill>
                <a:latin typeface="Archia bold" panose="020B0604020202020204" charset="0"/>
              </a:rPr>
              <a:t>O reconhecimento de Empresas do Setor Tecnológico</a:t>
            </a:r>
          </a:p>
        </p:txBody>
      </p:sp>
      <p:sp>
        <p:nvSpPr>
          <p:cNvPr id="8" name="Marcador de Posição de Conteúdo 2">
            <a:extLst>
              <a:ext uri="{FF2B5EF4-FFF2-40B4-BE49-F238E27FC236}">
                <a16:creationId xmlns:a16="http://schemas.microsoft.com/office/drawing/2014/main" id="{DAA7FAEA-4441-996B-084C-DEB5DCF6BF21}"/>
              </a:ext>
            </a:extLst>
          </p:cNvPr>
          <p:cNvSpPr txBox="1">
            <a:spLocks/>
          </p:cNvSpPr>
          <p:nvPr/>
        </p:nvSpPr>
        <p:spPr>
          <a:xfrm>
            <a:off x="711200" y="2831690"/>
            <a:ext cx="10515600" cy="298556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pt-PT" dirty="0">
              <a:solidFill>
                <a:srgbClr val="3A16CA"/>
              </a:solidFill>
              <a:latin typeface="Gillory medium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31333E43-FCD4-606C-4D0E-DBD8E5985343}"/>
              </a:ext>
            </a:extLst>
          </p:cNvPr>
          <p:cNvSpPr/>
          <p:nvPr/>
        </p:nvSpPr>
        <p:spPr>
          <a:xfrm flipV="1">
            <a:off x="-76067" y="-2287385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3C9454B-A0EE-03DF-0299-44CBBB66DB61}"/>
              </a:ext>
            </a:extLst>
          </p:cNvPr>
          <p:cNvSpPr/>
          <p:nvPr/>
        </p:nvSpPr>
        <p:spPr>
          <a:xfrm>
            <a:off x="711200" y="2382190"/>
            <a:ext cx="10769600" cy="33239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FontTx/>
              <a:buChar char="-"/>
            </a:pPr>
            <a:r>
              <a:rPr lang="pt-PT" sz="3000" dirty="0">
                <a:solidFill>
                  <a:srgbClr val="3A16CA"/>
                </a:solidFill>
                <a:latin typeface="Gillory medium"/>
              </a:rPr>
              <a:t>Formulário online no site ANI; </a:t>
            </a:r>
          </a:p>
          <a:p>
            <a:pPr>
              <a:buFontTx/>
              <a:buChar char="-"/>
            </a:pPr>
            <a:endParaRPr lang="pt-PT" sz="3000" dirty="0">
              <a:solidFill>
                <a:srgbClr val="3A16CA"/>
              </a:solidFill>
              <a:latin typeface="Gillory medium"/>
            </a:endParaRPr>
          </a:p>
          <a:p>
            <a:pPr>
              <a:buFontTx/>
              <a:buChar char="-"/>
            </a:pPr>
            <a:r>
              <a:rPr lang="pt-PT" sz="3000" dirty="0">
                <a:solidFill>
                  <a:srgbClr val="3A16CA"/>
                </a:solidFill>
                <a:latin typeface="Gillory medium"/>
              </a:rPr>
              <a:t>Proposta da incubadora certificada de que a empresa está integrada em programas de incubação há menos de 3 anos;</a:t>
            </a:r>
          </a:p>
          <a:p>
            <a:pPr>
              <a:buFontTx/>
              <a:buChar char="-"/>
            </a:pPr>
            <a:endParaRPr lang="pt-PT" sz="3000" dirty="0">
              <a:solidFill>
                <a:srgbClr val="3A16CA"/>
              </a:solidFill>
              <a:latin typeface="Gillory medium"/>
            </a:endParaRPr>
          </a:p>
          <a:p>
            <a:pPr>
              <a:buFontTx/>
              <a:buChar char="-"/>
            </a:pPr>
            <a:r>
              <a:rPr lang="pt-PT" sz="3000" dirty="0">
                <a:solidFill>
                  <a:srgbClr val="3A16CA"/>
                </a:solidFill>
                <a:latin typeface="Gillory medium"/>
              </a:rPr>
              <a:t>Renovável anualmente enquanto se mantiverem as condições que levaram à sua atribuição.</a:t>
            </a:r>
            <a:endParaRPr lang="pt-PT" sz="3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Imagem 10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18FAAAF-6BDF-E777-1D91-CE6D72836E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5550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95B15-6022-1F8A-18FB-65111A978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95CAB0C0-2691-E70A-315A-6904E1A55277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5656647-D969-3A64-41E7-AE8ADB3780F4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3F3A529-48E1-9173-9434-43091A8D6DAB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C43FC5B5-A3D6-22F6-1D6A-1B66E0A2846A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DC1A1EFF-43D4-63F3-38C4-190DCCD23B22}"/>
              </a:ext>
            </a:extLst>
          </p:cNvPr>
          <p:cNvSpPr/>
          <p:nvPr/>
        </p:nvSpPr>
        <p:spPr>
          <a:xfrm>
            <a:off x="7914447" y="57263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FEC8D63-8284-E1C8-6AC0-6A5E568A63B3}"/>
              </a:ext>
            </a:extLst>
          </p:cNvPr>
          <p:cNvSpPr/>
          <p:nvPr/>
        </p:nvSpPr>
        <p:spPr>
          <a:xfrm>
            <a:off x="2697794" y="-2335495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" name="Marcador de Posição de Conteúdo 2">
            <a:extLst>
              <a:ext uri="{FF2B5EF4-FFF2-40B4-BE49-F238E27FC236}">
                <a16:creationId xmlns:a16="http://schemas.microsoft.com/office/drawing/2014/main" id="{D3DE23BE-044C-31C8-A0C4-60A840A1F528}"/>
              </a:ext>
            </a:extLst>
          </p:cNvPr>
          <p:cNvSpPr txBox="1">
            <a:spLocks/>
          </p:cNvSpPr>
          <p:nvPr/>
        </p:nvSpPr>
        <p:spPr>
          <a:xfrm>
            <a:off x="711200" y="840040"/>
            <a:ext cx="10515600" cy="117708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3600" dirty="0">
                <a:solidFill>
                  <a:schemeClr val="tx2"/>
                </a:solidFill>
              </a:rPr>
              <a:t>Caso não cumpra nenhum dos 3 requisitos alternativos… </a:t>
            </a:r>
          </a:p>
          <a:p>
            <a:pPr marL="0" indent="0" algn="just">
              <a:buNone/>
            </a:pPr>
            <a:endParaRPr lang="pt-PT" dirty="0">
              <a:solidFill>
                <a:schemeClr val="tx2"/>
              </a:solidFill>
            </a:endParaRPr>
          </a:p>
        </p:txBody>
      </p:sp>
      <p:sp>
        <p:nvSpPr>
          <p:cNvPr id="8" name="Marcador de Posição de Conteúdo 2">
            <a:extLst>
              <a:ext uri="{FF2B5EF4-FFF2-40B4-BE49-F238E27FC236}">
                <a16:creationId xmlns:a16="http://schemas.microsoft.com/office/drawing/2014/main" id="{659C6A32-8C64-87D9-5C60-37D236D14D7A}"/>
              </a:ext>
            </a:extLst>
          </p:cNvPr>
          <p:cNvSpPr txBox="1">
            <a:spLocks/>
          </p:cNvSpPr>
          <p:nvPr/>
        </p:nvSpPr>
        <p:spPr>
          <a:xfrm>
            <a:off x="711200" y="2831690"/>
            <a:ext cx="10515600" cy="298556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pt-PT" dirty="0">
              <a:solidFill>
                <a:srgbClr val="3A16CA"/>
              </a:solidFill>
              <a:latin typeface="Gillory medium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F1E9D19-A816-D2DF-9FA8-C304903D08F0}"/>
              </a:ext>
            </a:extLst>
          </p:cNvPr>
          <p:cNvSpPr/>
          <p:nvPr/>
        </p:nvSpPr>
        <p:spPr>
          <a:xfrm flipV="1">
            <a:off x="-76067" y="-2287385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C174DB8F-C703-2D57-4DAD-52EBD086E203}"/>
              </a:ext>
            </a:extLst>
          </p:cNvPr>
          <p:cNvSpPr txBox="1">
            <a:spLocks/>
          </p:cNvSpPr>
          <p:nvPr/>
        </p:nvSpPr>
        <p:spPr>
          <a:xfrm>
            <a:off x="4114799" y="2403185"/>
            <a:ext cx="6747213" cy="232274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dirty="0">
                <a:solidFill>
                  <a:schemeClr val="tx2"/>
                </a:solidFill>
              </a:rPr>
              <a:t>Declaração prévia emitida pela </a:t>
            </a:r>
            <a:r>
              <a:rPr lang="pt-PT" dirty="0" err="1">
                <a:solidFill>
                  <a:schemeClr val="tx2"/>
                </a:solidFill>
              </a:rPr>
              <a:t>Startup</a:t>
            </a:r>
            <a:r>
              <a:rPr lang="pt-PT" dirty="0">
                <a:solidFill>
                  <a:schemeClr val="tx2"/>
                </a:solidFill>
              </a:rPr>
              <a:t> Portugal, que atesta que a requerente é detentora de um modelo de negócio, produtos ou serviços inovadores, ou rapidamente escalável e com elevado potencial de crescimento. </a:t>
            </a:r>
            <a:endParaRPr lang="pt-PT" sz="3600" b="1" dirty="0">
              <a:solidFill>
                <a:schemeClr val="tx2"/>
              </a:solidFill>
              <a:latin typeface="Archia bold" panose="020B0604020202020204" charset="0"/>
            </a:endParaRPr>
          </a:p>
        </p:txBody>
      </p:sp>
      <p:cxnSp>
        <p:nvCxnSpPr>
          <p:cNvPr id="12" name="Conexão: Ângulo Reto 11">
            <a:extLst>
              <a:ext uri="{FF2B5EF4-FFF2-40B4-BE49-F238E27FC236}">
                <a16:creationId xmlns:a16="http://schemas.microsoft.com/office/drawing/2014/main" id="{4CB7D229-8653-88D2-405F-8361D804040B}"/>
              </a:ext>
            </a:extLst>
          </p:cNvPr>
          <p:cNvCxnSpPr>
            <a:cxnSpLocks/>
            <a:stCxn id="2" idx="1"/>
            <a:endCxn id="9" idx="1"/>
          </p:cNvCxnSpPr>
          <p:nvPr/>
        </p:nvCxnSpPr>
        <p:spPr>
          <a:xfrm rot="10800000" flipH="1" flipV="1">
            <a:off x="711199" y="1428582"/>
            <a:ext cx="3403599" cy="2135977"/>
          </a:xfrm>
          <a:prstGeom prst="bentConnector3">
            <a:avLst>
              <a:gd name="adj1" fmla="val -6716"/>
            </a:avLst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Marcador de Posição de Conteúdo 2">
            <a:extLst>
              <a:ext uri="{FF2B5EF4-FFF2-40B4-BE49-F238E27FC236}">
                <a16:creationId xmlns:a16="http://schemas.microsoft.com/office/drawing/2014/main" id="{5A4749E4-C43C-9ED5-A136-7E193AE04A32}"/>
              </a:ext>
            </a:extLst>
          </p:cNvPr>
          <p:cNvSpPr txBox="1">
            <a:spLocks/>
          </p:cNvSpPr>
          <p:nvPr/>
        </p:nvSpPr>
        <p:spPr>
          <a:xfrm>
            <a:off x="3105823" y="6746644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E uma </a:t>
            </a:r>
            <a:r>
              <a:rPr lang="pt-PT" sz="7200" b="1" dirty="0" err="1">
                <a:solidFill>
                  <a:schemeClr val="accent2"/>
                </a:solidFill>
                <a:latin typeface="Archia bold" panose="020B0604020202020204" charset="0"/>
              </a:rPr>
              <a:t>Scaleup</a:t>
            </a: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?...</a:t>
            </a:r>
          </a:p>
        </p:txBody>
      </p:sp>
      <p:sp>
        <p:nvSpPr>
          <p:cNvPr id="15" name="Marcador de Posição de Conteúdo 2">
            <a:extLst>
              <a:ext uri="{FF2B5EF4-FFF2-40B4-BE49-F238E27FC236}">
                <a16:creationId xmlns:a16="http://schemas.microsoft.com/office/drawing/2014/main" id="{E00DF61A-7CD3-F35B-0911-0E61DC9F8884}"/>
              </a:ext>
            </a:extLst>
          </p:cNvPr>
          <p:cNvSpPr txBox="1">
            <a:spLocks/>
          </p:cNvSpPr>
          <p:nvPr/>
        </p:nvSpPr>
        <p:spPr>
          <a:xfrm>
            <a:off x="2117105" y="6721467"/>
            <a:ext cx="1161377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2. </a:t>
            </a:r>
          </a:p>
        </p:txBody>
      </p:sp>
      <p:pic>
        <p:nvPicPr>
          <p:cNvPr id="16" name="Imagem 15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31876625-8B0B-F127-F46B-77314F2FA7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5055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600905B4-C5FD-883C-271E-D6DCE4756F89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FD95F813-338A-17E0-8448-3A817C8AF872}"/>
              </a:ext>
            </a:extLst>
          </p:cNvPr>
          <p:cNvSpPr/>
          <p:nvPr/>
        </p:nvSpPr>
        <p:spPr>
          <a:xfrm>
            <a:off x="7914447" y="-215485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D91C955-2B2F-F1F6-D355-393B86A826ED}"/>
              </a:ext>
            </a:extLst>
          </p:cNvPr>
          <p:cNvSpPr/>
          <p:nvPr/>
        </p:nvSpPr>
        <p:spPr>
          <a:xfrm>
            <a:off x="2697794" y="582878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C2B66233-E2AC-BD5C-5934-B5E9BBAF6E86}"/>
              </a:ext>
            </a:extLst>
          </p:cNvPr>
          <p:cNvSpPr txBox="1">
            <a:spLocks/>
          </p:cNvSpPr>
          <p:nvPr/>
        </p:nvSpPr>
        <p:spPr>
          <a:xfrm>
            <a:off x="3105823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E uma </a:t>
            </a:r>
            <a:r>
              <a:rPr lang="pt-PT" sz="7200" b="1" dirty="0" err="1">
                <a:solidFill>
                  <a:schemeClr val="accent2"/>
                </a:solidFill>
                <a:latin typeface="Archia bold" panose="020B0604020202020204" charset="0"/>
              </a:rPr>
              <a:t>Scaleup</a:t>
            </a: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?...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65334FC-B57D-A47F-9FB3-7A81BC574D08}"/>
              </a:ext>
            </a:extLst>
          </p:cNvPr>
          <p:cNvSpPr/>
          <p:nvPr/>
        </p:nvSpPr>
        <p:spPr>
          <a:xfrm flipV="1">
            <a:off x="-76067" y="-2287385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2" name="Marcador de Posição de Conteúdo 2">
            <a:extLst>
              <a:ext uri="{FF2B5EF4-FFF2-40B4-BE49-F238E27FC236}">
                <a16:creationId xmlns:a16="http://schemas.microsoft.com/office/drawing/2014/main" id="{83751434-F357-55D8-CA74-D5F225405417}"/>
              </a:ext>
            </a:extLst>
          </p:cNvPr>
          <p:cNvSpPr txBox="1">
            <a:spLocks/>
          </p:cNvSpPr>
          <p:nvPr/>
        </p:nvSpPr>
        <p:spPr>
          <a:xfrm>
            <a:off x="2117105" y="2645858"/>
            <a:ext cx="1161377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2. </a:t>
            </a: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64701EF0-5E5E-C5E5-CED0-1175DDB84F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801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E992B-8787-ADA6-754D-10C88116F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B462D7D-82F4-2ADF-BF4D-B0A608E4332C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08C22ED-53D8-49DB-BD17-44F557A591A0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0659A5B-4003-3433-2F4E-4BE272269F6F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7B091D36-E24B-7793-ECE7-8796F282A215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16F96F18-7697-E823-42AC-111D822E8D00}"/>
              </a:ext>
            </a:extLst>
          </p:cNvPr>
          <p:cNvSpPr txBox="1">
            <a:spLocks/>
          </p:cNvSpPr>
          <p:nvPr/>
        </p:nvSpPr>
        <p:spPr>
          <a:xfrm>
            <a:off x="320338" y="2963884"/>
            <a:ext cx="10515600" cy="134335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3600" dirty="0">
                <a:solidFill>
                  <a:srgbClr val="3A16CA"/>
                </a:solidFill>
                <a:latin typeface="Gillory medium"/>
              </a:rPr>
              <a:t>Ainda que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E4C97C-4B3F-A6C4-93A7-394CA2567463}"/>
              </a:ext>
            </a:extLst>
          </p:cNvPr>
          <p:cNvSpPr/>
          <p:nvPr/>
        </p:nvSpPr>
        <p:spPr>
          <a:xfrm>
            <a:off x="2697794" y="582878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2F5ED05-AC19-7CDF-4B60-8C343999C027}"/>
              </a:ext>
            </a:extLst>
          </p:cNvPr>
          <p:cNvSpPr/>
          <p:nvPr/>
        </p:nvSpPr>
        <p:spPr>
          <a:xfrm>
            <a:off x="7914447" y="-215485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63D54F4D-5848-0624-F477-5EFCE6FA53CD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428677DE-6A7D-C15E-3F5E-814E40939E51}"/>
              </a:ext>
            </a:extLst>
          </p:cNvPr>
          <p:cNvSpPr txBox="1">
            <a:spLocks/>
          </p:cNvSpPr>
          <p:nvPr/>
        </p:nvSpPr>
        <p:spPr>
          <a:xfrm>
            <a:off x="793122" y="-1190493"/>
            <a:ext cx="10515600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>
                <a:solidFill>
                  <a:srgbClr val="3A16CA"/>
                </a:solidFill>
                <a:latin typeface="Archia bold" panose="020B0604020202020204" charset="0"/>
              </a:rPr>
              <a:t>Procedimento para o reconhecimento do estatuto de </a:t>
            </a:r>
            <a:r>
              <a:rPr lang="pt-PT" sz="3600" b="1" err="1">
                <a:solidFill>
                  <a:schemeClr val="accent2"/>
                </a:solidFill>
                <a:latin typeface="Archia bold" panose="020B0604020202020204" charset="0"/>
              </a:rPr>
              <a:t>startup</a:t>
            </a:r>
            <a:r>
              <a:rPr lang="pt-PT" sz="3600" b="1">
                <a:solidFill>
                  <a:schemeClr val="accent2"/>
                </a:solidFill>
                <a:latin typeface="Archia bold" panose="020B0604020202020204" charset="0"/>
              </a:rPr>
              <a:t> </a:t>
            </a:r>
            <a:r>
              <a:rPr lang="pt-PT" sz="3600" b="1">
                <a:solidFill>
                  <a:srgbClr val="3A16CA"/>
                </a:solidFill>
                <a:latin typeface="Archia bold" panose="020B0604020202020204" charset="0"/>
              </a:rPr>
              <a:t>ou </a:t>
            </a:r>
            <a:r>
              <a:rPr lang="pt-PT" sz="3600" b="1" err="1">
                <a:solidFill>
                  <a:schemeClr val="accent2"/>
                </a:solidFill>
                <a:latin typeface="Archia bold" panose="020B0604020202020204" charset="0"/>
              </a:rPr>
              <a:t>scaleup</a:t>
            </a:r>
            <a:endParaRPr lang="pt-PT" sz="3600" b="1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sp>
        <p:nvSpPr>
          <p:cNvPr id="7" name="Marcador de Posição de Conteúdo 2">
            <a:extLst>
              <a:ext uri="{FF2B5EF4-FFF2-40B4-BE49-F238E27FC236}">
                <a16:creationId xmlns:a16="http://schemas.microsoft.com/office/drawing/2014/main" id="{4240F912-CCA1-5B82-6754-FC35BB2AE99F}"/>
              </a:ext>
            </a:extLst>
          </p:cNvPr>
          <p:cNvSpPr txBox="1">
            <a:spLocks/>
          </p:cNvSpPr>
          <p:nvPr/>
        </p:nvSpPr>
        <p:spPr>
          <a:xfrm>
            <a:off x="2117105" y="-2030643"/>
            <a:ext cx="1161377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2. </a:t>
            </a:r>
          </a:p>
        </p:txBody>
      </p:sp>
      <p:pic>
        <p:nvPicPr>
          <p:cNvPr id="11" name="Imagem 10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6C3902A7-31DB-A23E-46AA-092C529D47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2" name="Marcador de Posição de Conteúdo 2">
            <a:extLst>
              <a:ext uri="{FF2B5EF4-FFF2-40B4-BE49-F238E27FC236}">
                <a16:creationId xmlns:a16="http://schemas.microsoft.com/office/drawing/2014/main" id="{4145ED6B-62B5-579A-8D09-A1FCA19FE3A8}"/>
              </a:ext>
            </a:extLst>
          </p:cNvPr>
          <p:cNvSpPr txBox="1">
            <a:spLocks/>
          </p:cNvSpPr>
          <p:nvPr/>
        </p:nvSpPr>
        <p:spPr>
          <a:xfrm>
            <a:off x="2326864" y="3331729"/>
            <a:ext cx="10515600" cy="11075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3600" dirty="0">
                <a:solidFill>
                  <a:schemeClr val="tx2">
                    <a:lumMod val="20000"/>
                    <a:lumOff val="80000"/>
                    <a:alpha val="40000"/>
                  </a:schemeClr>
                </a:solidFill>
                <a:latin typeface="Gillory medium"/>
              </a:rPr>
              <a:t>tenha</a:t>
            </a:r>
            <a:r>
              <a:rPr lang="pt-PT" sz="3600" dirty="0">
                <a:solidFill>
                  <a:schemeClr val="tx2">
                    <a:lumMod val="20000"/>
                    <a:lumOff val="80000"/>
                    <a:alpha val="40000"/>
                  </a:schemeClr>
                </a:solidFill>
              </a:rPr>
              <a:t> </a:t>
            </a:r>
            <a:r>
              <a:rPr lang="pt-PT" sz="3600" dirty="0">
                <a:solidFill>
                  <a:schemeClr val="tx2">
                    <a:lumMod val="20000"/>
                    <a:lumOff val="80000"/>
                    <a:alpha val="40000"/>
                  </a:schemeClr>
                </a:solidFill>
                <a:latin typeface="Gillory medium"/>
              </a:rPr>
              <a:t>exercido atividade por mais de 10 anos… </a:t>
            </a:r>
          </a:p>
          <a:p>
            <a:pPr marL="0" indent="0" algn="just">
              <a:buNone/>
            </a:pPr>
            <a:r>
              <a:rPr lang="pt-PT" sz="3600" dirty="0">
                <a:solidFill>
                  <a:schemeClr val="tx2">
                    <a:lumMod val="20000"/>
                    <a:lumOff val="80000"/>
                    <a:alpha val="40000"/>
                  </a:schemeClr>
                </a:solidFill>
                <a:latin typeface="Gillory medium"/>
              </a:rPr>
              <a:t> </a:t>
            </a:r>
          </a:p>
          <a:p>
            <a:pPr marL="0" indent="0" algn="just">
              <a:buNone/>
            </a:pPr>
            <a:endParaRPr lang="pt-PT" sz="3600" dirty="0">
              <a:solidFill>
                <a:schemeClr val="tx2">
                  <a:lumMod val="20000"/>
                  <a:lumOff val="80000"/>
                  <a:alpha val="40000"/>
                </a:schemeClr>
              </a:solidFill>
              <a:latin typeface="Gillory medium"/>
            </a:endParaRPr>
          </a:p>
        </p:txBody>
      </p:sp>
      <p:sp>
        <p:nvSpPr>
          <p:cNvPr id="13" name="Marcador de Posição de Conteúdo 2">
            <a:extLst>
              <a:ext uri="{FF2B5EF4-FFF2-40B4-BE49-F238E27FC236}">
                <a16:creationId xmlns:a16="http://schemas.microsoft.com/office/drawing/2014/main" id="{382A66A3-C60D-15DD-16E1-7C825D2D17A4}"/>
              </a:ext>
            </a:extLst>
          </p:cNvPr>
          <p:cNvSpPr txBox="1">
            <a:spLocks/>
          </p:cNvSpPr>
          <p:nvPr/>
        </p:nvSpPr>
        <p:spPr>
          <a:xfrm>
            <a:off x="2326864" y="3962856"/>
            <a:ext cx="10515600" cy="11075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3600" dirty="0">
                <a:solidFill>
                  <a:schemeClr val="accent1">
                    <a:lumMod val="20000"/>
                    <a:lumOff val="80000"/>
                    <a:alpha val="30000"/>
                  </a:schemeClr>
                </a:solidFill>
                <a:latin typeface="Gillory medium"/>
              </a:rPr>
              <a:t>empregue</a:t>
            </a:r>
            <a:r>
              <a:rPr lang="pt-PT" sz="3600" dirty="0">
                <a:solidFill>
                  <a:schemeClr val="accent1">
                    <a:lumMod val="20000"/>
                    <a:lumOff val="80000"/>
                    <a:alpha val="20000"/>
                  </a:schemeClr>
                </a:solidFill>
                <a:latin typeface="Gillory medium"/>
              </a:rPr>
              <a:t> mais do que 250 trabalhadores…</a:t>
            </a:r>
          </a:p>
          <a:p>
            <a:pPr marL="0" indent="0" algn="just">
              <a:buNone/>
            </a:pPr>
            <a:endParaRPr lang="pt-PT" sz="3600" dirty="0">
              <a:solidFill>
                <a:schemeClr val="accent1">
                  <a:lumMod val="20000"/>
                  <a:lumOff val="80000"/>
                  <a:alpha val="20000"/>
                </a:schemeClr>
              </a:solidFill>
              <a:latin typeface="Gillory medium"/>
            </a:endParaRPr>
          </a:p>
        </p:txBody>
      </p:sp>
      <p:sp>
        <p:nvSpPr>
          <p:cNvPr id="15" name="Marcador de Posição de Conteúdo 2">
            <a:extLst>
              <a:ext uri="{FF2B5EF4-FFF2-40B4-BE49-F238E27FC236}">
                <a16:creationId xmlns:a16="http://schemas.microsoft.com/office/drawing/2014/main" id="{DD88FD5F-31A6-EB37-4A6B-1E11CC2D2271}"/>
              </a:ext>
            </a:extLst>
          </p:cNvPr>
          <p:cNvSpPr txBox="1">
            <a:spLocks/>
          </p:cNvSpPr>
          <p:nvPr/>
        </p:nvSpPr>
        <p:spPr>
          <a:xfrm>
            <a:off x="2326864" y="4700700"/>
            <a:ext cx="10515600" cy="11075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3600" dirty="0">
                <a:solidFill>
                  <a:schemeClr val="accent1">
                    <a:lumMod val="20000"/>
                    <a:lumOff val="80000"/>
                    <a:alpha val="20000"/>
                  </a:schemeClr>
                </a:solidFill>
                <a:latin typeface="Gillory medium"/>
              </a:rPr>
              <a:t>o volume de negócios ultrapasse os 50 milhões… </a:t>
            </a:r>
          </a:p>
          <a:p>
            <a:pPr marL="0" indent="0" algn="just">
              <a:buNone/>
            </a:pPr>
            <a:endParaRPr lang="pt-PT" sz="3600" dirty="0">
              <a:solidFill>
                <a:schemeClr val="accent1">
                  <a:lumMod val="20000"/>
                  <a:lumOff val="80000"/>
                  <a:alpha val="20000"/>
                </a:schemeClr>
              </a:solidFill>
              <a:latin typeface="Gillory medium"/>
            </a:endParaRPr>
          </a:p>
        </p:txBody>
      </p:sp>
      <p:sp>
        <p:nvSpPr>
          <p:cNvPr id="16" name="Marcador de Posição de Conteúdo 2">
            <a:extLst>
              <a:ext uri="{FF2B5EF4-FFF2-40B4-BE49-F238E27FC236}">
                <a16:creationId xmlns:a16="http://schemas.microsoft.com/office/drawing/2014/main" id="{EEF56A8C-8634-CA6D-D80F-798978380175}"/>
              </a:ext>
            </a:extLst>
          </p:cNvPr>
          <p:cNvSpPr txBox="1">
            <a:spLocks/>
          </p:cNvSpPr>
          <p:nvPr/>
        </p:nvSpPr>
        <p:spPr>
          <a:xfrm>
            <a:off x="711200" y="542772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E uma </a:t>
            </a:r>
            <a:r>
              <a:rPr lang="pt-PT" sz="7200" b="1" dirty="0" err="1">
                <a:solidFill>
                  <a:schemeClr val="accent2"/>
                </a:solidFill>
                <a:latin typeface="Archia bold" panose="020B0604020202020204" charset="0"/>
              </a:rPr>
              <a:t>Scaleup</a:t>
            </a: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?...</a:t>
            </a:r>
          </a:p>
        </p:txBody>
      </p:sp>
    </p:spTree>
    <p:extLst>
      <p:ext uri="{BB962C8B-B14F-4D97-AF65-F5344CB8AC3E}">
        <p14:creationId xmlns:p14="http://schemas.microsoft.com/office/powerpoint/2010/main" val="41067131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  <p:bldP spid="13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B3773-1701-FCB2-A0C1-2C58963F0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A7C2DB1-D5D8-224C-59DD-B34A0639BF65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C5B62E6-7A02-A92C-38E8-4FA9BB788BF7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45C1A8A-D345-5E6A-8310-DF7911D9BB60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3A72465C-18F4-BC7E-CDE2-4C562B5688A2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89BF3A0F-2F00-4A43-D46D-20775176A189}"/>
              </a:ext>
            </a:extLst>
          </p:cNvPr>
          <p:cNvSpPr txBox="1">
            <a:spLocks/>
          </p:cNvSpPr>
          <p:nvPr/>
        </p:nvSpPr>
        <p:spPr>
          <a:xfrm>
            <a:off x="320338" y="2963884"/>
            <a:ext cx="10515600" cy="134335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3600" dirty="0">
                <a:solidFill>
                  <a:srgbClr val="3A16CA"/>
                </a:solidFill>
                <a:latin typeface="Gillory medium"/>
              </a:rPr>
              <a:t>Ainda que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4608D04-5017-4DF0-981D-BA83390E09A3}"/>
              </a:ext>
            </a:extLst>
          </p:cNvPr>
          <p:cNvSpPr/>
          <p:nvPr/>
        </p:nvSpPr>
        <p:spPr>
          <a:xfrm>
            <a:off x="2697794" y="582878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736F405-25DF-E082-D4D3-ADCE4E6C8743}"/>
              </a:ext>
            </a:extLst>
          </p:cNvPr>
          <p:cNvSpPr/>
          <p:nvPr/>
        </p:nvSpPr>
        <p:spPr>
          <a:xfrm>
            <a:off x="7914447" y="-215485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C751F23-012F-DD60-1535-32400434FE71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7EF1740A-4DEB-AC73-60CA-A33A9D7D017E}"/>
              </a:ext>
            </a:extLst>
          </p:cNvPr>
          <p:cNvSpPr txBox="1">
            <a:spLocks/>
          </p:cNvSpPr>
          <p:nvPr/>
        </p:nvSpPr>
        <p:spPr>
          <a:xfrm>
            <a:off x="793122" y="-1190493"/>
            <a:ext cx="10515600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>
                <a:solidFill>
                  <a:srgbClr val="3A16CA"/>
                </a:solidFill>
                <a:latin typeface="Archia bold" panose="020B0604020202020204" charset="0"/>
              </a:rPr>
              <a:t>Procedimento para o reconhecimento do estatuto de </a:t>
            </a:r>
            <a:r>
              <a:rPr lang="pt-PT" sz="3600" b="1" err="1">
                <a:solidFill>
                  <a:schemeClr val="accent2"/>
                </a:solidFill>
                <a:latin typeface="Archia bold" panose="020B0604020202020204" charset="0"/>
              </a:rPr>
              <a:t>startup</a:t>
            </a:r>
            <a:r>
              <a:rPr lang="pt-PT" sz="3600" b="1">
                <a:solidFill>
                  <a:schemeClr val="accent2"/>
                </a:solidFill>
                <a:latin typeface="Archia bold" panose="020B0604020202020204" charset="0"/>
              </a:rPr>
              <a:t> </a:t>
            </a:r>
            <a:r>
              <a:rPr lang="pt-PT" sz="3600" b="1">
                <a:solidFill>
                  <a:srgbClr val="3A16CA"/>
                </a:solidFill>
                <a:latin typeface="Archia bold" panose="020B0604020202020204" charset="0"/>
              </a:rPr>
              <a:t>ou </a:t>
            </a:r>
            <a:r>
              <a:rPr lang="pt-PT" sz="3600" b="1" err="1">
                <a:solidFill>
                  <a:schemeClr val="accent2"/>
                </a:solidFill>
                <a:latin typeface="Archia bold" panose="020B0604020202020204" charset="0"/>
              </a:rPr>
              <a:t>scaleup</a:t>
            </a:r>
            <a:endParaRPr lang="pt-PT" sz="3600" b="1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sp>
        <p:nvSpPr>
          <p:cNvPr id="7" name="Marcador de Posição de Conteúdo 2">
            <a:extLst>
              <a:ext uri="{FF2B5EF4-FFF2-40B4-BE49-F238E27FC236}">
                <a16:creationId xmlns:a16="http://schemas.microsoft.com/office/drawing/2014/main" id="{5CED5094-6355-8622-5FFA-0471DBB88BB0}"/>
              </a:ext>
            </a:extLst>
          </p:cNvPr>
          <p:cNvSpPr txBox="1">
            <a:spLocks/>
          </p:cNvSpPr>
          <p:nvPr/>
        </p:nvSpPr>
        <p:spPr>
          <a:xfrm>
            <a:off x="2117105" y="-2030643"/>
            <a:ext cx="1161377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2. </a:t>
            </a:r>
          </a:p>
        </p:txBody>
      </p:sp>
      <p:pic>
        <p:nvPicPr>
          <p:cNvPr id="11" name="Imagem 10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9052391D-BDAA-CB37-7F03-086F3FC170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6" name="Marcador de Posição de Conteúdo 2">
            <a:extLst>
              <a:ext uri="{FF2B5EF4-FFF2-40B4-BE49-F238E27FC236}">
                <a16:creationId xmlns:a16="http://schemas.microsoft.com/office/drawing/2014/main" id="{ACF0AFDB-BB96-4D13-32FF-574AA1E4CEA3}"/>
              </a:ext>
            </a:extLst>
          </p:cNvPr>
          <p:cNvSpPr txBox="1">
            <a:spLocks/>
          </p:cNvSpPr>
          <p:nvPr/>
        </p:nvSpPr>
        <p:spPr>
          <a:xfrm>
            <a:off x="711200" y="542772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E uma </a:t>
            </a:r>
            <a:r>
              <a:rPr lang="pt-PT" sz="7200" b="1" dirty="0" err="1">
                <a:solidFill>
                  <a:schemeClr val="accent2"/>
                </a:solidFill>
                <a:latin typeface="Archia bold" panose="020B0604020202020204" charset="0"/>
              </a:rPr>
              <a:t>Scaleup</a:t>
            </a: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?...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985C788-620D-F74C-448B-1F7222CECF12}"/>
              </a:ext>
            </a:extLst>
          </p:cNvPr>
          <p:cNvSpPr txBox="1">
            <a:spLocks/>
          </p:cNvSpPr>
          <p:nvPr/>
        </p:nvSpPr>
        <p:spPr>
          <a:xfrm>
            <a:off x="2326864" y="2968548"/>
            <a:ext cx="10515600" cy="11075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3600" dirty="0">
                <a:solidFill>
                  <a:schemeClr val="tx2"/>
                </a:solidFill>
                <a:latin typeface="Gillory medium"/>
              </a:rPr>
              <a:t>tenha</a:t>
            </a:r>
            <a:r>
              <a:rPr lang="pt-PT" sz="3600" dirty="0">
                <a:solidFill>
                  <a:schemeClr val="tx2"/>
                </a:solidFill>
              </a:rPr>
              <a:t> </a:t>
            </a:r>
            <a:r>
              <a:rPr lang="pt-PT" sz="3600" dirty="0">
                <a:solidFill>
                  <a:schemeClr val="tx2"/>
                </a:solidFill>
                <a:latin typeface="Gillory medium"/>
              </a:rPr>
              <a:t>exercido atividade por mais de 10 anos… </a:t>
            </a:r>
          </a:p>
          <a:p>
            <a:pPr marL="0" indent="0" algn="just">
              <a:buNone/>
            </a:pPr>
            <a:r>
              <a:rPr lang="pt-PT" sz="3600" dirty="0">
                <a:solidFill>
                  <a:schemeClr val="tx2"/>
                </a:solidFill>
                <a:latin typeface="Gillory medium"/>
              </a:rPr>
              <a:t> </a:t>
            </a:r>
          </a:p>
          <a:p>
            <a:pPr marL="0" indent="0" algn="just">
              <a:buNone/>
            </a:pPr>
            <a:endParaRPr lang="pt-PT" sz="3600" dirty="0">
              <a:solidFill>
                <a:schemeClr val="tx2"/>
              </a:solidFill>
              <a:latin typeface="Gillory medium"/>
            </a:endParaRPr>
          </a:p>
        </p:txBody>
      </p:sp>
      <p:sp>
        <p:nvSpPr>
          <p:cNvPr id="17" name="Marcador de Posição de Conteúdo 2">
            <a:extLst>
              <a:ext uri="{FF2B5EF4-FFF2-40B4-BE49-F238E27FC236}">
                <a16:creationId xmlns:a16="http://schemas.microsoft.com/office/drawing/2014/main" id="{0A28895B-4E70-CB76-4595-03E5C54A8802}"/>
              </a:ext>
            </a:extLst>
          </p:cNvPr>
          <p:cNvSpPr txBox="1">
            <a:spLocks/>
          </p:cNvSpPr>
          <p:nvPr/>
        </p:nvSpPr>
        <p:spPr>
          <a:xfrm>
            <a:off x="2326864" y="3599675"/>
            <a:ext cx="10515600" cy="11075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3600" dirty="0">
                <a:solidFill>
                  <a:schemeClr val="accent1">
                    <a:lumMod val="20000"/>
                    <a:lumOff val="80000"/>
                    <a:alpha val="40000"/>
                  </a:schemeClr>
                </a:solidFill>
                <a:latin typeface="Gillory medium"/>
              </a:rPr>
              <a:t>empregue mais do que 250 trabalhadores…</a:t>
            </a:r>
          </a:p>
          <a:p>
            <a:pPr marL="0" indent="0" algn="just">
              <a:buNone/>
            </a:pPr>
            <a:endParaRPr lang="pt-PT" sz="3600" dirty="0">
              <a:solidFill>
                <a:schemeClr val="accent1">
                  <a:lumMod val="20000"/>
                  <a:lumOff val="80000"/>
                  <a:alpha val="40000"/>
                </a:schemeClr>
              </a:solidFill>
              <a:latin typeface="Gillory medium"/>
            </a:endParaRPr>
          </a:p>
        </p:txBody>
      </p:sp>
      <p:sp>
        <p:nvSpPr>
          <p:cNvPr id="18" name="Marcador de Posição de Conteúdo 2">
            <a:extLst>
              <a:ext uri="{FF2B5EF4-FFF2-40B4-BE49-F238E27FC236}">
                <a16:creationId xmlns:a16="http://schemas.microsoft.com/office/drawing/2014/main" id="{FD17A055-537B-5EC1-C952-5519D8890E67}"/>
              </a:ext>
            </a:extLst>
          </p:cNvPr>
          <p:cNvSpPr txBox="1">
            <a:spLocks/>
          </p:cNvSpPr>
          <p:nvPr/>
        </p:nvSpPr>
        <p:spPr>
          <a:xfrm>
            <a:off x="2326864" y="4337519"/>
            <a:ext cx="10515600" cy="11075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3600" dirty="0">
                <a:solidFill>
                  <a:schemeClr val="accent1">
                    <a:lumMod val="20000"/>
                    <a:lumOff val="80000"/>
                    <a:alpha val="30000"/>
                  </a:schemeClr>
                </a:solidFill>
                <a:latin typeface="Gillory medium"/>
              </a:rPr>
              <a:t>o volume de negócios ultrapasse os 50 milhões… </a:t>
            </a:r>
          </a:p>
          <a:p>
            <a:pPr marL="0" indent="0" algn="just">
              <a:buNone/>
            </a:pPr>
            <a:endParaRPr lang="pt-PT" sz="3600" dirty="0">
              <a:solidFill>
                <a:schemeClr val="accent1">
                  <a:lumMod val="20000"/>
                  <a:lumOff val="80000"/>
                  <a:alpha val="30000"/>
                </a:schemeClr>
              </a:solidFill>
              <a:latin typeface="Gillory medium"/>
            </a:endParaRPr>
          </a:p>
        </p:txBody>
      </p:sp>
    </p:spTree>
    <p:extLst>
      <p:ext uri="{BB962C8B-B14F-4D97-AF65-F5344CB8AC3E}">
        <p14:creationId xmlns:p14="http://schemas.microsoft.com/office/powerpoint/2010/main" val="36711727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B9E87-47E5-B4AD-5AED-CBB92F141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6091E616-3221-4EF5-9AD9-843FFB9F956A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63D5B8C-28A9-07B1-7963-2EA9EF865D08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B40C626-5798-7ED3-5DEF-8AB170D90664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86C06CA2-9208-8D55-75EB-8AA7F7123A9C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EB1F32B9-619D-BD1E-D5F5-C8CAB5AAF00D}"/>
              </a:ext>
            </a:extLst>
          </p:cNvPr>
          <p:cNvSpPr txBox="1">
            <a:spLocks/>
          </p:cNvSpPr>
          <p:nvPr/>
        </p:nvSpPr>
        <p:spPr>
          <a:xfrm>
            <a:off x="320338" y="2963884"/>
            <a:ext cx="10515600" cy="134335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3600" dirty="0">
                <a:solidFill>
                  <a:srgbClr val="3A16CA"/>
                </a:solidFill>
                <a:latin typeface="Gillory medium"/>
              </a:rPr>
              <a:t>Ainda que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D3F3D6B-6CA9-D425-D617-A9C0E50851CC}"/>
              </a:ext>
            </a:extLst>
          </p:cNvPr>
          <p:cNvSpPr/>
          <p:nvPr/>
        </p:nvSpPr>
        <p:spPr>
          <a:xfrm>
            <a:off x="2697794" y="582878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9817D04-933C-E0C3-02FD-4CA31DBE36DB}"/>
              </a:ext>
            </a:extLst>
          </p:cNvPr>
          <p:cNvSpPr/>
          <p:nvPr/>
        </p:nvSpPr>
        <p:spPr>
          <a:xfrm>
            <a:off x="7914447" y="-215485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83DFF361-5D8C-F09B-2C29-ED90E71174E2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F4680C48-7F17-810B-9DBC-3D70FAB30449}"/>
              </a:ext>
            </a:extLst>
          </p:cNvPr>
          <p:cNvSpPr txBox="1">
            <a:spLocks/>
          </p:cNvSpPr>
          <p:nvPr/>
        </p:nvSpPr>
        <p:spPr>
          <a:xfrm>
            <a:off x="793122" y="-1190493"/>
            <a:ext cx="10515600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>
                <a:solidFill>
                  <a:srgbClr val="3A16CA"/>
                </a:solidFill>
                <a:latin typeface="Archia bold" panose="020B0604020202020204" charset="0"/>
              </a:rPr>
              <a:t>Procedimento para o reconhecimento do estatuto de </a:t>
            </a:r>
            <a:r>
              <a:rPr lang="pt-PT" sz="3600" b="1" err="1">
                <a:solidFill>
                  <a:schemeClr val="accent2"/>
                </a:solidFill>
                <a:latin typeface="Archia bold" panose="020B0604020202020204" charset="0"/>
              </a:rPr>
              <a:t>startup</a:t>
            </a:r>
            <a:r>
              <a:rPr lang="pt-PT" sz="3600" b="1">
                <a:solidFill>
                  <a:schemeClr val="accent2"/>
                </a:solidFill>
                <a:latin typeface="Archia bold" panose="020B0604020202020204" charset="0"/>
              </a:rPr>
              <a:t> </a:t>
            </a:r>
            <a:r>
              <a:rPr lang="pt-PT" sz="3600" b="1">
                <a:solidFill>
                  <a:srgbClr val="3A16CA"/>
                </a:solidFill>
                <a:latin typeface="Archia bold" panose="020B0604020202020204" charset="0"/>
              </a:rPr>
              <a:t>ou </a:t>
            </a:r>
            <a:r>
              <a:rPr lang="pt-PT" sz="3600" b="1" err="1">
                <a:solidFill>
                  <a:schemeClr val="accent2"/>
                </a:solidFill>
                <a:latin typeface="Archia bold" panose="020B0604020202020204" charset="0"/>
              </a:rPr>
              <a:t>scaleup</a:t>
            </a:r>
            <a:endParaRPr lang="pt-PT" sz="3600" b="1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sp>
        <p:nvSpPr>
          <p:cNvPr id="7" name="Marcador de Posição de Conteúdo 2">
            <a:extLst>
              <a:ext uri="{FF2B5EF4-FFF2-40B4-BE49-F238E27FC236}">
                <a16:creationId xmlns:a16="http://schemas.microsoft.com/office/drawing/2014/main" id="{00EB35DD-E800-60C1-B700-0D62B742F936}"/>
              </a:ext>
            </a:extLst>
          </p:cNvPr>
          <p:cNvSpPr txBox="1">
            <a:spLocks/>
          </p:cNvSpPr>
          <p:nvPr/>
        </p:nvSpPr>
        <p:spPr>
          <a:xfrm>
            <a:off x="2117105" y="-2030643"/>
            <a:ext cx="1161377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2. </a:t>
            </a:r>
          </a:p>
        </p:txBody>
      </p:sp>
      <p:pic>
        <p:nvPicPr>
          <p:cNvPr id="11" name="Imagem 10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25534ACD-0360-12D2-93F8-68F9065FE7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6" name="Marcador de Posição de Conteúdo 2">
            <a:extLst>
              <a:ext uri="{FF2B5EF4-FFF2-40B4-BE49-F238E27FC236}">
                <a16:creationId xmlns:a16="http://schemas.microsoft.com/office/drawing/2014/main" id="{71F04741-D93D-3260-9252-54039AEAE9E0}"/>
              </a:ext>
            </a:extLst>
          </p:cNvPr>
          <p:cNvSpPr txBox="1">
            <a:spLocks/>
          </p:cNvSpPr>
          <p:nvPr/>
        </p:nvSpPr>
        <p:spPr>
          <a:xfrm>
            <a:off x="711200" y="542772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E uma </a:t>
            </a:r>
            <a:r>
              <a:rPr lang="pt-PT" sz="7200" b="1" dirty="0" err="1">
                <a:solidFill>
                  <a:schemeClr val="accent2"/>
                </a:solidFill>
                <a:latin typeface="Archia bold" panose="020B0604020202020204" charset="0"/>
              </a:rPr>
              <a:t>Scaleup</a:t>
            </a: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?...</a:t>
            </a:r>
          </a:p>
        </p:txBody>
      </p:sp>
      <p:sp>
        <p:nvSpPr>
          <p:cNvPr id="17" name="Marcador de Posição de Conteúdo 2">
            <a:extLst>
              <a:ext uri="{FF2B5EF4-FFF2-40B4-BE49-F238E27FC236}">
                <a16:creationId xmlns:a16="http://schemas.microsoft.com/office/drawing/2014/main" id="{BF31C870-6E37-7CBB-2E7C-033063441B55}"/>
              </a:ext>
            </a:extLst>
          </p:cNvPr>
          <p:cNvSpPr txBox="1">
            <a:spLocks/>
          </p:cNvSpPr>
          <p:nvPr/>
        </p:nvSpPr>
        <p:spPr>
          <a:xfrm>
            <a:off x="2326864" y="2230030"/>
            <a:ext cx="10515600" cy="11075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3600" dirty="0">
                <a:solidFill>
                  <a:schemeClr val="tx2">
                    <a:lumMod val="20000"/>
                    <a:lumOff val="80000"/>
                    <a:alpha val="30000"/>
                  </a:schemeClr>
                </a:solidFill>
                <a:latin typeface="Gillory medium"/>
              </a:rPr>
              <a:t>tenha</a:t>
            </a:r>
            <a:r>
              <a:rPr lang="pt-PT" sz="3600" dirty="0">
                <a:solidFill>
                  <a:schemeClr val="tx2">
                    <a:lumMod val="20000"/>
                    <a:lumOff val="80000"/>
                    <a:alpha val="30000"/>
                  </a:schemeClr>
                </a:solidFill>
              </a:rPr>
              <a:t> </a:t>
            </a:r>
            <a:r>
              <a:rPr lang="pt-PT" sz="3600" dirty="0">
                <a:solidFill>
                  <a:schemeClr val="tx2">
                    <a:lumMod val="20000"/>
                    <a:lumOff val="80000"/>
                    <a:alpha val="30000"/>
                  </a:schemeClr>
                </a:solidFill>
                <a:latin typeface="Gillory medium"/>
              </a:rPr>
              <a:t>exercido atividade por mais de 10 anos… </a:t>
            </a:r>
          </a:p>
          <a:p>
            <a:pPr marL="0" indent="0" algn="just">
              <a:buNone/>
            </a:pPr>
            <a:r>
              <a:rPr lang="pt-PT" sz="3600" dirty="0">
                <a:solidFill>
                  <a:schemeClr val="tx2">
                    <a:lumMod val="20000"/>
                    <a:lumOff val="80000"/>
                    <a:alpha val="30000"/>
                  </a:schemeClr>
                </a:solidFill>
                <a:latin typeface="Gillory medium"/>
              </a:rPr>
              <a:t> </a:t>
            </a:r>
          </a:p>
          <a:p>
            <a:pPr marL="0" indent="0" algn="just">
              <a:buNone/>
            </a:pPr>
            <a:endParaRPr lang="pt-PT" sz="3600" dirty="0">
              <a:solidFill>
                <a:schemeClr val="tx2">
                  <a:lumMod val="20000"/>
                  <a:lumOff val="80000"/>
                  <a:alpha val="30000"/>
                </a:schemeClr>
              </a:solidFill>
              <a:latin typeface="Gillory medium"/>
            </a:endParaRPr>
          </a:p>
        </p:txBody>
      </p:sp>
      <p:sp>
        <p:nvSpPr>
          <p:cNvPr id="18" name="Marcador de Posição de Conteúdo 2">
            <a:extLst>
              <a:ext uri="{FF2B5EF4-FFF2-40B4-BE49-F238E27FC236}">
                <a16:creationId xmlns:a16="http://schemas.microsoft.com/office/drawing/2014/main" id="{C7023336-77D9-DEAA-118B-09F93AC9E023}"/>
              </a:ext>
            </a:extLst>
          </p:cNvPr>
          <p:cNvSpPr txBox="1">
            <a:spLocks/>
          </p:cNvSpPr>
          <p:nvPr/>
        </p:nvSpPr>
        <p:spPr>
          <a:xfrm>
            <a:off x="2326864" y="2963884"/>
            <a:ext cx="10515600" cy="11075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3600" dirty="0">
                <a:solidFill>
                  <a:schemeClr val="tx2"/>
                </a:solidFill>
                <a:latin typeface="Gillory medium"/>
              </a:rPr>
              <a:t>empregue mais do que 250 trabalhadores…</a:t>
            </a:r>
          </a:p>
          <a:p>
            <a:pPr marL="0" indent="0" algn="just">
              <a:buNone/>
            </a:pPr>
            <a:endParaRPr lang="pt-PT" sz="3600" dirty="0">
              <a:solidFill>
                <a:schemeClr val="tx2"/>
              </a:solidFill>
              <a:latin typeface="Gillory medium"/>
            </a:endParaRPr>
          </a:p>
        </p:txBody>
      </p:sp>
      <p:sp>
        <p:nvSpPr>
          <p:cNvPr id="19" name="Marcador de Posição de Conteúdo 2">
            <a:extLst>
              <a:ext uri="{FF2B5EF4-FFF2-40B4-BE49-F238E27FC236}">
                <a16:creationId xmlns:a16="http://schemas.microsoft.com/office/drawing/2014/main" id="{35643DBC-4150-E76A-4624-B8246ABA78B8}"/>
              </a:ext>
            </a:extLst>
          </p:cNvPr>
          <p:cNvSpPr txBox="1">
            <a:spLocks/>
          </p:cNvSpPr>
          <p:nvPr/>
        </p:nvSpPr>
        <p:spPr>
          <a:xfrm>
            <a:off x="2326864" y="3686139"/>
            <a:ext cx="10515600" cy="11075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3600" dirty="0">
                <a:solidFill>
                  <a:schemeClr val="accent1">
                    <a:lumMod val="20000"/>
                    <a:lumOff val="80000"/>
                    <a:alpha val="30000"/>
                  </a:schemeClr>
                </a:solidFill>
                <a:latin typeface="Gillory medium"/>
              </a:rPr>
              <a:t>o volume de negócios ultrapasse os 50 milhões… </a:t>
            </a:r>
          </a:p>
          <a:p>
            <a:pPr marL="0" indent="0" algn="just">
              <a:buNone/>
            </a:pPr>
            <a:endParaRPr lang="pt-PT" sz="3600" dirty="0">
              <a:solidFill>
                <a:schemeClr val="accent1">
                  <a:lumMod val="20000"/>
                  <a:lumOff val="80000"/>
                  <a:alpha val="30000"/>
                </a:schemeClr>
              </a:solidFill>
              <a:latin typeface="Gillory medium"/>
            </a:endParaRPr>
          </a:p>
        </p:txBody>
      </p:sp>
    </p:spTree>
    <p:extLst>
      <p:ext uri="{BB962C8B-B14F-4D97-AF65-F5344CB8AC3E}">
        <p14:creationId xmlns:p14="http://schemas.microsoft.com/office/powerpoint/2010/main" val="36704792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153E7-CC5C-4DC3-30DE-00A99D3C9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92795D12-D8BA-ED61-784C-0495D1FCDCF4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9AB1BE3-E095-2806-0E2D-CAA4A04F3670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0D8C07A-6C1F-145A-B02A-6B7810BE5713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C3F25DD8-2D63-9F05-02F0-B82B7F529CC0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7A0F9C02-7FA3-3BC9-7D3E-2BDFC70BB49D}"/>
              </a:ext>
            </a:extLst>
          </p:cNvPr>
          <p:cNvSpPr txBox="1">
            <a:spLocks/>
          </p:cNvSpPr>
          <p:nvPr/>
        </p:nvSpPr>
        <p:spPr>
          <a:xfrm>
            <a:off x="320338" y="2963884"/>
            <a:ext cx="10515600" cy="134335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3600" dirty="0">
                <a:solidFill>
                  <a:srgbClr val="3A16CA"/>
                </a:solidFill>
                <a:latin typeface="Gillory medium"/>
              </a:rPr>
              <a:t>Ainda que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0115C29-A876-44F3-88A3-022B2C6D0CA8}"/>
              </a:ext>
            </a:extLst>
          </p:cNvPr>
          <p:cNvSpPr/>
          <p:nvPr/>
        </p:nvSpPr>
        <p:spPr>
          <a:xfrm>
            <a:off x="2697794" y="582878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B822EBC-F401-E004-D932-8C24348FFAB1}"/>
              </a:ext>
            </a:extLst>
          </p:cNvPr>
          <p:cNvSpPr/>
          <p:nvPr/>
        </p:nvSpPr>
        <p:spPr>
          <a:xfrm>
            <a:off x="7914447" y="-215485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D14C437E-4476-6D2A-B4E6-107015767B68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E8F47E5E-01B9-51DE-F403-60DCBAFA5701}"/>
              </a:ext>
            </a:extLst>
          </p:cNvPr>
          <p:cNvSpPr txBox="1">
            <a:spLocks/>
          </p:cNvSpPr>
          <p:nvPr/>
        </p:nvSpPr>
        <p:spPr>
          <a:xfrm>
            <a:off x="793122" y="-1190493"/>
            <a:ext cx="10515600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>
                <a:solidFill>
                  <a:srgbClr val="3A16CA"/>
                </a:solidFill>
                <a:latin typeface="Archia bold" panose="020B0604020202020204" charset="0"/>
              </a:rPr>
              <a:t>Procedimento para o reconhecimento do estatuto de </a:t>
            </a:r>
            <a:r>
              <a:rPr lang="pt-PT" sz="3600" b="1" err="1">
                <a:solidFill>
                  <a:schemeClr val="accent2"/>
                </a:solidFill>
                <a:latin typeface="Archia bold" panose="020B0604020202020204" charset="0"/>
              </a:rPr>
              <a:t>startup</a:t>
            </a:r>
            <a:r>
              <a:rPr lang="pt-PT" sz="3600" b="1">
                <a:solidFill>
                  <a:schemeClr val="accent2"/>
                </a:solidFill>
                <a:latin typeface="Archia bold" panose="020B0604020202020204" charset="0"/>
              </a:rPr>
              <a:t> </a:t>
            </a:r>
            <a:r>
              <a:rPr lang="pt-PT" sz="3600" b="1">
                <a:solidFill>
                  <a:srgbClr val="3A16CA"/>
                </a:solidFill>
                <a:latin typeface="Archia bold" panose="020B0604020202020204" charset="0"/>
              </a:rPr>
              <a:t>ou </a:t>
            </a:r>
            <a:r>
              <a:rPr lang="pt-PT" sz="3600" b="1" err="1">
                <a:solidFill>
                  <a:schemeClr val="accent2"/>
                </a:solidFill>
                <a:latin typeface="Archia bold" panose="020B0604020202020204" charset="0"/>
              </a:rPr>
              <a:t>scaleup</a:t>
            </a:r>
            <a:endParaRPr lang="pt-PT" sz="3600" b="1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sp>
        <p:nvSpPr>
          <p:cNvPr id="7" name="Marcador de Posição de Conteúdo 2">
            <a:extLst>
              <a:ext uri="{FF2B5EF4-FFF2-40B4-BE49-F238E27FC236}">
                <a16:creationId xmlns:a16="http://schemas.microsoft.com/office/drawing/2014/main" id="{5DCD6CCA-C27A-49D2-575C-34D6AD8CDF1C}"/>
              </a:ext>
            </a:extLst>
          </p:cNvPr>
          <p:cNvSpPr txBox="1">
            <a:spLocks/>
          </p:cNvSpPr>
          <p:nvPr/>
        </p:nvSpPr>
        <p:spPr>
          <a:xfrm>
            <a:off x="2117105" y="-2030643"/>
            <a:ext cx="1161377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2. </a:t>
            </a:r>
          </a:p>
        </p:txBody>
      </p:sp>
      <p:pic>
        <p:nvPicPr>
          <p:cNvPr id="11" name="Imagem 10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2DF6F3-1052-A0EB-26A3-739DC2883D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6" name="Marcador de Posição de Conteúdo 2">
            <a:extLst>
              <a:ext uri="{FF2B5EF4-FFF2-40B4-BE49-F238E27FC236}">
                <a16:creationId xmlns:a16="http://schemas.microsoft.com/office/drawing/2014/main" id="{C30D0FB4-61E0-2F9A-667E-FA87EB5C701C}"/>
              </a:ext>
            </a:extLst>
          </p:cNvPr>
          <p:cNvSpPr txBox="1">
            <a:spLocks/>
          </p:cNvSpPr>
          <p:nvPr/>
        </p:nvSpPr>
        <p:spPr>
          <a:xfrm>
            <a:off x="711200" y="542772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E uma </a:t>
            </a:r>
            <a:r>
              <a:rPr lang="pt-PT" sz="7200" b="1" dirty="0" err="1">
                <a:solidFill>
                  <a:schemeClr val="accent2"/>
                </a:solidFill>
                <a:latin typeface="Archia bold" panose="020B0604020202020204" charset="0"/>
              </a:rPr>
              <a:t>Scaleup</a:t>
            </a: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?...</a:t>
            </a:r>
          </a:p>
        </p:txBody>
      </p:sp>
      <p:sp>
        <p:nvSpPr>
          <p:cNvPr id="17" name="Marcador de Posição de Conteúdo 2">
            <a:extLst>
              <a:ext uri="{FF2B5EF4-FFF2-40B4-BE49-F238E27FC236}">
                <a16:creationId xmlns:a16="http://schemas.microsoft.com/office/drawing/2014/main" id="{1F0699CA-4D2F-AE59-DE57-6BEEB4A64B9E}"/>
              </a:ext>
            </a:extLst>
          </p:cNvPr>
          <p:cNvSpPr txBox="1">
            <a:spLocks/>
          </p:cNvSpPr>
          <p:nvPr/>
        </p:nvSpPr>
        <p:spPr>
          <a:xfrm>
            <a:off x="2326864" y="1715656"/>
            <a:ext cx="10515600" cy="11075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3600" dirty="0">
                <a:solidFill>
                  <a:schemeClr val="tx2">
                    <a:lumMod val="20000"/>
                    <a:lumOff val="80000"/>
                    <a:alpha val="20000"/>
                  </a:schemeClr>
                </a:solidFill>
                <a:latin typeface="Gillory medium"/>
              </a:rPr>
              <a:t>tenha</a:t>
            </a:r>
            <a:r>
              <a:rPr lang="pt-PT" sz="3600" dirty="0">
                <a:solidFill>
                  <a:schemeClr val="tx2">
                    <a:lumMod val="20000"/>
                    <a:lumOff val="80000"/>
                    <a:alpha val="20000"/>
                  </a:schemeClr>
                </a:solidFill>
              </a:rPr>
              <a:t> </a:t>
            </a:r>
            <a:r>
              <a:rPr lang="pt-PT" sz="3600" dirty="0">
                <a:solidFill>
                  <a:schemeClr val="tx2">
                    <a:lumMod val="20000"/>
                    <a:lumOff val="80000"/>
                    <a:alpha val="20000"/>
                  </a:schemeClr>
                </a:solidFill>
                <a:latin typeface="Gillory medium"/>
              </a:rPr>
              <a:t>exercido atividade por mais de 10 anos… </a:t>
            </a:r>
          </a:p>
          <a:p>
            <a:pPr marL="0" indent="0" algn="just">
              <a:buNone/>
            </a:pPr>
            <a:r>
              <a:rPr lang="pt-PT" sz="3600" dirty="0">
                <a:solidFill>
                  <a:schemeClr val="tx2">
                    <a:lumMod val="20000"/>
                    <a:lumOff val="80000"/>
                    <a:alpha val="20000"/>
                  </a:schemeClr>
                </a:solidFill>
                <a:latin typeface="Gillory medium"/>
              </a:rPr>
              <a:t> </a:t>
            </a:r>
          </a:p>
          <a:p>
            <a:pPr marL="0" indent="0" algn="just">
              <a:buNone/>
            </a:pPr>
            <a:endParaRPr lang="pt-PT" sz="3600" dirty="0">
              <a:solidFill>
                <a:schemeClr val="tx2">
                  <a:lumMod val="20000"/>
                  <a:lumOff val="80000"/>
                  <a:alpha val="20000"/>
                </a:schemeClr>
              </a:solidFill>
              <a:latin typeface="Gillory medium"/>
            </a:endParaRPr>
          </a:p>
        </p:txBody>
      </p:sp>
      <p:sp>
        <p:nvSpPr>
          <p:cNvPr id="18" name="Marcador de Posição de Conteúdo 2">
            <a:extLst>
              <a:ext uri="{FF2B5EF4-FFF2-40B4-BE49-F238E27FC236}">
                <a16:creationId xmlns:a16="http://schemas.microsoft.com/office/drawing/2014/main" id="{2B4E21A1-FA26-82DE-A809-0431F080C311}"/>
              </a:ext>
            </a:extLst>
          </p:cNvPr>
          <p:cNvSpPr txBox="1">
            <a:spLocks/>
          </p:cNvSpPr>
          <p:nvPr/>
        </p:nvSpPr>
        <p:spPr>
          <a:xfrm>
            <a:off x="2326864" y="2316060"/>
            <a:ext cx="10515600" cy="11075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3600" dirty="0">
                <a:solidFill>
                  <a:schemeClr val="accent1">
                    <a:lumMod val="20000"/>
                    <a:lumOff val="80000"/>
                    <a:alpha val="30000"/>
                  </a:schemeClr>
                </a:solidFill>
                <a:latin typeface="Gillory medium"/>
              </a:rPr>
              <a:t>empregue mais do que 250 trabalhadores…</a:t>
            </a:r>
          </a:p>
          <a:p>
            <a:pPr marL="0" indent="0" algn="just">
              <a:buNone/>
            </a:pPr>
            <a:endParaRPr lang="pt-PT" sz="3600" dirty="0">
              <a:solidFill>
                <a:schemeClr val="accent1">
                  <a:lumMod val="20000"/>
                  <a:lumOff val="80000"/>
                  <a:alpha val="30000"/>
                </a:schemeClr>
              </a:solidFill>
              <a:latin typeface="Gillory medium"/>
            </a:endParaRPr>
          </a:p>
        </p:txBody>
      </p:sp>
      <p:sp>
        <p:nvSpPr>
          <p:cNvPr id="19" name="Marcador de Posição de Conteúdo 2">
            <a:extLst>
              <a:ext uri="{FF2B5EF4-FFF2-40B4-BE49-F238E27FC236}">
                <a16:creationId xmlns:a16="http://schemas.microsoft.com/office/drawing/2014/main" id="{0D78FADE-3624-3A6F-D4C5-563F65A5A201}"/>
              </a:ext>
            </a:extLst>
          </p:cNvPr>
          <p:cNvSpPr txBox="1">
            <a:spLocks/>
          </p:cNvSpPr>
          <p:nvPr/>
        </p:nvSpPr>
        <p:spPr>
          <a:xfrm>
            <a:off x="2326864" y="2978579"/>
            <a:ext cx="10515600" cy="11075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3600" dirty="0">
                <a:solidFill>
                  <a:schemeClr val="tx2"/>
                </a:solidFill>
                <a:latin typeface="Gillory medium"/>
              </a:rPr>
              <a:t>o volume de negócios ultrapasse os 50 milhões… </a:t>
            </a:r>
          </a:p>
          <a:p>
            <a:pPr marL="0" indent="0" algn="just">
              <a:buNone/>
            </a:pPr>
            <a:endParaRPr lang="pt-PT" sz="3600" dirty="0">
              <a:solidFill>
                <a:schemeClr val="tx2"/>
              </a:solidFill>
              <a:latin typeface="Gillory medium"/>
            </a:endParaRPr>
          </a:p>
        </p:txBody>
      </p:sp>
    </p:spTree>
    <p:extLst>
      <p:ext uri="{BB962C8B-B14F-4D97-AF65-F5344CB8AC3E}">
        <p14:creationId xmlns:p14="http://schemas.microsoft.com/office/powerpoint/2010/main" val="16430379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A66DC-9788-E224-11E8-4550EA37E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C7CD3E76-0E2B-3DC1-2BFE-FEEA037E3322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49C9202-9F40-7802-2F15-43A2FF8C7886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0139177-A7D1-FB6B-4D25-0FF21653E734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93EF2A1B-335A-4E59-52FA-96BBAB43210A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3815D64A-61CE-6BA3-D8DC-0E94CDCEADE6}"/>
              </a:ext>
            </a:extLst>
          </p:cNvPr>
          <p:cNvSpPr txBox="1">
            <a:spLocks/>
          </p:cNvSpPr>
          <p:nvPr/>
        </p:nvSpPr>
        <p:spPr>
          <a:xfrm>
            <a:off x="320338" y="2963884"/>
            <a:ext cx="10515600" cy="134335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3600" dirty="0">
                <a:solidFill>
                  <a:srgbClr val="3A16CA"/>
                </a:solidFill>
                <a:latin typeface="Gillory medium"/>
              </a:rPr>
              <a:t>Ainda que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2F5A9BC-2EBE-1877-11A1-98779DCC1BD4}"/>
              </a:ext>
            </a:extLst>
          </p:cNvPr>
          <p:cNvSpPr/>
          <p:nvPr/>
        </p:nvSpPr>
        <p:spPr>
          <a:xfrm>
            <a:off x="2697794" y="582878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966917F-E5A6-F18F-EADA-48E2DF5A6570}"/>
              </a:ext>
            </a:extLst>
          </p:cNvPr>
          <p:cNvSpPr/>
          <p:nvPr/>
        </p:nvSpPr>
        <p:spPr>
          <a:xfrm>
            <a:off x="7914447" y="-215485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C43CA2D2-A882-F812-8616-B96FEE505EBD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BC6F64AA-1FD6-5163-A008-C06338DDCE47}"/>
              </a:ext>
            </a:extLst>
          </p:cNvPr>
          <p:cNvSpPr txBox="1">
            <a:spLocks/>
          </p:cNvSpPr>
          <p:nvPr/>
        </p:nvSpPr>
        <p:spPr>
          <a:xfrm>
            <a:off x="793122" y="-1190493"/>
            <a:ext cx="10515600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>
                <a:solidFill>
                  <a:srgbClr val="3A16CA"/>
                </a:solidFill>
                <a:latin typeface="Archia bold" panose="020B0604020202020204" charset="0"/>
              </a:rPr>
              <a:t>Procedimento para o reconhecimento do estatuto de </a:t>
            </a:r>
            <a:r>
              <a:rPr lang="pt-PT" sz="3600" b="1" err="1">
                <a:solidFill>
                  <a:schemeClr val="accent2"/>
                </a:solidFill>
                <a:latin typeface="Archia bold" panose="020B0604020202020204" charset="0"/>
              </a:rPr>
              <a:t>startup</a:t>
            </a:r>
            <a:r>
              <a:rPr lang="pt-PT" sz="3600" b="1">
                <a:solidFill>
                  <a:schemeClr val="accent2"/>
                </a:solidFill>
                <a:latin typeface="Archia bold" panose="020B0604020202020204" charset="0"/>
              </a:rPr>
              <a:t> </a:t>
            </a:r>
            <a:r>
              <a:rPr lang="pt-PT" sz="3600" b="1">
                <a:solidFill>
                  <a:srgbClr val="3A16CA"/>
                </a:solidFill>
                <a:latin typeface="Archia bold" panose="020B0604020202020204" charset="0"/>
              </a:rPr>
              <a:t>ou </a:t>
            </a:r>
            <a:r>
              <a:rPr lang="pt-PT" sz="3600" b="1" err="1">
                <a:solidFill>
                  <a:schemeClr val="accent2"/>
                </a:solidFill>
                <a:latin typeface="Archia bold" panose="020B0604020202020204" charset="0"/>
              </a:rPr>
              <a:t>scaleup</a:t>
            </a:r>
            <a:endParaRPr lang="pt-PT" sz="3600" b="1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sp>
        <p:nvSpPr>
          <p:cNvPr id="7" name="Marcador de Posição de Conteúdo 2">
            <a:extLst>
              <a:ext uri="{FF2B5EF4-FFF2-40B4-BE49-F238E27FC236}">
                <a16:creationId xmlns:a16="http://schemas.microsoft.com/office/drawing/2014/main" id="{823F6E9C-3377-2333-850E-8E78D43B8B79}"/>
              </a:ext>
            </a:extLst>
          </p:cNvPr>
          <p:cNvSpPr txBox="1">
            <a:spLocks/>
          </p:cNvSpPr>
          <p:nvPr/>
        </p:nvSpPr>
        <p:spPr>
          <a:xfrm>
            <a:off x="2117105" y="-2030643"/>
            <a:ext cx="1161377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2. </a:t>
            </a:r>
          </a:p>
        </p:txBody>
      </p:sp>
      <p:pic>
        <p:nvPicPr>
          <p:cNvPr id="11" name="Imagem 10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9AB3E979-3C34-9581-2F16-E51B5DFF6A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6" name="Marcador de Posição de Conteúdo 2">
            <a:extLst>
              <a:ext uri="{FF2B5EF4-FFF2-40B4-BE49-F238E27FC236}">
                <a16:creationId xmlns:a16="http://schemas.microsoft.com/office/drawing/2014/main" id="{47216DFC-A095-C7FD-547E-714CB9E3B3A5}"/>
              </a:ext>
            </a:extLst>
          </p:cNvPr>
          <p:cNvSpPr txBox="1">
            <a:spLocks/>
          </p:cNvSpPr>
          <p:nvPr/>
        </p:nvSpPr>
        <p:spPr>
          <a:xfrm>
            <a:off x="711200" y="542772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E uma </a:t>
            </a:r>
            <a:r>
              <a:rPr lang="pt-PT" sz="7200" b="1" dirty="0" err="1">
                <a:solidFill>
                  <a:schemeClr val="accent2"/>
                </a:solidFill>
                <a:latin typeface="Archia bold" panose="020B0604020202020204" charset="0"/>
              </a:rPr>
              <a:t>Scaleup</a:t>
            </a: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?...</a:t>
            </a:r>
          </a:p>
        </p:txBody>
      </p:sp>
      <p:sp>
        <p:nvSpPr>
          <p:cNvPr id="17" name="Marcador de Posição de Conteúdo 2">
            <a:extLst>
              <a:ext uri="{FF2B5EF4-FFF2-40B4-BE49-F238E27FC236}">
                <a16:creationId xmlns:a16="http://schemas.microsoft.com/office/drawing/2014/main" id="{D5EE6618-6BCC-F7FF-AAFF-56CAC2E34A3D}"/>
              </a:ext>
            </a:extLst>
          </p:cNvPr>
          <p:cNvSpPr txBox="1">
            <a:spLocks/>
          </p:cNvSpPr>
          <p:nvPr/>
        </p:nvSpPr>
        <p:spPr>
          <a:xfrm>
            <a:off x="2326864" y="2230030"/>
            <a:ext cx="10515600" cy="11075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3600" dirty="0">
                <a:solidFill>
                  <a:schemeClr val="tx2"/>
                </a:solidFill>
                <a:latin typeface="Gillory medium"/>
              </a:rPr>
              <a:t>tenha</a:t>
            </a:r>
            <a:r>
              <a:rPr lang="pt-PT" sz="3600" dirty="0">
                <a:solidFill>
                  <a:schemeClr val="tx2"/>
                </a:solidFill>
              </a:rPr>
              <a:t> </a:t>
            </a:r>
            <a:r>
              <a:rPr lang="pt-PT" sz="3600" dirty="0">
                <a:solidFill>
                  <a:schemeClr val="tx2"/>
                </a:solidFill>
                <a:latin typeface="Gillory medium"/>
              </a:rPr>
              <a:t>exercido atividade por mais de 10 anos… </a:t>
            </a:r>
          </a:p>
          <a:p>
            <a:pPr marL="0" indent="0" algn="just">
              <a:buNone/>
            </a:pPr>
            <a:r>
              <a:rPr lang="pt-PT" sz="3600" dirty="0">
                <a:solidFill>
                  <a:schemeClr val="tx2"/>
                </a:solidFill>
                <a:latin typeface="Gillory medium"/>
              </a:rPr>
              <a:t> </a:t>
            </a:r>
          </a:p>
          <a:p>
            <a:pPr marL="0" indent="0" algn="just">
              <a:buNone/>
            </a:pPr>
            <a:endParaRPr lang="pt-PT" sz="3600" dirty="0">
              <a:solidFill>
                <a:schemeClr val="tx2"/>
              </a:solidFill>
              <a:latin typeface="Gillory medium"/>
            </a:endParaRPr>
          </a:p>
        </p:txBody>
      </p:sp>
      <p:sp>
        <p:nvSpPr>
          <p:cNvPr id="18" name="Marcador de Posição de Conteúdo 2">
            <a:extLst>
              <a:ext uri="{FF2B5EF4-FFF2-40B4-BE49-F238E27FC236}">
                <a16:creationId xmlns:a16="http://schemas.microsoft.com/office/drawing/2014/main" id="{89E71A4C-6816-0A05-6C85-EBD6D4CEB7DF}"/>
              </a:ext>
            </a:extLst>
          </p:cNvPr>
          <p:cNvSpPr txBox="1">
            <a:spLocks/>
          </p:cNvSpPr>
          <p:nvPr/>
        </p:nvSpPr>
        <p:spPr>
          <a:xfrm>
            <a:off x="2326864" y="2963884"/>
            <a:ext cx="10515600" cy="11075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3600" dirty="0">
                <a:solidFill>
                  <a:schemeClr val="tx2"/>
                </a:solidFill>
                <a:latin typeface="Gillory medium"/>
              </a:rPr>
              <a:t>empregue mais do que 250 trabalhadores…</a:t>
            </a:r>
          </a:p>
          <a:p>
            <a:pPr marL="0" indent="0" algn="just">
              <a:buNone/>
            </a:pPr>
            <a:endParaRPr lang="pt-PT" sz="3600" dirty="0">
              <a:solidFill>
                <a:schemeClr val="tx2"/>
              </a:solidFill>
              <a:latin typeface="Gillory medium"/>
            </a:endParaRPr>
          </a:p>
        </p:txBody>
      </p:sp>
      <p:sp>
        <p:nvSpPr>
          <p:cNvPr id="19" name="Marcador de Posição de Conteúdo 2">
            <a:extLst>
              <a:ext uri="{FF2B5EF4-FFF2-40B4-BE49-F238E27FC236}">
                <a16:creationId xmlns:a16="http://schemas.microsoft.com/office/drawing/2014/main" id="{D8B08DA7-6FAD-8336-BD16-08F305A7BB44}"/>
              </a:ext>
            </a:extLst>
          </p:cNvPr>
          <p:cNvSpPr txBox="1">
            <a:spLocks/>
          </p:cNvSpPr>
          <p:nvPr/>
        </p:nvSpPr>
        <p:spPr>
          <a:xfrm>
            <a:off x="2326864" y="3686139"/>
            <a:ext cx="10515600" cy="11075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3600" dirty="0">
                <a:solidFill>
                  <a:schemeClr val="tx2"/>
                </a:solidFill>
                <a:latin typeface="Gillory medium"/>
              </a:rPr>
              <a:t>o volume de negócios ultrapasse os 50 milhões… </a:t>
            </a:r>
          </a:p>
          <a:p>
            <a:pPr marL="0" indent="0" algn="just">
              <a:buNone/>
            </a:pPr>
            <a:endParaRPr lang="pt-PT" sz="3600" dirty="0">
              <a:solidFill>
                <a:schemeClr val="tx2"/>
              </a:solidFill>
              <a:latin typeface="Gillory medium"/>
            </a:endParaRPr>
          </a:p>
        </p:txBody>
      </p:sp>
      <p:sp>
        <p:nvSpPr>
          <p:cNvPr id="2" name="Marcador de Posição de Conteúdo 2">
            <a:extLst>
              <a:ext uri="{FF2B5EF4-FFF2-40B4-BE49-F238E27FC236}">
                <a16:creationId xmlns:a16="http://schemas.microsoft.com/office/drawing/2014/main" id="{6C932394-E57A-AC90-A341-A41BD6C68EF9}"/>
              </a:ext>
            </a:extLst>
          </p:cNvPr>
          <p:cNvSpPr txBox="1">
            <a:spLocks/>
          </p:cNvSpPr>
          <p:nvPr/>
        </p:nvSpPr>
        <p:spPr>
          <a:xfrm>
            <a:off x="320338" y="3677429"/>
            <a:ext cx="10515600" cy="134335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3600" dirty="0">
                <a:solidFill>
                  <a:srgbClr val="3A16CA"/>
                </a:solidFill>
                <a:latin typeface="Gillory medium"/>
              </a:rPr>
              <a:t>Ainda que 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997F2A8-B5F4-B30E-AFA9-5676692F09C8}"/>
              </a:ext>
            </a:extLst>
          </p:cNvPr>
          <p:cNvSpPr txBox="1">
            <a:spLocks/>
          </p:cNvSpPr>
          <p:nvPr/>
        </p:nvSpPr>
        <p:spPr>
          <a:xfrm>
            <a:off x="320338" y="2250339"/>
            <a:ext cx="10515600" cy="134335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3600" dirty="0">
                <a:solidFill>
                  <a:srgbClr val="3A16CA"/>
                </a:solidFill>
                <a:latin typeface="Gillory medium"/>
              </a:rPr>
              <a:t>Ainda que </a:t>
            </a:r>
          </a:p>
        </p:txBody>
      </p:sp>
      <p:sp>
        <p:nvSpPr>
          <p:cNvPr id="13" name="Marcador de Posição de Conteúdo 2">
            <a:extLst>
              <a:ext uri="{FF2B5EF4-FFF2-40B4-BE49-F238E27FC236}">
                <a16:creationId xmlns:a16="http://schemas.microsoft.com/office/drawing/2014/main" id="{2D8D4FAC-0EC0-3420-6906-3D515AB6472C}"/>
              </a:ext>
            </a:extLst>
          </p:cNvPr>
          <p:cNvSpPr txBox="1">
            <a:spLocks/>
          </p:cNvSpPr>
          <p:nvPr/>
        </p:nvSpPr>
        <p:spPr>
          <a:xfrm>
            <a:off x="255232" y="3942124"/>
            <a:ext cx="10515600" cy="109938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3600" b="1" dirty="0">
                <a:solidFill>
                  <a:srgbClr val="3A16CA"/>
                </a:solidFill>
                <a:latin typeface="Gillory medium"/>
              </a:rPr>
              <a:t> </a:t>
            </a:r>
          </a:p>
          <a:p>
            <a:pPr algn="just">
              <a:buFontTx/>
              <a:buChar char="►"/>
            </a:pPr>
            <a:r>
              <a:rPr lang="pt-PT" sz="3600" b="1" dirty="0">
                <a:solidFill>
                  <a:srgbClr val="3A16CA"/>
                </a:solidFill>
                <a:latin typeface="Gillory medium"/>
              </a:rPr>
              <a:t>Certificação “</a:t>
            </a:r>
            <a:r>
              <a:rPr lang="pt-PT" sz="3600" b="1" dirty="0" err="1">
                <a:solidFill>
                  <a:srgbClr val="3A16CA"/>
                </a:solidFill>
                <a:latin typeface="Gillory medium"/>
              </a:rPr>
              <a:t>Tech</a:t>
            </a:r>
            <a:r>
              <a:rPr lang="pt-PT" sz="3600" b="1" dirty="0">
                <a:solidFill>
                  <a:srgbClr val="3A16CA"/>
                </a:solidFill>
                <a:latin typeface="Gillory medium"/>
              </a:rPr>
              <a:t> Visa”, pelo IAPMEI, válida por 2 anos, renovável.</a:t>
            </a:r>
          </a:p>
        </p:txBody>
      </p:sp>
    </p:spTree>
    <p:extLst>
      <p:ext uri="{BB962C8B-B14F-4D97-AF65-F5344CB8AC3E}">
        <p14:creationId xmlns:p14="http://schemas.microsoft.com/office/powerpoint/2010/main" val="1400284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ta: Para a Direita 21">
            <a:extLst>
              <a:ext uri="{FF2B5EF4-FFF2-40B4-BE49-F238E27FC236}">
                <a16:creationId xmlns:a16="http://schemas.microsoft.com/office/drawing/2014/main" id="{A164CBCF-77A3-6F29-E5AB-593B3818E6E7}"/>
              </a:ext>
            </a:extLst>
          </p:cNvPr>
          <p:cNvSpPr/>
          <p:nvPr/>
        </p:nvSpPr>
        <p:spPr>
          <a:xfrm>
            <a:off x="7328777" y="1992902"/>
            <a:ext cx="3995752" cy="4121344"/>
          </a:xfrm>
          <a:prstGeom prst="rightArrow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320338" y="5753328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711200" y="5749699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102063" y="5749699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600905B4-C5FD-883C-271E-D6DCE4756F89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CDE70F56-8AB0-1042-F39A-3E3F458E26BD}"/>
              </a:ext>
            </a:extLst>
          </p:cNvPr>
          <p:cNvSpPr txBox="1">
            <a:spLocks/>
          </p:cNvSpPr>
          <p:nvPr/>
        </p:nvSpPr>
        <p:spPr>
          <a:xfrm>
            <a:off x="838200" y="713475"/>
            <a:ext cx="10515600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3A16CA"/>
                </a:solidFill>
                <a:latin typeface="Archia bold" panose="020B0604020202020204" charset="0"/>
              </a:rPr>
              <a:t>3. Procedimento para o reconhecimento do estatuto de </a:t>
            </a:r>
            <a:r>
              <a:rPr lang="pt-PT" sz="3600" b="1" dirty="0" err="1">
                <a:solidFill>
                  <a:schemeClr val="accent2"/>
                </a:solidFill>
                <a:latin typeface="Archia bold" panose="020B0604020202020204" charset="0"/>
              </a:rPr>
              <a:t>startup</a:t>
            </a:r>
            <a:r>
              <a:rPr lang="pt-PT" sz="3600" b="1" dirty="0">
                <a:solidFill>
                  <a:schemeClr val="accent2"/>
                </a:solidFill>
                <a:latin typeface="Archia bold" panose="020B0604020202020204" charset="0"/>
              </a:rPr>
              <a:t> </a:t>
            </a:r>
            <a:r>
              <a:rPr lang="pt-PT" sz="3600" b="1" dirty="0">
                <a:solidFill>
                  <a:srgbClr val="3A16CA"/>
                </a:solidFill>
                <a:latin typeface="Archia bold" panose="020B0604020202020204" charset="0"/>
              </a:rPr>
              <a:t>ou </a:t>
            </a:r>
            <a:r>
              <a:rPr lang="pt-PT" sz="3600" b="1" dirty="0" err="1">
                <a:solidFill>
                  <a:schemeClr val="accent2"/>
                </a:solidFill>
                <a:latin typeface="Archia bold" panose="020B0604020202020204" charset="0"/>
              </a:rPr>
              <a:t>scaleup</a:t>
            </a:r>
            <a:endParaRPr lang="pt-PT" sz="3600" b="1" dirty="0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DF0D33B-597C-1D5E-F0DA-985DE9C91291}"/>
              </a:ext>
            </a:extLst>
          </p:cNvPr>
          <p:cNvSpPr/>
          <p:nvPr/>
        </p:nvSpPr>
        <p:spPr>
          <a:xfrm flipV="1">
            <a:off x="-76067" y="0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031C364-8C5C-55CA-B6DB-E4144F0EA104}"/>
              </a:ext>
            </a:extLst>
          </p:cNvPr>
          <p:cNvSpPr/>
          <p:nvPr/>
        </p:nvSpPr>
        <p:spPr>
          <a:xfrm>
            <a:off x="7914447" y="-450616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049339E-1E75-E477-516F-53B1889789F3}"/>
              </a:ext>
            </a:extLst>
          </p:cNvPr>
          <p:cNvSpPr/>
          <p:nvPr/>
        </p:nvSpPr>
        <p:spPr>
          <a:xfrm>
            <a:off x="2697794" y="7853525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0" name="Seta: Para a Direita 19">
            <a:extLst>
              <a:ext uri="{FF2B5EF4-FFF2-40B4-BE49-F238E27FC236}">
                <a16:creationId xmlns:a16="http://schemas.microsoft.com/office/drawing/2014/main" id="{17F85AFD-13BC-DE5C-FE5A-3A6A6BCEFB6F}"/>
              </a:ext>
            </a:extLst>
          </p:cNvPr>
          <p:cNvSpPr/>
          <p:nvPr/>
        </p:nvSpPr>
        <p:spPr>
          <a:xfrm>
            <a:off x="3668482" y="1986097"/>
            <a:ext cx="3995752" cy="4121344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Seta: Para a Direita 12">
            <a:extLst>
              <a:ext uri="{FF2B5EF4-FFF2-40B4-BE49-F238E27FC236}">
                <a16:creationId xmlns:a16="http://schemas.microsoft.com/office/drawing/2014/main" id="{B6ABF29C-D6B2-62A5-7C5B-7AAD4C289181}"/>
              </a:ext>
            </a:extLst>
          </p:cNvPr>
          <p:cNvSpPr/>
          <p:nvPr/>
        </p:nvSpPr>
        <p:spPr>
          <a:xfrm>
            <a:off x="328828" y="1833696"/>
            <a:ext cx="3995752" cy="4121344"/>
          </a:xfrm>
          <a:prstGeom prst="rightArrow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118990B5-67CC-CFC4-2E76-B7B9650680B9}"/>
              </a:ext>
            </a:extLst>
          </p:cNvPr>
          <p:cNvSpPr txBox="1"/>
          <p:nvPr/>
        </p:nvSpPr>
        <p:spPr>
          <a:xfrm>
            <a:off x="391887" y="3000833"/>
            <a:ext cx="318848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1800" dirty="0">
                <a:solidFill>
                  <a:schemeClr val="bg1"/>
                </a:solidFill>
              </a:rPr>
              <a:t>Este reconhecimento cabe à </a:t>
            </a:r>
            <a:r>
              <a:rPr lang="pt-PT" sz="1800" dirty="0" err="1">
                <a:solidFill>
                  <a:schemeClr val="bg1"/>
                </a:solidFill>
              </a:rPr>
              <a:t>Startup</a:t>
            </a:r>
            <a:r>
              <a:rPr lang="pt-PT" sz="1800" dirty="0">
                <a:solidFill>
                  <a:schemeClr val="bg1"/>
                </a:solidFill>
              </a:rPr>
              <a:t> Portugal, por comunicação prévia realizada, </a:t>
            </a:r>
            <a:r>
              <a:rPr lang="pt-PT" sz="1800" b="1" u="sng" dirty="0">
                <a:solidFill>
                  <a:schemeClr val="bg1"/>
                </a:solidFill>
              </a:rPr>
              <a:t>unicamente</a:t>
            </a:r>
            <a:r>
              <a:rPr lang="pt-PT" sz="1800" dirty="0">
                <a:solidFill>
                  <a:schemeClr val="bg1"/>
                </a:solidFill>
              </a:rPr>
              <a:t>, através do portal eportugal.gov.pt.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1303FBA-95F6-A4E0-06DB-34368DE25B69}"/>
              </a:ext>
            </a:extLst>
          </p:cNvPr>
          <p:cNvSpPr txBox="1"/>
          <p:nvPr/>
        </p:nvSpPr>
        <p:spPr>
          <a:xfrm>
            <a:off x="4075228" y="3294203"/>
            <a:ext cx="31884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pt-PT" sz="1800"/>
          </a:p>
          <a:p>
            <a:pPr algn="ctr"/>
            <a:r>
              <a:rPr lang="pt-PT" sz="1800"/>
              <a:t>O certificado será emitido no prazo de 5 dias úteis após a submissão do formulário.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1E31BF8C-6BC7-7E99-D21F-A9E87208D604}"/>
              </a:ext>
            </a:extLst>
          </p:cNvPr>
          <p:cNvSpPr txBox="1"/>
          <p:nvPr/>
        </p:nvSpPr>
        <p:spPr>
          <a:xfrm>
            <a:off x="7534776" y="3429000"/>
            <a:ext cx="31884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PT"/>
            </a:defPPr>
            <a:lvl1pPr algn="just"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pt-PT" dirty="0"/>
              <a:t>Manutenção do estatuto depende de confirmação da </a:t>
            </a:r>
            <a:r>
              <a:rPr lang="pt-PT" dirty="0" err="1"/>
              <a:t>Startup</a:t>
            </a:r>
            <a:r>
              <a:rPr lang="pt-PT" dirty="0"/>
              <a:t> Portugal de 3 em 3 anos.</a:t>
            </a:r>
          </a:p>
        </p:txBody>
      </p:sp>
      <p:pic>
        <p:nvPicPr>
          <p:cNvPr id="3" name="Imagem 2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4C6F9893-26C0-D9C7-31A0-471F5A3F65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626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3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E3CF4-53CF-DB10-C6A3-F41970114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1473571C-24A3-D778-09AE-A0BF5BA9A142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5CB5DC1-EED1-FDB9-7FA2-F906E779EF92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F26388A-44A3-1F27-0066-C700BFFE8408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DAD45EE8-62E2-4F64-076C-43BC7773366C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62A98052-F73F-1F59-7CD7-E58B88BB2410}"/>
              </a:ext>
            </a:extLst>
          </p:cNvPr>
          <p:cNvSpPr txBox="1">
            <a:spLocks/>
          </p:cNvSpPr>
          <p:nvPr/>
        </p:nvSpPr>
        <p:spPr>
          <a:xfrm>
            <a:off x="633392" y="558286"/>
            <a:ext cx="10515600" cy="576400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pt-PT" sz="2600" dirty="0">
              <a:solidFill>
                <a:srgbClr val="3A16CA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EC20E2F-EE74-8AAB-7FB0-E10EBA133B79}"/>
              </a:ext>
            </a:extLst>
          </p:cNvPr>
          <p:cNvSpPr/>
          <p:nvPr/>
        </p:nvSpPr>
        <p:spPr>
          <a:xfrm>
            <a:off x="2697794" y="582878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4073345-4B75-9878-8613-78D6EECA48C5}"/>
              </a:ext>
            </a:extLst>
          </p:cNvPr>
          <p:cNvSpPr/>
          <p:nvPr/>
        </p:nvSpPr>
        <p:spPr>
          <a:xfrm>
            <a:off x="7843590" y="-2948725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" name="Seta: Para a Direita 1">
            <a:extLst>
              <a:ext uri="{FF2B5EF4-FFF2-40B4-BE49-F238E27FC236}">
                <a16:creationId xmlns:a16="http://schemas.microsoft.com/office/drawing/2014/main" id="{0D46B420-F214-F311-5E3C-3A98F2FDE609}"/>
              </a:ext>
            </a:extLst>
          </p:cNvPr>
          <p:cNvSpPr/>
          <p:nvPr/>
        </p:nvSpPr>
        <p:spPr>
          <a:xfrm>
            <a:off x="19947492" y="1992902"/>
            <a:ext cx="3995752" cy="4121344"/>
          </a:xfrm>
          <a:prstGeom prst="rightArrow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Seta: Para a Direita 15">
            <a:extLst>
              <a:ext uri="{FF2B5EF4-FFF2-40B4-BE49-F238E27FC236}">
                <a16:creationId xmlns:a16="http://schemas.microsoft.com/office/drawing/2014/main" id="{F3F1DDA5-5B07-9058-C42D-9C5FE1605C04}"/>
              </a:ext>
            </a:extLst>
          </p:cNvPr>
          <p:cNvSpPr/>
          <p:nvPr/>
        </p:nvSpPr>
        <p:spPr>
          <a:xfrm>
            <a:off x="16287197" y="1986097"/>
            <a:ext cx="3995752" cy="4121344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Seta: Para a Direita 16">
            <a:extLst>
              <a:ext uri="{FF2B5EF4-FFF2-40B4-BE49-F238E27FC236}">
                <a16:creationId xmlns:a16="http://schemas.microsoft.com/office/drawing/2014/main" id="{394CEA42-E8B4-AB19-3837-E20D1EDD7552}"/>
              </a:ext>
            </a:extLst>
          </p:cNvPr>
          <p:cNvSpPr/>
          <p:nvPr/>
        </p:nvSpPr>
        <p:spPr>
          <a:xfrm>
            <a:off x="12947543" y="1833696"/>
            <a:ext cx="3995752" cy="4121344"/>
          </a:xfrm>
          <a:prstGeom prst="rightArrow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C707BC9-456B-FD19-D145-91E5C537FBA0}"/>
              </a:ext>
            </a:extLst>
          </p:cNvPr>
          <p:cNvSpPr txBox="1"/>
          <p:nvPr/>
        </p:nvSpPr>
        <p:spPr>
          <a:xfrm>
            <a:off x="13010602" y="3000833"/>
            <a:ext cx="318848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1800" dirty="0">
                <a:solidFill>
                  <a:schemeClr val="bg1"/>
                </a:solidFill>
              </a:rPr>
              <a:t>Este reconhecimento cabe à </a:t>
            </a:r>
            <a:r>
              <a:rPr lang="pt-PT" sz="1800" dirty="0" err="1">
                <a:solidFill>
                  <a:schemeClr val="bg1"/>
                </a:solidFill>
              </a:rPr>
              <a:t>Startup</a:t>
            </a:r>
            <a:r>
              <a:rPr lang="pt-PT" sz="1800" dirty="0">
                <a:solidFill>
                  <a:schemeClr val="bg1"/>
                </a:solidFill>
              </a:rPr>
              <a:t> Portugal, por comunicação prévia realizada, </a:t>
            </a:r>
            <a:r>
              <a:rPr lang="pt-PT" sz="1800" b="1" u="sng" dirty="0">
                <a:solidFill>
                  <a:schemeClr val="bg1"/>
                </a:solidFill>
              </a:rPr>
              <a:t>unicamente</a:t>
            </a:r>
            <a:r>
              <a:rPr lang="pt-PT" sz="1800" dirty="0">
                <a:solidFill>
                  <a:schemeClr val="bg1"/>
                </a:solidFill>
              </a:rPr>
              <a:t>, através do portal único dos serviços públicos.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E022F11-13F8-7165-170D-4BA8E179C4EB}"/>
              </a:ext>
            </a:extLst>
          </p:cNvPr>
          <p:cNvSpPr txBox="1"/>
          <p:nvPr/>
        </p:nvSpPr>
        <p:spPr>
          <a:xfrm>
            <a:off x="16693943" y="3294203"/>
            <a:ext cx="31884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pt-PT" sz="1800"/>
          </a:p>
          <a:p>
            <a:pPr algn="ctr"/>
            <a:r>
              <a:rPr lang="pt-PT" sz="1800"/>
              <a:t>O certificado será emitido no prazo de 5 dias úteis após a submissão do formulário.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1BA7FCB8-C7E6-6E62-1998-EA72B25BA1D7}"/>
              </a:ext>
            </a:extLst>
          </p:cNvPr>
          <p:cNvSpPr txBox="1"/>
          <p:nvPr/>
        </p:nvSpPr>
        <p:spPr>
          <a:xfrm>
            <a:off x="20153491" y="3429000"/>
            <a:ext cx="31884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PT"/>
            </a:defPPr>
            <a:lvl1pPr algn="just"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pt-PT" dirty="0"/>
              <a:t>Manutenção do estatuto depende de confirmação da </a:t>
            </a:r>
            <a:r>
              <a:rPr lang="pt-PT" dirty="0" err="1"/>
              <a:t>Startup</a:t>
            </a:r>
            <a:r>
              <a:rPr lang="pt-PT" dirty="0"/>
              <a:t> Portugal de 3 em 3 anos.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970E3B4C-CE51-05DE-BCB8-3592BF9DEFB2}"/>
              </a:ext>
            </a:extLst>
          </p:cNvPr>
          <p:cNvSpPr/>
          <p:nvPr/>
        </p:nvSpPr>
        <p:spPr>
          <a:xfrm flipV="1">
            <a:off x="-76067" y="-862149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pic>
        <p:nvPicPr>
          <p:cNvPr id="24" name="Imagem 23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A891B82F-5BE9-7EF6-5147-53A1596B2B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1E688BA6-E258-7968-25D4-2DFEADA2C086}"/>
              </a:ext>
            </a:extLst>
          </p:cNvPr>
          <p:cNvSpPr/>
          <p:nvPr/>
        </p:nvSpPr>
        <p:spPr>
          <a:xfrm>
            <a:off x="2158436" y="679280"/>
            <a:ext cx="7465512" cy="527353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3EC35797-6689-3D38-07E4-74F9D0E39FCD}"/>
              </a:ext>
            </a:extLst>
          </p:cNvPr>
          <p:cNvSpPr/>
          <p:nvPr/>
        </p:nvSpPr>
        <p:spPr>
          <a:xfrm>
            <a:off x="2812824" y="692715"/>
            <a:ext cx="6312352" cy="523220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>
                <a:ln w="0"/>
                <a:solidFill>
                  <a:schemeClr val="bg1"/>
                </a:solidFill>
                <a:latin typeface="Archia bold"/>
              </a:rPr>
              <a:t>RECONHECIMENTO STARTUPS E SCALEUPS</a:t>
            </a:r>
            <a:endParaRPr lang="pt-PT" sz="2800" b="0" cap="none" spc="0" dirty="0">
              <a:ln w="0"/>
              <a:solidFill>
                <a:schemeClr val="bg1"/>
              </a:solidFill>
              <a:latin typeface="Archia bold"/>
            </a:endParaRPr>
          </a:p>
        </p:txBody>
      </p:sp>
      <p:graphicFrame>
        <p:nvGraphicFramePr>
          <p:cNvPr id="29" name="Gráfico 28">
            <a:extLst>
              <a:ext uri="{FF2B5EF4-FFF2-40B4-BE49-F238E27FC236}">
                <a16:creationId xmlns:a16="http://schemas.microsoft.com/office/drawing/2014/main" id="{EA6F27A0-EDA5-6F77-2AF1-E47993872A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3866641"/>
              </p:ext>
            </p:extLst>
          </p:nvPr>
        </p:nvGraphicFramePr>
        <p:xfrm>
          <a:off x="1375788" y="1925855"/>
          <a:ext cx="8492646" cy="4174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455373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5DF0D33B-597C-1D5E-F0DA-985DE9C91291}"/>
              </a:ext>
            </a:extLst>
          </p:cNvPr>
          <p:cNvSpPr/>
          <p:nvPr/>
        </p:nvSpPr>
        <p:spPr>
          <a:xfrm flipV="1">
            <a:off x="-76067" y="-1"/>
            <a:ext cx="12344134" cy="685800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031C364-8C5C-55CA-B6DB-E4144F0EA104}"/>
              </a:ext>
            </a:extLst>
          </p:cNvPr>
          <p:cNvSpPr/>
          <p:nvPr/>
        </p:nvSpPr>
        <p:spPr>
          <a:xfrm>
            <a:off x="7914447" y="-450616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049339E-1E75-E477-516F-53B1889789F3}"/>
              </a:ext>
            </a:extLst>
          </p:cNvPr>
          <p:cNvSpPr/>
          <p:nvPr/>
        </p:nvSpPr>
        <p:spPr>
          <a:xfrm>
            <a:off x="2697794" y="7853525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2E5FAAC2-4EC3-5ACA-7B82-A08836541541}"/>
              </a:ext>
            </a:extLst>
          </p:cNvPr>
          <p:cNvSpPr txBox="1">
            <a:spLocks/>
          </p:cNvSpPr>
          <p:nvPr/>
        </p:nvSpPr>
        <p:spPr>
          <a:xfrm>
            <a:off x="838200" y="2134224"/>
            <a:ext cx="10515600" cy="179976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4. Principais </a:t>
            </a:r>
            <a:br>
              <a:rPr lang="pt-PT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</a:br>
            <a:r>
              <a:rPr lang="pt-PT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Incentivos </a:t>
            </a:r>
            <a:br>
              <a:rPr lang="pt-PT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</a:br>
            <a:r>
              <a:rPr lang="pt-PT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Fiscais </a:t>
            </a:r>
          </a:p>
        </p:txBody>
      </p:sp>
      <p:cxnSp>
        <p:nvCxnSpPr>
          <p:cNvPr id="7" name="Conexão Reta 11">
            <a:extLst>
              <a:ext uri="{FF2B5EF4-FFF2-40B4-BE49-F238E27FC236}">
                <a16:creationId xmlns:a16="http://schemas.microsoft.com/office/drawing/2014/main" id="{292F4583-EB47-CDCD-17D8-D4F35687E3AC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BC4F768E-7EE0-7A6C-C3FF-E04677F2D1E2}"/>
              </a:ext>
            </a:extLst>
          </p:cNvPr>
          <p:cNvSpPr/>
          <p:nvPr/>
        </p:nvSpPr>
        <p:spPr>
          <a:xfrm>
            <a:off x="320338" y="5753328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5ABA150-E92C-27FE-1631-2D48A4E18B14}"/>
              </a:ext>
            </a:extLst>
          </p:cNvPr>
          <p:cNvSpPr/>
          <p:nvPr/>
        </p:nvSpPr>
        <p:spPr>
          <a:xfrm>
            <a:off x="711200" y="5749699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DA4BD6F-C513-C957-7161-9B1E7E0F04F5}"/>
              </a:ext>
            </a:extLst>
          </p:cNvPr>
          <p:cNvSpPr/>
          <p:nvPr/>
        </p:nvSpPr>
        <p:spPr>
          <a:xfrm>
            <a:off x="1102063" y="5749699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</p:spTree>
    <p:extLst>
      <p:ext uri="{BB962C8B-B14F-4D97-AF65-F5344CB8AC3E}">
        <p14:creationId xmlns:p14="http://schemas.microsoft.com/office/powerpoint/2010/main" val="24984801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19" name="Imagem 18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4D7F5057-3C65-4428-771E-2EBF6BC053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051C5F6D-593A-F69B-9291-97D2673A9568}"/>
              </a:ext>
            </a:extLst>
          </p:cNvPr>
          <p:cNvSpPr/>
          <p:nvPr/>
        </p:nvSpPr>
        <p:spPr>
          <a:xfrm>
            <a:off x="2697794" y="582878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9AF8736-D09D-D646-D4D1-47EC8141D025}"/>
              </a:ext>
            </a:extLst>
          </p:cNvPr>
          <p:cNvSpPr/>
          <p:nvPr/>
        </p:nvSpPr>
        <p:spPr>
          <a:xfrm>
            <a:off x="7914447" y="-215485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6B8EE62-D550-B6B4-D9FD-50E94ED714E2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DF3E1AF4-E0E6-4062-9FEB-7DE4B16B360D}"/>
              </a:ext>
            </a:extLst>
          </p:cNvPr>
          <p:cNvSpPr/>
          <p:nvPr/>
        </p:nvSpPr>
        <p:spPr>
          <a:xfrm>
            <a:off x="2353499" y="5828785"/>
            <a:ext cx="2459797" cy="331913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0B4B5CAC-8804-4F97-9FC5-B6C6DE1B1F6B}"/>
              </a:ext>
            </a:extLst>
          </p:cNvPr>
          <p:cNvSpPr/>
          <p:nvPr/>
        </p:nvSpPr>
        <p:spPr>
          <a:xfrm>
            <a:off x="5663526" y="5828783"/>
            <a:ext cx="2459797" cy="331913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3A50DF1-8301-A011-84D9-C3128A00ED47}"/>
              </a:ext>
            </a:extLst>
          </p:cNvPr>
          <p:cNvSpPr txBox="1">
            <a:spLocks/>
          </p:cNvSpPr>
          <p:nvPr/>
        </p:nvSpPr>
        <p:spPr>
          <a:xfrm>
            <a:off x="5541507" y="6529618"/>
            <a:ext cx="2593969" cy="270424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2400" dirty="0">
                <a:solidFill>
                  <a:schemeClr val="tx2"/>
                </a:solidFill>
                <a:latin typeface="Gillory medium"/>
              </a:rPr>
              <a:t>Tenha concluído uma ronda de financiamento de capital de risco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E6B1A63A-58E1-EE3B-6756-11A43ECFA55B}"/>
              </a:ext>
            </a:extLst>
          </p:cNvPr>
          <p:cNvSpPr/>
          <p:nvPr/>
        </p:nvSpPr>
        <p:spPr>
          <a:xfrm>
            <a:off x="8912827" y="5828783"/>
            <a:ext cx="2459797" cy="331913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Marcador de Posição de Conteúdo 2">
            <a:extLst>
              <a:ext uri="{FF2B5EF4-FFF2-40B4-BE49-F238E27FC236}">
                <a16:creationId xmlns:a16="http://schemas.microsoft.com/office/drawing/2014/main" id="{89A72FAA-ED82-2399-3DAD-159CE5AE921A}"/>
              </a:ext>
            </a:extLst>
          </p:cNvPr>
          <p:cNvSpPr txBox="1">
            <a:spLocks/>
          </p:cNvSpPr>
          <p:nvPr/>
        </p:nvSpPr>
        <p:spPr>
          <a:xfrm>
            <a:off x="2286412" y="6306069"/>
            <a:ext cx="2593969" cy="270424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2400" dirty="0">
                <a:solidFill>
                  <a:schemeClr val="tx2"/>
                </a:solidFill>
                <a:latin typeface="Gillory medium"/>
              </a:rPr>
              <a:t>Seja considerada uma empresa inovadora e com elevado potencial de crescimento</a:t>
            </a:r>
          </a:p>
        </p:txBody>
      </p:sp>
      <p:sp>
        <p:nvSpPr>
          <p:cNvPr id="15" name="Marcador de Posição de Conteúdo 2">
            <a:extLst>
              <a:ext uri="{FF2B5EF4-FFF2-40B4-BE49-F238E27FC236}">
                <a16:creationId xmlns:a16="http://schemas.microsoft.com/office/drawing/2014/main" id="{7D17EC09-47EB-1770-92FA-6AD78A481358}"/>
              </a:ext>
            </a:extLst>
          </p:cNvPr>
          <p:cNvSpPr txBox="1">
            <a:spLocks/>
          </p:cNvSpPr>
          <p:nvPr/>
        </p:nvSpPr>
        <p:spPr>
          <a:xfrm>
            <a:off x="8881508" y="6693137"/>
            <a:ext cx="2593969" cy="187617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2400" dirty="0">
                <a:solidFill>
                  <a:schemeClr val="tx2"/>
                </a:solidFill>
                <a:latin typeface="Gillory medium"/>
              </a:rPr>
              <a:t>Tenha recebido investimento do Banco Português de Fomento, S.A.</a:t>
            </a:r>
          </a:p>
        </p:txBody>
      </p:sp>
      <p:pic>
        <p:nvPicPr>
          <p:cNvPr id="33" name="Imagem 32" descr="Uma imagem com símbolo, design&#10;&#10;Descrição gerada automaticamente">
            <a:extLst>
              <a:ext uri="{FF2B5EF4-FFF2-40B4-BE49-F238E27FC236}">
                <a16:creationId xmlns:a16="http://schemas.microsoft.com/office/drawing/2014/main" id="{CACBC95C-9FAD-CBEF-C904-B029BDE536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0106" y="8204098"/>
            <a:ext cx="705238" cy="705238"/>
          </a:xfrm>
          <a:prstGeom prst="rect">
            <a:avLst/>
          </a:prstGeom>
        </p:spPr>
      </p:pic>
      <p:pic>
        <p:nvPicPr>
          <p:cNvPr id="35" name="Imagem 34" descr="Uma imagem com Gráficos, símbolo, Tipo de letra, clipart&#10;&#10;Descrição gerada automaticamente">
            <a:extLst>
              <a:ext uri="{FF2B5EF4-FFF2-40B4-BE49-F238E27FC236}">
                <a16:creationId xmlns:a16="http://schemas.microsoft.com/office/drawing/2014/main" id="{76FF0F9D-4E18-381E-E8AF-7D7901C219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989" y="8142163"/>
            <a:ext cx="767173" cy="767173"/>
          </a:xfrm>
          <a:prstGeom prst="rect">
            <a:avLst/>
          </a:prstGeom>
        </p:spPr>
      </p:pic>
      <p:pic>
        <p:nvPicPr>
          <p:cNvPr id="36" name="Imagem 35" descr="Uma imagem com logótipo, Gráficos, Tipo de letra, símbolo&#10;&#10;Descrição gerada automaticamente">
            <a:extLst>
              <a:ext uri="{FF2B5EF4-FFF2-40B4-BE49-F238E27FC236}">
                <a16:creationId xmlns:a16="http://schemas.microsoft.com/office/drawing/2014/main" id="{BAF2D21C-2671-02C6-82A0-196EC0FFAB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806" y="8241681"/>
            <a:ext cx="673279" cy="673279"/>
          </a:xfrm>
          <a:prstGeom prst="rect">
            <a:avLst/>
          </a:prstGeom>
        </p:spPr>
      </p:pic>
      <p:sp>
        <p:nvSpPr>
          <p:cNvPr id="2" name="Marcador de Posição de Conteúdo 2">
            <a:extLst>
              <a:ext uri="{FF2B5EF4-FFF2-40B4-BE49-F238E27FC236}">
                <a16:creationId xmlns:a16="http://schemas.microsoft.com/office/drawing/2014/main" id="{9C415D1E-52EC-D70E-E5B3-A6BE0F9CF25F}"/>
              </a:ext>
            </a:extLst>
          </p:cNvPr>
          <p:cNvSpPr txBox="1">
            <a:spLocks/>
          </p:cNvSpPr>
          <p:nvPr/>
        </p:nvSpPr>
        <p:spPr>
          <a:xfrm>
            <a:off x="711200" y="658910"/>
            <a:ext cx="10515600" cy="576400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4300" b="1" dirty="0">
                <a:solidFill>
                  <a:srgbClr val="3A16CA"/>
                </a:solidFill>
                <a:latin typeface="Archia bold" panose="020B0604020202020204" charset="0"/>
              </a:rPr>
              <a:t>4.1. IRC</a:t>
            </a:r>
          </a:p>
          <a:p>
            <a:pPr marL="0" indent="0" algn="just">
              <a:buNone/>
            </a:pPr>
            <a:r>
              <a:rPr lang="pt-PT" sz="3000" dirty="0">
                <a:solidFill>
                  <a:srgbClr val="3A16CA"/>
                </a:solidFill>
                <a:latin typeface="Gillory medium"/>
              </a:rPr>
              <a:t>Taxa reduzida de </a:t>
            </a:r>
            <a:r>
              <a:rPr lang="pt-PT" sz="3000" b="1" dirty="0">
                <a:solidFill>
                  <a:srgbClr val="3A16CA"/>
                </a:solidFill>
                <a:latin typeface="Gillory medium"/>
              </a:rPr>
              <a:t>12,5%, </a:t>
            </a:r>
            <a:r>
              <a:rPr lang="pt-PT" sz="3000" dirty="0">
                <a:solidFill>
                  <a:srgbClr val="3A16CA"/>
                </a:solidFill>
                <a:latin typeface="Gillory medium"/>
              </a:rPr>
              <a:t>aplicável aos primeiros 50.000 € de matéria coletável, caso:</a:t>
            </a:r>
          </a:p>
        </p:txBody>
      </p:sp>
    </p:spTree>
    <p:extLst>
      <p:ext uri="{BB962C8B-B14F-4D97-AF65-F5344CB8AC3E}">
        <p14:creationId xmlns:p14="http://schemas.microsoft.com/office/powerpoint/2010/main" val="1344972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 animBg="1"/>
      <p:bldP spid="22" grpId="0" animBg="1"/>
      <p:bldP spid="3" grpId="0"/>
      <p:bldP spid="7" grpId="0" animBg="1"/>
      <p:bldP spid="14" grpId="0"/>
      <p:bldP spid="15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19" name="Imagem 18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4D7F5057-3C65-4428-771E-2EBF6BC053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C2B66233-E2AC-BD5C-5934-B5E9BBAF6E86}"/>
              </a:ext>
            </a:extLst>
          </p:cNvPr>
          <p:cNvSpPr txBox="1">
            <a:spLocks/>
          </p:cNvSpPr>
          <p:nvPr/>
        </p:nvSpPr>
        <p:spPr>
          <a:xfrm>
            <a:off x="711200" y="658910"/>
            <a:ext cx="10515600" cy="576400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4300" b="1" dirty="0">
                <a:solidFill>
                  <a:srgbClr val="3A16CA"/>
                </a:solidFill>
                <a:latin typeface="Archia bold" panose="020B0604020202020204" charset="0"/>
              </a:rPr>
              <a:t>4.1. IRC</a:t>
            </a:r>
          </a:p>
          <a:p>
            <a:pPr marL="0" indent="0" algn="just">
              <a:buNone/>
            </a:pPr>
            <a:r>
              <a:rPr lang="pt-PT" sz="3000" dirty="0">
                <a:solidFill>
                  <a:srgbClr val="3A16CA"/>
                </a:solidFill>
                <a:latin typeface="Gillory medium"/>
              </a:rPr>
              <a:t>Taxa reduzida de </a:t>
            </a:r>
            <a:r>
              <a:rPr lang="pt-PT" sz="3000" b="1" dirty="0">
                <a:solidFill>
                  <a:srgbClr val="3A16CA"/>
                </a:solidFill>
                <a:latin typeface="Gillory medium"/>
              </a:rPr>
              <a:t>12,5%, </a:t>
            </a:r>
            <a:r>
              <a:rPr lang="pt-PT" sz="3000" dirty="0">
                <a:solidFill>
                  <a:srgbClr val="3A16CA"/>
                </a:solidFill>
                <a:latin typeface="Gillory medium"/>
              </a:rPr>
              <a:t>aplicável aos primeiros 50.000 € de matéria coletável, caso: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51C5F6D-593A-F69B-9291-97D2673A9568}"/>
              </a:ext>
            </a:extLst>
          </p:cNvPr>
          <p:cNvSpPr/>
          <p:nvPr/>
        </p:nvSpPr>
        <p:spPr>
          <a:xfrm>
            <a:off x="2697794" y="582878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9AF8736-D09D-D646-D4D1-47EC8141D025}"/>
              </a:ext>
            </a:extLst>
          </p:cNvPr>
          <p:cNvSpPr/>
          <p:nvPr/>
        </p:nvSpPr>
        <p:spPr>
          <a:xfrm>
            <a:off x="7914447" y="-215485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6B8EE62-D550-B6B4-D9FD-50E94ED714E2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0B4B5CAC-8804-4F97-9FC5-B6C6DE1B1F6B}"/>
              </a:ext>
            </a:extLst>
          </p:cNvPr>
          <p:cNvSpPr/>
          <p:nvPr/>
        </p:nvSpPr>
        <p:spPr>
          <a:xfrm>
            <a:off x="5663526" y="5828783"/>
            <a:ext cx="2459797" cy="331913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Marcador de Posição de Conteúdo 2">
            <a:extLst>
              <a:ext uri="{FF2B5EF4-FFF2-40B4-BE49-F238E27FC236}">
                <a16:creationId xmlns:a16="http://schemas.microsoft.com/office/drawing/2014/main" id="{86DF815F-A073-7E72-0496-D5C4D684AAE8}"/>
              </a:ext>
            </a:extLst>
          </p:cNvPr>
          <p:cNvSpPr txBox="1">
            <a:spLocks/>
          </p:cNvSpPr>
          <p:nvPr/>
        </p:nvSpPr>
        <p:spPr>
          <a:xfrm>
            <a:off x="5541507" y="6529618"/>
            <a:ext cx="2593969" cy="270424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2400" dirty="0">
                <a:solidFill>
                  <a:schemeClr val="tx2"/>
                </a:solidFill>
                <a:latin typeface="Gillory medium"/>
              </a:rPr>
              <a:t>Tenha concluído uma ronda de financiamento de capital de risco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BFC6334D-026B-3CB6-FE07-8208C853D80D}"/>
              </a:ext>
            </a:extLst>
          </p:cNvPr>
          <p:cNvSpPr/>
          <p:nvPr/>
        </p:nvSpPr>
        <p:spPr>
          <a:xfrm>
            <a:off x="8912827" y="5828783"/>
            <a:ext cx="2459797" cy="331913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73A6601B-2A14-ED70-AB80-051846457F11}"/>
              </a:ext>
            </a:extLst>
          </p:cNvPr>
          <p:cNvSpPr/>
          <p:nvPr/>
        </p:nvSpPr>
        <p:spPr>
          <a:xfrm>
            <a:off x="2372549" y="2895085"/>
            <a:ext cx="2459797" cy="331913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bg1"/>
              </a:solidFill>
            </a:endParaRPr>
          </a:p>
        </p:txBody>
      </p:sp>
      <p:sp>
        <p:nvSpPr>
          <p:cNvPr id="21" name="Marcador de Posição de Conteúdo 2">
            <a:extLst>
              <a:ext uri="{FF2B5EF4-FFF2-40B4-BE49-F238E27FC236}">
                <a16:creationId xmlns:a16="http://schemas.microsoft.com/office/drawing/2014/main" id="{6356E060-0805-2644-938F-791B75932832}"/>
              </a:ext>
            </a:extLst>
          </p:cNvPr>
          <p:cNvSpPr txBox="1">
            <a:spLocks/>
          </p:cNvSpPr>
          <p:nvPr/>
        </p:nvSpPr>
        <p:spPr>
          <a:xfrm>
            <a:off x="2305462" y="3372369"/>
            <a:ext cx="2593969" cy="270424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2400" dirty="0">
                <a:solidFill>
                  <a:schemeClr val="bg1"/>
                </a:solidFill>
                <a:latin typeface="Gillory medium"/>
              </a:rPr>
              <a:t>Seja considerada uma empresa inovadora e com elevado potencial de crescimento</a:t>
            </a:r>
          </a:p>
        </p:txBody>
      </p:sp>
      <p:sp>
        <p:nvSpPr>
          <p:cNvPr id="25" name="Marcador de Posição de Conteúdo 2">
            <a:extLst>
              <a:ext uri="{FF2B5EF4-FFF2-40B4-BE49-F238E27FC236}">
                <a16:creationId xmlns:a16="http://schemas.microsoft.com/office/drawing/2014/main" id="{043CA7D8-BC3E-6123-F4ED-50A2B20D1C5E}"/>
              </a:ext>
            </a:extLst>
          </p:cNvPr>
          <p:cNvSpPr txBox="1">
            <a:spLocks/>
          </p:cNvSpPr>
          <p:nvPr/>
        </p:nvSpPr>
        <p:spPr>
          <a:xfrm>
            <a:off x="8881508" y="6693137"/>
            <a:ext cx="2593969" cy="187617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2400" dirty="0">
                <a:solidFill>
                  <a:schemeClr val="tx2"/>
                </a:solidFill>
                <a:latin typeface="Gillory medium"/>
              </a:rPr>
              <a:t>Tenha recebido investimento do Banco Português de Fomento, S.A.</a:t>
            </a:r>
          </a:p>
        </p:txBody>
      </p:sp>
      <p:pic>
        <p:nvPicPr>
          <p:cNvPr id="41" name="Imagem 40" descr="Uma imagem com símbolo, design&#10;&#10;Descrição gerada automaticamente">
            <a:extLst>
              <a:ext uri="{FF2B5EF4-FFF2-40B4-BE49-F238E27FC236}">
                <a16:creationId xmlns:a16="http://schemas.microsoft.com/office/drawing/2014/main" id="{88713507-B42A-A97C-681D-3C7EDD5AF1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0106" y="8204098"/>
            <a:ext cx="705238" cy="705238"/>
          </a:xfrm>
          <a:prstGeom prst="rect">
            <a:avLst/>
          </a:prstGeom>
        </p:spPr>
      </p:pic>
      <p:pic>
        <p:nvPicPr>
          <p:cNvPr id="43" name="Imagem 42" descr="Uma imagem com logótipo, Gráficos, Tipo de letra, símbolo&#10;&#10;Descrição gerada automaticamente">
            <a:extLst>
              <a:ext uri="{FF2B5EF4-FFF2-40B4-BE49-F238E27FC236}">
                <a16:creationId xmlns:a16="http://schemas.microsoft.com/office/drawing/2014/main" id="{D426C27A-F469-956C-7168-359EA4E8E6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806" y="5346081"/>
            <a:ext cx="673279" cy="673279"/>
          </a:xfrm>
          <a:prstGeom prst="rect">
            <a:avLst/>
          </a:prstGeom>
        </p:spPr>
      </p:pic>
      <p:pic>
        <p:nvPicPr>
          <p:cNvPr id="44" name="Imagem 43" descr="Uma imagem com Gráficos, símbolo, Tipo de letra, clipart&#10;&#10;Descrição gerada automaticamente">
            <a:extLst>
              <a:ext uri="{FF2B5EF4-FFF2-40B4-BE49-F238E27FC236}">
                <a16:creationId xmlns:a16="http://schemas.microsoft.com/office/drawing/2014/main" id="{54AF6D8B-F52C-52EE-60EE-44D362CCEC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989" y="8142163"/>
            <a:ext cx="767173" cy="76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215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19" name="Imagem 18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4D7F5057-3C65-4428-771E-2EBF6BC053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C2B66233-E2AC-BD5C-5934-B5E9BBAF6E86}"/>
              </a:ext>
            </a:extLst>
          </p:cNvPr>
          <p:cNvSpPr txBox="1">
            <a:spLocks/>
          </p:cNvSpPr>
          <p:nvPr/>
        </p:nvSpPr>
        <p:spPr>
          <a:xfrm>
            <a:off x="711200" y="658910"/>
            <a:ext cx="10515600" cy="576400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4300" b="1" dirty="0">
                <a:solidFill>
                  <a:srgbClr val="3A16CA"/>
                </a:solidFill>
                <a:latin typeface="Archia bold" panose="020B0604020202020204" charset="0"/>
              </a:rPr>
              <a:t>4.1. IRC</a:t>
            </a:r>
          </a:p>
          <a:p>
            <a:pPr marL="0" indent="0" algn="just">
              <a:buNone/>
            </a:pPr>
            <a:r>
              <a:rPr lang="pt-PT" sz="3000" dirty="0">
                <a:solidFill>
                  <a:srgbClr val="3A16CA"/>
                </a:solidFill>
                <a:latin typeface="Gillory medium"/>
              </a:rPr>
              <a:t>Taxa reduzida de </a:t>
            </a:r>
            <a:r>
              <a:rPr lang="pt-PT" sz="3000" b="1" dirty="0">
                <a:solidFill>
                  <a:srgbClr val="3A16CA"/>
                </a:solidFill>
                <a:latin typeface="Gillory medium"/>
              </a:rPr>
              <a:t>12,5%, </a:t>
            </a:r>
            <a:r>
              <a:rPr lang="pt-PT" sz="3000" dirty="0">
                <a:solidFill>
                  <a:srgbClr val="3A16CA"/>
                </a:solidFill>
                <a:latin typeface="Gillory medium"/>
              </a:rPr>
              <a:t>aplicável aos primeiros 50.000 € de matéria coletável, caso: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51C5F6D-593A-F69B-9291-97D2673A9568}"/>
              </a:ext>
            </a:extLst>
          </p:cNvPr>
          <p:cNvSpPr/>
          <p:nvPr/>
        </p:nvSpPr>
        <p:spPr>
          <a:xfrm>
            <a:off x="2697794" y="582878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9AF8736-D09D-D646-D4D1-47EC8141D025}"/>
              </a:ext>
            </a:extLst>
          </p:cNvPr>
          <p:cNvSpPr/>
          <p:nvPr/>
        </p:nvSpPr>
        <p:spPr>
          <a:xfrm>
            <a:off x="7914447" y="-215485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6B8EE62-D550-B6B4-D9FD-50E94ED714E2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98170A16-FAA2-0122-8195-7B4030C4F894}"/>
              </a:ext>
            </a:extLst>
          </p:cNvPr>
          <p:cNvSpPr/>
          <p:nvPr/>
        </p:nvSpPr>
        <p:spPr>
          <a:xfrm>
            <a:off x="8912827" y="5828783"/>
            <a:ext cx="2459797" cy="331913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F0635336-2339-39B1-BAEB-3B82B4BC3087}"/>
              </a:ext>
            </a:extLst>
          </p:cNvPr>
          <p:cNvSpPr/>
          <p:nvPr/>
        </p:nvSpPr>
        <p:spPr>
          <a:xfrm>
            <a:off x="2372549" y="2895085"/>
            <a:ext cx="2459797" cy="331913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bg1"/>
              </a:solidFill>
            </a:endParaRPr>
          </a:p>
        </p:txBody>
      </p:sp>
      <p:sp>
        <p:nvSpPr>
          <p:cNvPr id="26" name="Marcador de Posição de Conteúdo 2">
            <a:extLst>
              <a:ext uri="{FF2B5EF4-FFF2-40B4-BE49-F238E27FC236}">
                <a16:creationId xmlns:a16="http://schemas.microsoft.com/office/drawing/2014/main" id="{FC11946C-95C7-B093-8A3C-908B01543D15}"/>
              </a:ext>
            </a:extLst>
          </p:cNvPr>
          <p:cNvSpPr txBox="1">
            <a:spLocks/>
          </p:cNvSpPr>
          <p:nvPr/>
        </p:nvSpPr>
        <p:spPr>
          <a:xfrm>
            <a:off x="2305462" y="3372369"/>
            <a:ext cx="2593969" cy="270424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2400" dirty="0">
                <a:solidFill>
                  <a:schemeClr val="bg1"/>
                </a:solidFill>
                <a:latin typeface="Gillory medium"/>
              </a:rPr>
              <a:t>Seja considerada uma empresa inovadora e com elevado potencial de crescimento</a:t>
            </a:r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CFA75052-BD4E-5960-112F-54ABACE2FDB7}"/>
              </a:ext>
            </a:extLst>
          </p:cNvPr>
          <p:cNvSpPr/>
          <p:nvPr/>
        </p:nvSpPr>
        <p:spPr>
          <a:xfrm>
            <a:off x="5608594" y="2923660"/>
            <a:ext cx="2459797" cy="331913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Marcador de Posição de Conteúdo 2">
            <a:extLst>
              <a:ext uri="{FF2B5EF4-FFF2-40B4-BE49-F238E27FC236}">
                <a16:creationId xmlns:a16="http://schemas.microsoft.com/office/drawing/2014/main" id="{8F2172A9-71B8-2CBC-E334-4926AE238BAB}"/>
              </a:ext>
            </a:extLst>
          </p:cNvPr>
          <p:cNvSpPr txBox="1">
            <a:spLocks/>
          </p:cNvSpPr>
          <p:nvPr/>
        </p:nvSpPr>
        <p:spPr>
          <a:xfrm>
            <a:off x="5541507" y="3583400"/>
            <a:ext cx="2593969" cy="270424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2400" dirty="0">
                <a:solidFill>
                  <a:schemeClr val="bg1"/>
                </a:solidFill>
                <a:latin typeface="Gillory medium"/>
              </a:rPr>
              <a:t>Tenha concluído uma ronda de financiamento de capital de risco</a:t>
            </a:r>
          </a:p>
        </p:txBody>
      </p:sp>
      <p:sp>
        <p:nvSpPr>
          <p:cNvPr id="29" name="Marcador de Posição de Conteúdo 2">
            <a:extLst>
              <a:ext uri="{FF2B5EF4-FFF2-40B4-BE49-F238E27FC236}">
                <a16:creationId xmlns:a16="http://schemas.microsoft.com/office/drawing/2014/main" id="{51CD78ED-DB88-64FC-B70E-F3C6102F80BE}"/>
              </a:ext>
            </a:extLst>
          </p:cNvPr>
          <p:cNvSpPr txBox="1">
            <a:spLocks/>
          </p:cNvSpPr>
          <p:nvPr/>
        </p:nvSpPr>
        <p:spPr>
          <a:xfrm>
            <a:off x="8881508" y="6693137"/>
            <a:ext cx="2593969" cy="187617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2400" dirty="0">
                <a:solidFill>
                  <a:schemeClr val="tx2"/>
                </a:solidFill>
                <a:latin typeface="Gillory medium"/>
              </a:rPr>
              <a:t>Tenha recebido investimento do Banco Português de Fomento, S.A.</a:t>
            </a:r>
          </a:p>
        </p:txBody>
      </p:sp>
      <p:pic>
        <p:nvPicPr>
          <p:cNvPr id="33" name="Imagem 32" descr="Uma imagem com símbolo, design&#10;&#10;Descrição gerada automaticamente">
            <a:extLst>
              <a:ext uri="{FF2B5EF4-FFF2-40B4-BE49-F238E27FC236}">
                <a16:creationId xmlns:a16="http://schemas.microsoft.com/office/drawing/2014/main" id="{B637F0DF-D63A-02EC-DDB9-D895A4BB63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0106" y="8204098"/>
            <a:ext cx="705238" cy="705238"/>
          </a:xfrm>
          <a:prstGeom prst="rect">
            <a:avLst/>
          </a:prstGeom>
        </p:spPr>
      </p:pic>
      <p:pic>
        <p:nvPicPr>
          <p:cNvPr id="35" name="Imagem 34" descr="Uma imagem com logótipo, Gráficos, Tipo de letra, símbolo&#10;&#10;Descrição gerada automaticamente">
            <a:extLst>
              <a:ext uri="{FF2B5EF4-FFF2-40B4-BE49-F238E27FC236}">
                <a16:creationId xmlns:a16="http://schemas.microsoft.com/office/drawing/2014/main" id="{014C25E8-CE56-B9BC-64AB-B504C69FF1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806" y="5346081"/>
            <a:ext cx="673279" cy="673279"/>
          </a:xfrm>
          <a:prstGeom prst="rect">
            <a:avLst/>
          </a:prstGeom>
        </p:spPr>
      </p:pic>
      <p:pic>
        <p:nvPicPr>
          <p:cNvPr id="36" name="Imagem 35" descr="Uma imagem com Gráficos, símbolo, Tipo de letra, clipart&#10;&#10;Descrição gerada automaticamente">
            <a:extLst>
              <a:ext uri="{FF2B5EF4-FFF2-40B4-BE49-F238E27FC236}">
                <a16:creationId xmlns:a16="http://schemas.microsoft.com/office/drawing/2014/main" id="{D766F139-760E-DFE1-70A0-308D3B5471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989" y="5246563"/>
            <a:ext cx="767173" cy="76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773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19" name="Imagem 18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4D7F5057-3C65-4428-771E-2EBF6BC053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051C5F6D-593A-F69B-9291-97D2673A9568}"/>
              </a:ext>
            </a:extLst>
          </p:cNvPr>
          <p:cNvSpPr/>
          <p:nvPr/>
        </p:nvSpPr>
        <p:spPr>
          <a:xfrm>
            <a:off x="2697794" y="582878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9AF8736-D09D-D646-D4D1-47EC8141D025}"/>
              </a:ext>
            </a:extLst>
          </p:cNvPr>
          <p:cNvSpPr/>
          <p:nvPr/>
        </p:nvSpPr>
        <p:spPr>
          <a:xfrm>
            <a:off x="7914447" y="-215485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6B8EE62-D550-B6B4-D9FD-50E94ED714E2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2" name="Marcador de Posição de Conteúdo 2">
            <a:extLst>
              <a:ext uri="{FF2B5EF4-FFF2-40B4-BE49-F238E27FC236}">
                <a16:creationId xmlns:a16="http://schemas.microsoft.com/office/drawing/2014/main" id="{D8D0D4C8-E399-D56B-2665-4C7F4B0743D8}"/>
              </a:ext>
            </a:extLst>
          </p:cNvPr>
          <p:cNvSpPr txBox="1">
            <a:spLocks/>
          </p:cNvSpPr>
          <p:nvPr/>
        </p:nvSpPr>
        <p:spPr>
          <a:xfrm>
            <a:off x="711200" y="658910"/>
            <a:ext cx="10515600" cy="576400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4300" b="1" dirty="0">
                <a:solidFill>
                  <a:srgbClr val="3A16CA"/>
                </a:solidFill>
                <a:latin typeface="Archia bold" panose="020B0604020202020204" charset="0"/>
              </a:rPr>
              <a:t>4.1. IRC</a:t>
            </a:r>
          </a:p>
          <a:p>
            <a:pPr marL="0" indent="0" algn="just">
              <a:buNone/>
            </a:pPr>
            <a:r>
              <a:rPr lang="pt-PT" sz="3000" dirty="0">
                <a:solidFill>
                  <a:srgbClr val="3A16CA"/>
                </a:solidFill>
                <a:latin typeface="Gillory medium"/>
              </a:rPr>
              <a:t>Taxa reduzida de </a:t>
            </a:r>
            <a:r>
              <a:rPr lang="pt-PT" sz="3000" b="1" dirty="0">
                <a:solidFill>
                  <a:srgbClr val="3A16CA"/>
                </a:solidFill>
                <a:latin typeface="Gillory medium"/>
              </a:rPr>
              <a:t>12,5%, </a:t>
            </a:r>
            <a:r>
              <a:rPr lang="pt-PT" sz="3000" dirty="0">
                <a:solidFill>
                  <a:srgbClr val="3A16CA"/>
                </a:solidFill>
                <a:latin typeface="Gillory medium"/>
              </a:rPr>
              <a:t>aplicável aos primeiros 50.000 € de matéria coletável, caso: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86680CC-A59E-5F27-C1A8-BD2242C4B5E3}"/>
              </a:ext>
            </a:extLst>
          </p:cNvPr>
          <p:cNvSpPr/>
          <p:nvPr/>
        </p:nvSpPr>
        <p:spPr>
          <a:xfrm>
            <a:off x="8912827" y="2895083"/>
            <a:ext cx="2459797" cy="331913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Marcador de Posição de Conteúdo 2">
            <a:extLst>
              <a:ext uri="{FF2B5EF4-FFF2-40B4-BE49-F238E27FC236}">
                <a16:creationId xmlns:a16="http://schemas.microsoft.com/office/drawing/2014/main" id="{81D4CC4C-0197-8E08-7153-AFF5F007D03E}"/>
              </a:ext>
            </a:extLst>
          </p:cNvPr>
          <p:cNvSpPr txBox="1">
            <a:spLocks/>
          </p:cNvSpPr>
          <p:nvPr/>
        </p:nvSpPr>
        <p:spPr>
          <a:xfrm>
            <a:off x="8881508" y="3645137"/>
            <a:ext cx="2593969" cy="187617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2400" dirty="0">
                <a:solidFill>
                  <a:schemeClr val="bg1"/>
                </a:solidFill>
                <a:latin typeface="Gillory medium"/>
              </a:rPr>
              <a:t>Tenha recebido investimento do Banco Português de Fomento, S.A.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07E42780-4340-AFCE-AB11-7D2FE1E4AE8E}"/>
              </a:ext>
            </a:extLst>
          </p:cNvPr>
          <p:cNvSpPr/>
          <p:nvPr/>
        </p:nvSpPr>
        <p:spPr>
          <a:xfrm>
            <a:off x="2372549" y="2895085"/>
            <a:ext cx="2459797" cy="331913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bg1"/>
              </a:solidFill>
            </a:endParaRPr>
          </a:p>
        </p:txBody>
      </p:sp>
      <p:sp>
        <p:nvSpPr>
          <p:cNvPr id="15" name="Marcador de Posição de Conteúdo 2">
            <a:extLst>
              <a:ext uri="{FF2B5EF4-FFF2-40B4-BE49-F238E27FC236}">
                <a16:creationId xmlns:a16="http://schemas.microsoft.com/office/drawing/2014/main" id="{A1E37F29-1B50-746E-FBA6-8DAF42F84C59}"/>
              </a:ext>
            </a:extLst>
          </p:cNvPr>
          <p:cNvSpPr txBox="1">
            <a:spLocks/>
          </p:cNvSpPr>
          <p:nvPr/>
        </p:nvSpPr>
        <p:spPr>
          <a:xfrm>
            <a:off x="2305462" y="3372369"/>
            <a:ext cx="2593969" cy="270424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2400" dirty="0">
                <a:solidFill>
                  <a:schemeClr val="bg1"/>
                </a:solidFill>
                <a:latin typeface="Gillory medium"/>
              </a:rPr>
              <a:t>Seja considerada uma empresa inovadora e com elevado potencial de crescimento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6178A132-CBA2-4C96-4872-DFE4E53ADB74}"/>
              </a:ext>
            </a:extLst>
          </p:cNvPr>
          <p:cNvSpPr/>
          <p:nvPr/>
        </p:nvSpPr>
        <p:spPr>
          <a:xfrm>
            <a:off x="5608594" y="2923660"/>
            <a:ext cx="2459797" cy="331913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Marcador de Posição de Conteúdo 2">
            <a:extLst>
              <a:ext uri="{FF2B5EF4-FFF2-40B4-BE49-F238E27FC236}">
                <a16:creationId xmlns:a16="http://schemas.microsoft.com/office/drawing/2014/main" id="{EA0D38BF-DDEA-0B69-469F-808D3070A605}"/>
              </a:ext>
            </a:extLst>
          </p:cNvPr>
          <p:cNvSpPr txBox="1">
            <a:spLocks/>
          </p:cNvSpPr>
          <p:nvPr/>
        </p:nvSpPr>
        <p:spPr>
          <a:xfrm>
            <a:off x="5541507" y="3583400"/>
            <a:ext cx="2593969" cy="270424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2400" dirty="0">
                <a:solidFill>
                  <a:schemeClr val="bg1"/>
                </a:solidFill>
                <a:latin typeface="Gillory medium"/>
              </a:rPr>
              <a:t>Tenha concluído uma ronda de financiamento de capital de risco</a:t>
            </a:r>
          </a:p>
        </p:txBody>
      </p:sp>
      <p:pic>
        <p:nvPicPr>
          <p:cNvPr id="26" name="Imagem 25" descr="Uma imagem com logótipo, Gráficos, Tipo de letra, símbolo&#10;&#10;Descrição gerada automaticamente">
            <a:extLst>
              <a:ext uri="{FF2B5EF4-FFF2-40B4-BE49-F238E27FC236}">
                <a16:creationId xmlns:a16="http://schemas.microsoft.com/office/drawing/2014/main" id="{CFE52D14-F994-654E-F64A-BA90CD222F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806" y="5346081"/>
            <a:ext cx="673279" cy="673279"/>
          </a:xfrm>
          <a:prstGeom prst="rect">
            <a:avLst/>
          </a:prstGeom>
        </p:spPr>
      </p:pic>
      <p:pic>
        <p:nvPicPr>
          <p:cNvPr id="28" name="Imagem 27" descr="Uma imagem com símbolo, design&#10;&#10;Descrição gerada automaticamente">
            <a:extLst>
              <a:ext uri="{FF2B5EF4-FFF2-40B4-BE49-F238E27FC236}">
                <a16:creationId xmlns:a16="http://schemas.microsoft.com/office/drawing/2014/main" id="{7E757519-D36B-4DBE-B605-80F913D13A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0106" y="5346598"/>
            <a:ext cx="705238" cy="705238"/>
          </a:xfrm>
          <a:prstGeom prst="rect">
            <a:avLst/>
          </a:prstGeom>
        </p:spPr>
      </p:pic>
      <p:pic>
        <p:nvPicPr>
          <p:cNvPr id="29" name="Imagem 28" descr="Uma imagem com Gráficos, símbolo, Tipo de letra, clipart&#10;&#10;Descrição gerada automaticamente">
            <a:extLst>
              <a:ext uri="{FF2B5EF4-FFF2-40B4-BE49-F238E27FC236}">
                <a16:creationId xmlns:a16="http://schemas.microsoft.com/office/drawing/2014/main" id="{5BE09A94-7094-FA77-DC21-A8674B7391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989" y="5246563"/>
            <a:ext cx="767173" cy="76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3126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19" name="Imagem 18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4D7F5057-3C65-4428-771E-2EBF6BC053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600905B4-C5FD-883C-271E-D6DCE4756F89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051C5F6D-593A-F69B-9291-97D2673A9568}"/>
              </a:ext>
            </a:extLst>
          </p:cNvPr>
          <p:cNvSpPr/>
          <p:nvPr/>
        </p:nvSpPr>
        <p:spPr>
          <a:xfrm>
            <a:off x="2697794" y="-2007625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9AF8736-D09D-D646-D4D1-47EC8141D025}"/>
              </a:ext>
            </a:extLst>
          </p:cNvPr>
          <p:cNvSpPr/>
          <p:nvPr/>
        </p:nvSpPr>
        <p:spPr>
          <a:xfrm>
            <a:off x="7914447" y="5187779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6B8EE62-D550-B6B4-D9FD-50E94ED714E2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1" name="Marcador de Posição de Conteúdo 2">
            <a:extLst>
              <a:ext uri="{FF2B5EF4-FFF2-40B4-BE49-F238E27FC236}">
                <a16:creationId xmlns:a16="http://schemas.microsoft.com/office/drawing/2014/main" id="{40C97704-F20C-4975-8A38-0AFD56FE0C38}"/>
              </a:ext>
            </a:extLst>
          </p:cNvPr>
          <p:cNvSpPr txBox="1">
            <a:spLocks/>
          </p:cNvSpPr>
          <p:nvPr/>
        </p:nvSpPr>
        <p:spPr>
          <a:xfrm>
            <a:off x="708283" y="753866"/>
            <a:ext cx="11026517" cy="508768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4300" b="1" dirty="0">
                <a:solidFill>
                  <a:srgbClr val="3A16CA"/>
                </a:solidFill>
                <a:latin typeface="Archia bold" panose="020B0604020202020204" charset="0"/>
              </a:rPr>
              <a:t>4.2. Estatuto dos Benefícios Fiscais (EBF)</a:t>
            </a:r>
          </a:p>
          <a:p>
            <a:pPr marL="0" indent="0">
              <a:buNone/>
            </a:pPr>
            <a:r>
              <a:rPr lang="pt-PT" sz="3000" dirty="0">
                <a:solidFill>
                  <a:srgbClr val="3A16CA"/>
                </a:solidFill>
                <a:latin typeface="Gillory medium"/>
              </a:rPr>
              <a:t>Os ganhos com as “stock </a:t>
            </a:r>
            <a:r>
              <a:rPr lang="pt-PT" sz="3000" dirty="0" err="1">
                <a:solidFill>
                  <a:srgbClr val="3A16CA"/>
                </a:solidFill>
                <a:latin typeface="Gillory medium"/>
              </a:rPr>
              <a:t>options</a:t>
            </a:r>
            <a:r>
              <a:rPr lang="pt-PT" sz="3000" dirty="0">
                <a:solidFill>
                  <a:srgbClr val="3A16CA"/>
                </a:solidFill>
                <a:latin typeface="Gillory medium"/>
              </a:rPr>
              <a:t>” são considerados em, apenas, </a:t>
            </a:r>
            <a:r>
              <a:rPr lang="pt-PT" sz="3000" b="1" dirty="0">
                <a:solidFill>
                  <a:srgbClr val="3A16CA"/>
                </a:solidFill>
                <a:latin typeface="Gillory medium"/>
              </a:rPr>
              <a:t>50%</a:t>
            </a:r>
            <a:r>
              <a:rPr lang="pt-PT" sz="3000" dirty="0">
                <a:solidFill>
                  <a:srgbClr val="3A16CA"/>
                </a:solidFill>
                <a:latin typeface="Gillory medium"/>
              </a:rPr>
              <a:t> do seu valor quando atribuídas por </a:t>
            </a:r>
            <a:r>
              <a:rPr lang="pt-PT" sz="3000" dirty="0" err="1">
                <a:solidFill>
                  <a:srgbClr val="3A16CA"/>
                </a:solidFill>
                <a:latin typeface="Gillory medium"/>
              </a:rPr>
              <a:t>startup</a:t>
            </a:r>
            <a:r>
              <a:rPr lang="pt-PT" sz="3000" dirty="0">
                <a:solidFill>
                  <a:srgbClr val="3A16CA"/>
                </a:solidFill>
                <a:latin typeface="Gillory medium"/>
              </a:rPr>
              <a:t>, nos termos da lei, e:</a:t>
            </a:r>
          </a:p>
          <a:p>
            <a:pPr marL="0" indent="0">
              <a:buNone/>
            </a:pPr>
            <a:endParaRPr lang="pt-PT" sz="3000" dirty="0">
              <a:solidFill>
                <a:srgbClr val="3A16CA"/>
              </a:solidFill>
              <a:latin typeface="Gillory medium"/>
            </a:endParaRPr>
          </a:p>
          <a:p>
            <a:pPr marL="457200" indent="-457200">
              <a:buFont typeface="Arial" pitchFamily="34" charset="0"/>
              <a:buAutoNum type="alphaLcParenR"/>
            </a:pPr>
            <a:r>
              <a:rPr lang="pt-PT" sz="3000" dirty="0">
                <a:solidFill>
                  <a:srgbClr val="3A16CA"/>
                </a:solidFill>
                <a:latin typeface="Gillory medium"/>
              </a:rPr>
              <a:t>Seja qualificada como micro, PME ou </a:t>
            </a:r>
            <a:r>
              <a:rPr lang="pt-PT" sz="3000" dirty="0" err="1">
                <a:solidFill>
                  <a:srgbClr val="3A16CA"/>
                </a:solidFill>
                <a:latin typeface="Gillory medium"/>
              </a:rPr>
              <a:t>Small-Mid</a:t>
            </a:r>
            <a:r>
              <a:rPr lang="pt-PT" sz="3000" dirty="0">
                <a:solidFill>
                  <a:srgbClr val="3A16CA"/>
                </a:solidFill>
                <a:latin typeface="Gillory medium"/>
              </a:rPr>
              <a:t> </a:t>
            </a:r>
            <a:r>
              <a:rPr lang="pt-PT" sz="3000" dirty="0" err="1">
                <a:solidFill>
                  <a:srgbClr val="3A16CA"/>
                </a:solidFill>
                <a:latin typeface="Gillory medium"/>
              </a:rPr>
              <a:t>Cap</a:t>
            </a:r>
            <a:r>
              <a:rPr lang="pt-PT" sz="3000" dirty="0">
                <a:solidFill>
                  <a:srgbClr val="3A16CA"/>
                </a:solidFill>
                <a:latin typeface="Gillory medium"/>
              </a:rPr>
              <a:t>; </a:t>
            </a:r>
            <a:r>
              <a:rPr lang="pt-PT" sz="3000" b="1" dirty="0">
                <a:solidFill>
                  <a:srgbClr val="3A16CA"/>
                </a:solidFill>
                <a:latin typeface="Gillory medium"/>
              </a:rPr>
              <a:t>OU</a:t>
            </a:r>
          </a:p>
          <a:p>
            <a:pPr marL="0" indent="0">
              <a:buNone/>
            </a:pPr>
            <a:endParaRPr lang="pt-PT" sz="3000" dirty="0">
              <a:solidFill>
                <a:srgbClr val="3A16CA"/>
              </a:solidFill>
              <a:latin typeface="Gillory medium"/>
            </a:endParaRPr>
          </a:p>
          <a:p>
            <a:pPr marL="457200" indent="-457200">
              <a:buFont typeface="Arial" pitchFamily="34" charset="0"/>
              <a:buAutoNum type="alphaLcParenR"/>
            </a:pPr>
            <a:r>
              <a:rPr lang="pt-PT" sz="3000" dirty="0">
                <a:solidFill>
                  <a:srgbClr val="3A16CA"/>
                </a:solidFill>
                <a:latin typeface="Gillory medium"/>
              </a:rPr>
              <a:t>Desenvolva a sua atividade no âmbito da inovação.</a:t>
            </a:r>
            <a:br>
              <a:rPr lang="pt-PT" sz="3000" dirty="0">
                <a:solidFill>
                  <a:srgbClr val="3A16CA"/>
                </a:solidFill>
                <a:latin typeface="Gillory medium"/>
              </a:rPr>
            </a:br>
            <a:endParaRPr lang="pt-PT" sz="3000" dirty="0">
              <a:solidFill>
                <a:srgbClr val="3A16CA"/>
              </a:solidFill>
              <a:latin typeface="Gillory medium"/>
            </a:endParaRPr>
          </a:p>
        </p:txBody>
      </p:sp>
    </p:spTree>
    <p:extLst>
      <p:ext uri="{BB962C8B-B14F-4D97-AF65-F5344CB8AC3E}">
        <p14:creationId xmlns:p14="http://schemas.microsoft.com/office/powerpoint/2010/main" val="1581021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B09A1-EC10-CF96-C41B-1B8B04488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0B3F080A-327E-E005-8CB9-C2497388AFCE}"/>
              </a:ext>
            </a:extLst>
          </p:cNvPr>
          <p:cNvSpPr/>
          <p:nvPr/>
        </p:nvSpPr>
        <p:spPr>
          <a:xfrm>
            <a:off x="2676493" y="-201099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8624A0D-7971-DB00-1736-224A0C38D6F8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29B6239-BF2A-C046-BC45-44335577513F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B80CDA7-8E5C-B8EF-5E5C-8B6CEB83284C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19" name="Imagem 18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D51626E6-5435-54F5-705A-57BE917F84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A70AEFA7-24E1-1499-221F-1020ACA9A8A8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D72C7FE1-0982-2AB2-B257-5C9D5DBB46F8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5FEACEEE-AEA3-4B77-03BF-FB62036A6908}"/>
              </a:ext>
            </a:extLst>
          </p:cNvPr>
          <p:cNvSpPr txBox="1">
            <a:spLocks/>
          </p:cNvSpPr>
          <p:nvPr/>
        </p:nvSpPr>
        <p:spPr>
          <a:xfrm>
            <a:off x="711200" y="753866"/>
            <a:ext cx="9209548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pt-PT" sz="3700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</a:br>
            <a:endParaRPr lang="pt-PT" sz="3700" b="1" dirty="0">
              <a:solidFill>
                <a:srgbClr val="3A16CA"/>
              </a:solidFill>
              <a:latin typeface="Archia bold" panose="020B0604020202020204" charset="0"/>
              <a:ea typeface="+mn-ea"/>
              <a:cs typeface="+mn-cs"/>
            </a:endParaRPr>
          </a:p>
          <a:p>
            <a:pPr algn="l"/>
            <a:endParaRPr lang="pt-PT" sz="3700" b="1" dirty="0">
              <a:solidFill>
                <a:srgbClr val="3A16CA"/>
              </a:solidFill>
              <a:latin typeface="Archia bold" panose="020B0604020202020204" charset="0"/>
              <a:ea typeface="+mn-ea"/>
              <a:cs typeface="+mn-cs"/>
            </a:endParaRPr>
          </a:p>
          <a:p>
            <a:pPr algn="l"/>
            <a:endParaRPr lang="pt-PT" sz="3700" b="1" dirty="0">
              <a:solidFill>
                <a:srgbClr val="3A16CA"/>
              </a:solidFill>
              <a:latin typeface="Archia bold" panose="020B0604020202020204" charset="0"/>
              <a:ea typeface="+mn-ea"/>
              <a:cs typeface="+mn-cs"/>
            </a:endParaRPr>
          </a:p>
        </p:txBody>
      </p:sp>
      <p:sp>
        <p:nvSpPr>
          <p:cNvPr id="14" name="Marcador de Posição de Conteúdo 2">
            <a:extLst>
              <a:ext uri="{FF2B5EF4-FFF2-40B4-BE49-F238E27FC236}">
                <a16:creationId xmlns:a16="http://schemas.microsoft.com/office/drawing/2014/main" id="{EE5F51F8-554D-13D7-A05B-277E1AA7A1A8}"/>
              </a:ext>
            </a:extLst>
          </p:cNvPr>
          <p:cNvSpPr txBox="1">
            <a:spLocks/>
          </p:cNvSpPr>
          <p:nvPr/>
        </p:nvSpPr>
        <p:spPr>
          <a:xfrm>
            <a:off x="711200" y="1646733"/>
            <a:ext cx="10515600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pt-PT" sz="2600" dirty="0">
              <a:solidFill>
                <a:srgbClr val="3A16CA"/>
              </a:solidFill>
              <a:latin typeface="Gillory medium"/>
            </a:endParaRPr>
          </a:p>
          <a:p>
            <a:pPr marL="0" indent="0" algn="just">
              <a:buNone/>
            </a:pPr>
            <a:endParaRPr lang="pt-PT" sz="2600" dirty="0">
              <a:solidFill>
                <a:srgbClr val="3A16CA"/>
              </a:solidFill>
              <a:latin typeface="Gillory medium"/>
            </a:endParaRPr>
          </a:p>
          <a:p>
            <a:pPr marL="0" indent="0" algn="just">
              <a:buFont typeface="Arial" pitchFamily="34" charset="0"/>
              <a:buNone/>
            </a:pPr>
            <a:endParaRPr lang="pt-PT" sz="2200" dirty="0"/>
          </a:p>
          <a:p>
            <a:pPr marL="0" indent="0" algn="just">
              <a:buFont typeface="Arial" pitchFamily="34" charset="0"/>
              <a:buNone/>
            </a:pPr>
            <a:endParaRPr lang="pt-PT" sz="22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0ABC774-1E11-98EA-3D9F-8C860235F303}"/>
              </a:ext>
            </a:extLst>
          </p:cNvPr>
          <p:cNvSpPr/>
          <p:nvPr/>
        </p:nvSpPr>
        <p:spPr>
          <a:xfrm>
            <a:off x="7543309" y="5432479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60C0395F-9EF5-E85A-6830-E05865DF89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885614"/>
              </p:ext>
            </p:extLst>
          </p:nvPr>
        </p:nvGraphicFramePr>
        <p:xfrm>
          <a:off x="1997983" y="1162486"/>
          <a:ext cx="7942034" cy="4457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7346">
                  <a:extLst>
                    <a:ext uri="{9D8B030D-6E8A-4147-A177-3AD203B41FA5}">
                      <a16:colId xmlns:a16="http://schemas.microsoft.com/office/drawing/2014/main" val="4153878407"/>
                    </a:ext>
                  </a:extLst>
                </a:gridCol>
                <a:gridCol w="2603108">
                  <a:extLst>
                    <a:ext uri="{9D8B030D-6E8A-4147-A177-3AD203B41FA5}">
                      <a16:colId xmlns:a16="http://schemas.microsoft.com/office/drawing/2014/main" val="3632993336"/>
                    </a:ext>
                  </a:extLst>
                </a:gridCol>
                <a:gridCol w="2691580">
                  <a:extLst>
                    <a:ext uri="{9D8B030D-6E8A-4147-A177-3AD203B41FA5}">
                      <a16:colId xmlns:a16="http://schemas.microsoft.com/office/drawing/2014/main" val="2663616986"/>
                    </a:ext>
                  </a:extLst>
                </a:gridCol>
              </a:tblGrid>
              <a:tr h="825753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800" b="1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ANTES</a:t>
                      </a:r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800" b="1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AGORA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6409381"/>
                  </a:ext>
                </a:extLst>
              </a:tr>
              <a:tr h="1278955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pt-PT" sz="1800" b="1" kern="1200" dirty="0">
                          <a:solidFill>
                            <a:srgbClr val="3A16CA"/>
                          </a:solidFill>
                          <a:latin typeface="Gillory medium"/>
                          <a:ea typeface="+mn-ea"/>
                          <a:cs typeface="+mn-cs"/>
                        </a:rPr>
                        <a:t>IMPOSTO NO MOMENTO DA AQUISIÇÃO</a:t>
                      </a:r>
                    </a:p>
                  </a:txBody>
                  <a:tcPr anchor="ctr"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24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SIM- 53%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24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NÃO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602940"/>
                  </a:ext>
                </a:extLst>
              </a:tr>
              <a:tr h="1201633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pt-PT" sz="1800" b="1" kern="1200" dirty="0">
                          <a:solidFill>
                            <a:srgbClr val="3A16CA"/>
                          </a:solidFill>
                          <a:latin typeface="Gillory medium"/>
                          <a:ea typeface="+mn-ea"/>
                          <a:cs typeface="+mn-cs"/>
                        </a:rPr>
                        <a:t>IMPOSTO SOBRE A ALIENAÇÃO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24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SIM-28%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24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SIM- 14%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2776852"/>
                  </a:ext>
                </a:extLst>
              </a:tr>
              <a:tr h="115106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pt-PT" sz="1800" b="1" kern="1200" dirty="0">
                          <a:solidFill>
                            <a:srgbClr val="3A16CA"/>
                          </a:solidFill>
                          <a:latin typeface="Gillory medium"/>
                          <a:ea typeface="+mn-ea"/>
                          <a:cs typeface="+mn-cs"/>
                        </a:rPr>
                        <a:t>IMPOSTO DE SAÍDA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24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NÃO SE APLICA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24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SIM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982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9920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9B68AFD3-DE9D-48BE-85A7-38AFFC5ACCEA}"/>
              </a:ext>
            </a:extLst>
          </p:cNvPr>
          <p:cNvSpPr/>
          <p:nvPr/>
        </p:nvSpPr>
        <p:spPr>
          <a:xfrm>
            <a:off x="2676493" y="-201099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19" name="Imagem 18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4D7F5057-3C65-4428-771E-2EBF6BC053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600905B4-C5FD-883C-271E-D6DCE4756F89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76B8EE62-D550-B6B4-D9FD-50E94ED714E2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B24D9C6B-8601-4B9A-854E-89A8CED99DF9}"/>
              </a:ext>
            </a:extLst>
          </p:cNvPr>
          <p:cNvSpPr txBox="1">
            <a:spLocks/>
          </p:cNvSpPr>
          <p:nvPr/>
        </p:nvSpPr>
        <p:spPr>
          <a:xfrm>
            <a:off x="711200" y="753866"/>
            <a:ext cx="9209548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3700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4.3. IRS </a:t>
            </a:r>
            <a:br>
              <a:rPr lang="pt-PT" sz="3700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</a:br>
            <a:endParaRPr lang="pt-PT" sz="3700" b="1" dirty="0">
              <a:solidFill>
                <a:srgbClr val="3A16CA"/>
              </a:solidFill>
              <a:latin typeface="Archia bold" panose="020B0604020202020204" charset="0"/>
              <a:ea typeface="+mn-ea"/>
              <a:cs typeface="+mn-cs"/>
            </a:endParaRPr>
          </a:p>
          <a:p>
            <a:pPr algn="l"/>
            <a:endParaRPr lang="pt-PT" sz="3700" b="1" dirty="0">
              <a:solidFill>
                <a:srgbClr val="3A16CA"/>
              </a:solidFill>
              <a:latin typeface="Archia bold" panose="020B0604020202020204" charset="0"/>
              <a:ea typeface="+mn-ea"/>
              <a:cs typeface="+mn-cs"/>
            </a:endParaRPr>
          </a:p>
          <a:p>
            <a:pPr algn="l"/>
            <a:endParaRPr lang="pt-PT" sz="3700" b="1" dirty="0">
              <a:solidFill>
                <a:srgbClr val="3A16CA"/>
              </a:solidFill>
              <a:latin typeface="Archia bold" panose="020B0604020202020204" charset="0"/>
              <a:ea typeface="+mn-ea"/>
              <a:cs typeface="+mn-cs"/>
            </a:endParaRPr>
          </a:p>
        </p:txBody>
      </p:sp>
      <p:sp>
        <p:nvSpPr>
          <p:cNvPr id="14" name="Marcador de Posição de Conteúdo 2">
            <a:extLst>
              <a:ext uri="{FF2B5EF4-FFF2-40B4-BE49-F238E27FC236}">
                <a16:creationId xmlns:a16="http://schemas.microsoft.com/office/drawing/2014/main" id="{B748AFD1-F66E-4BB8-854F-F25F96D6423B}"/>
              </a:ext>
            </a:extLst>
          </p:cNvPr>
          <p:cNvSpPr txBox="1">
            <a:spLocks/>
          </p:cNvSpPr>
          <p:nvPr/>
        </p:nvSpPr>
        <p:spPr>
          <a:xfrm>
            <a:off x="711200" y="1646733"/>
            <a:ext cx="10515600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pt-PT" sz="2600" dirty="0">
              <a:solidFill>
                <a:srgbClr val="3A16CA"/>
              </a:solidFill>
              <a:latin typeface="Gillory medium"/>
            </a:endParaRPr>
          </a:p>
          <a:p>
            <a:pPr marL="0" indent="0" algn="just">
              <a:buNone/>
            </a:pPr>
            <a:r>
              <a:rPr lang="pt-PT" sz="2600" dirty="0">
                <a:solidFill>
                  <a:srgbClr val="3A16CA"/>
                </a:solidFill>
                <a:latin typeface="Gillory medium"/>
              </a:rPr>
              <a:t>Os ganhos provenientes das chamadas “stock </a:t>
            </a:r>
            <a:r>
              <a:rPr lang="pt-PT" sz="2600" dirty="0" err="1">
                <a:solidFill>
                  <a:srgbClr val="3A16CA"/>
                </a:solidFill>
                <a:latin typeface="Gillory medium"/>
              </a:rPr>
              <a:t>options</a:t>
            </a:r>
            <a:r>
              <a:rPr lang="pt-PT" sz="2600" dirty="0">
                <a:solidFill>
                  <a:srgbClr val="3A16CA"/>
                </a:solidFill>
                <a:latin typeface="Gillory medium"/>
              </a:rPr>
              <a:t>” ficam sujeitos à tributação efetiva de </a:t>
            </a:r>
            <a:r>
              <a:rPr lang="pt-PT" sz="2600" b="1" dirty="0">
                <a:solidFill>
                  <a:srgbClr val="3A16CA"/>
                </a:solidFill>
                <a:latin typeface="Gillory medium"/>
              </a:rPr>
              <a:t>14%</a:t>
            </a:r>
            <a:r>
              <a:rPr lang="pt-PT" sz="2600" dirty="0">
                <a:solidFill>
                  <a:srgbClr val="3A16CA"/>
                </a:solidFill>
                <a:latin typeface="Gillory medium"/>
              </a:rPr>
              <a:t>, desde que cumpridos os requisitos anteriormente referidos a propósito do Estatuto dos Benefícios Fiscais (EBF).</a:t>
            </a:r>
          </a:p>
          <a:p>
            <a:pPr marL="0" indent="0" algn="just">
              <a:buNone/>
            </a:pPr>
            <a:endParaRPr lang="pt-PT" sz="2600" dirty="0">
              <a:solidFill>
                <a:srgbClr val="3A16CA"/>
              </a:solidFill>
              <a:latin typeface="Gillory medium"/>
            </a:endParaRPr>
          </a:p>
          <a:p>
            <a:pPr marL="0" indent="0" algn="just">
              <a:buFont typeface="Arial" pitchFamily="34" charset="0"/>
              <a:buNone/>
            </a:pPr>
            <a:endParaRPr lang="pt-PT" sz="2200" dirty="0"/>
          </a:p>
          <a:p>
            <a:pPr marL="0" indent="0" algn="just">
              <a:buFont typeface="Arial" pitchFamily="34" charset="0"/>
              <a:buNone/>
            </a:pPr>
            <a:endParaRPr lang="pt-PT" sz="22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20B7EBA-4FE2-4C7E-8531-F8FA79DAEF7C}"/>
              </a:ext>
            </a:extLst>
          </p:cNvPr>
          <p:cNvSpPr/>
          <p:nvPr/>
        </p:nvSpPr>
        <p:spPr>
          <a:xfrm>
            <a:off x="7543309" y="5432479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</p:spTree>
    <p:extLst>
      <p:ext uri="{BB962C8B-B14F-4D97-AF65-F5344CB8AC3E}">
        <p14:creationId xmlns:p14="http://schemas.microsoft.com/office/powerpoint/2010/main" val="402720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7357D-3D9D-1C70-1BE0-65AA3807B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C823D7FD-B82E-AB1E-0E76-847E734C9229}"/>
              </a:ext>
            </a:extLst>
          </p:cNvPr>
          <p:cNvSpPr/>
          <p:nvPr/>
        </p:nvSpPr>
        <p:spPr>
          <a:xfrm>
            <a:off x="2676493" y="-201099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EDC6C1B-5834-71F8-A84D-5DA914E2826C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3374F96-D464-9B64-F051-3ABD06837146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4C45905-0B0E-F028-3275-75A458347D24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19" name="Imagem 18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E5474CA4-6477-7E9A-C541-6ED732C3D7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A28372DE-41B0-B75F-9BBB-02B2F4966301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70763D76-FA6A-CEF9-F71E-B63A76700512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4" name="Marcador de Posição de Conteúdo 2">
            <a:extLst>
              <a:ext uri="{FF2B5EF4-FFF2-40B4-BE49-F238E27FC236}">
                <a16:creationId xmlns:a16="http://schemas.microsoft.com/office/drawing/2014/main" id="{95F58658-1220-E1C2-C286-7D2D9192E4B2}"/>
              </a:ext>
            </a:extLst>
          </p:cNvPr>
          <p:cNvSpPr txBox="1">
            <a:spLocks/>
          </p:cNvSpPr>
          <p:nvPr/>
        </p:nvSpPr>
        <p:spPr>
          <a:xfrm>
            <a:off x="711200" y="1646733"/>
            <a:ext cx="10515600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pt-PT" sz="2600" dirty="0">
              <a:solidFill>
                <a:srgbClr val="3A16CA"/>
              </a:solidFill>
              <a:latin typeface="Gillory medium"/>
            </a:endParaRPr>
          </a:p>
          <a:p>
            <a:pPr marL="0" indent="0" algn="just">
              <a:buFont typeface="Arial" pitchFamily="34" charset="0"/>
              <a:buNone/>
            </a:pPr>
            <a:endParaRPr lang="pt-PT" sz="2200" dirty="0"/>
          </a:p>
          <a:p>
            <a:pPr marL="0" indent="0" algn="just">
              <a:buFont typeface="Arial" pitchFamily="34" charset="0"/>
              <a:buNone/>
            </a:pPr>
            <a:endParaRPr lang="pt-PT" sz="22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249E67E-CB60-F9F0-3D9F-36FF79BD5866}"/>
              </a:ext>
            </a:extLst>
          </p:cNvPr>
          <p:cNvSpPr/>
          <p:nvPr/>
        </p:nvSpPr>
        <p:spPr>
          <a:xfrm>
            <a:off x="7543309" y="5432479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FEA3977A-3C81-84C0-FB75-D5D09219B5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640186"/>
              </p:ext>
            </p:extLst>
          </p:nvPr>
        </p:nvGraphicFramePr>
        <p:xfrm>
          <a:off x="1042953" y="682882"/>
          <a:ext cx="9852093" cy="5289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5202">
                  <a:extLst>
                    <a:ext uri="{9D8B030D-6E8A-4147-A177-3AD203B41FA5}">
                      <a16:colId xmlns:a16="http://schemas.microsoft.com/office/drawing/2014/main" val="81274205"/>
                    </a:ext>
                  </a:extLst>
                </a:gridCol>
                <a:gridCol w="2658603">
                  <a:extLst>
                    <a:ext uri="{9D8B030D-6E8A-4147-A177-3AD203B41FA5}">
                      <a16:colId xmlns:a16="http://schemas.microsoft.com/office/drawing/2014/main" val="2513182425"/>
                    </a:ext>
                  </a:extLst>
                </a:gridCol>
                <a:gridCol w="3129512">
                  <a:extLst>
                    <a:ext uri="{9D8B030D-6E8A-4147-A177-3AD203B41FA5}">
                      <a16:colId xmlns:a16="http://schemas.microsoft.com/office/drawing/2014/main" val="2277789413"/>
                    </a:ext>
                  </a:extLst>
                </a:gridCol>
                <a:gridCol w="1998776">
                  <a:extLst>
                    <a:ext uri="{9D8B030D-6E8A-4147-A177-3AD203B41FA5}">
                      <a16:colId xmlns:a16="http://schemas.microsoft.com/office/drawing/2014/main" val="1161660624"/>
                    </a:ext>
                  </a:extLst>
                </a:gridCol>
              </a:tblGrid>
              <a:tr h="661143">
                <a:tc>
                  <a:txBody>
                    <a:bodyPr/>
                    <a:lstStyle/>
                    <a:p>
                      <a:endParaRPr lang="pt-PT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dirty="0">
                          <a:solidFill>
                            <a:schemeClr val="accent2"/>
                          </a:solidFill>
                        </a:rPr>
                        <a:t>Imposto no momento de aquisição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>
                          <a:solidFill>
                            <a:schemeClr val="accent2"/>
                          </a:solidFill>
                        </a:rPr>
                        <a:t>Imposto no momento de liquidação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>
                          <a:solidFill>
                            <a:schemeClr val="accent2"/>
                          </a:solidFill>
                        </a:rPr>
                        <a:t>Imposto de saída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5114711"/>
                  </a:ext>
                </a:extLst>
              </a:tr>
              <a:tr h="346313">
                <a:tc>
                  <a:txBody>
                    <a:bodyPr/>
                    <a:lstStyle/>
                    <a:p>
                      <a:pPr algn="ctr"/>
                      <a:r>
                        <a:rPr lang="pt-PT" sz="1600" b="1" kern="1200" dirty="0">
                          <a:solidFill>
                            <a:srgbClr val="3A16CA"/>
                          </a:solidFill>
                          <a:latin typeface="Gillory medium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NÃO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SIM-14%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SIM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1057203"/>
                  </a:ext>
                </a:extLst>
              </a:tr>
              <a:tr h="346313">
                <a:tc>
                  <a:txBody>
                    <a:bodyPr/>
                    <a:lstStyle/>
                    <a:p>
                      <a:pPr algn="ctr"/>
                      <a:r>
                        <a:rPr lang="pt-PT" sz="1600" b="1" kern="1200" dirty="0">
                          <a:solidFill>
                            <a:srgbClr val="3A16CA"/>
                          </a:solidFill>
                          <a:latin typeface="Gillory medium"/>
                          <a:ea typeface="+mn-ea"/>
                          <a:cs typeface="+mn-cs"/>
                        </a:rPr>
                        <a:t>Espanha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NÃO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SIM- ATÉ 26%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SIM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1593270"/>
                  </a:ext>
                </a:extLst>
              </a:tr>
              <a:tr h="346313">
                <a:tc>
                  <a:txBody>
                    <a:bodyPr/>
                    <a:lstStyle/>
                    <a:p>
                      <a:pPr algn="ctr"/>
                      <a:r>
                        <a:rPr lang="pt-PT" sz="1600" b="1" kern="1200" dirty="0">
                          <a:solidFill>
                            <a:srgbClr val="3A16CA"/>
                          </a:solidFill>
                          <a:latin typeface="Gillory medium"/>
                          <a:ea typeface="+mn-ea"/>
                          <a:cs typeface="+mn-cs"/>
                        </a:rPr>
                        <a:t>França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NÃO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30% OU 47,2%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SIM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2868301"/>
                  </a:ext>
                </a:extLst>
              </a:tr>
              <a:tr h="724109">
                <a:tc>
                  <a:txBody>
                    <a:bodyPr/>
                    <a:lstStyle/>
                    <a:p>
                      <a:pPr algn="ctr"/>
                      <a:r>
                        <a:rPr lang="pt-PT" sz="1600" b="1" kern="1200" dirty="0">
                          <a:solidFill>
                            <a:srgbClr val="3A16CA"/>
                          </a:solidFill>
                          <a:latin typeface="Gillory medium"/>
                          <a:ea typeface="+mn-ea"/>
                          <a:cs typeface="+mn-cs"/>
                        </a:rPr>
                        <a:t>Alemanha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SIM, ATÉ 51,52%</a:t>
                      </a:r>
                    </a:p>
                    <a:p>
                      <a:pPr marL="0" algn="ctr" defTabSz="914400" rtl="0" eaLnBrk="1" latinLnBrk="0" hangingPunct="1"/>
                      <a:r>
                        <a:rPr lang="pt-PT" sz="12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TAXADO ATRAVÉS DO RENDIMENTO DE TRABALHO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SIM- ATÉ 26,37%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134115"/>
                  </a:ext>
                </a:extLst>
              </a:tr>
              <a:tr h="787075">
                <a:tc>
                  <a:txBody>
                    <a:bodyPr/>
                    <a:lstStyle/>
                    <a:p>
                      <a:pPr algn="ctr"/>
                      <a:r>
                        <a:rPr lang="pt-PT" sz="1600" b="1" kern="1200" dirty="0">
                          <a:solidFill>
                            <a:srgbClr val="3A16CA"/>
                          </a:solidFill>
                          <a:latin typeface="Gillory medium"/>
                          <a:ea typeface="+mn-ea"/>
                          <a:cs typeface="+mn-cs"/>
                        </a:rPr>
                        <a:t>Reino Unido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SIM, ATÉ 45%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TAXADO</a:t>
                      </a:r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2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ATRAVÉS DO RENDIMENTO DE TRABALHO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SIM- ATÉ 20%</a:t>
                      </a:r>
                    </a:p>
                    <a:p>
                      <a:pPr marL="0" algn="ctr" defTabSz="914400" rtl="0" eaLnBrk="1" latinLnBrk="0" hangingPunct="1"/>
                      <a:endParaRPr lang="pt-PT" sz="1600" b="0" kern="1200" dirty="0">
                        <a:solidFill>
                          <a:schemeClr val="tx1"/>
                        </a:solidFill>
                        <a:latin typeface="Gillory medium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NÃO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2324461"/>
                  </a:ext>
                </a:extLst>
              </a:tr>
              <a:tr h="346313">
                <a:tc>
                  <a:txBody>
                    <a:bodyPr/>
                    <a:lstStyle/>
                    <a:p>
                      <a:pPr algn="ctr"/>
                      <a:r>
                        <a:rPr lang="pt-PT" sz="1600" b="1" kern="1200" dirty="0">
                          <a:solidFill>
                            <a:srgbClr val="3A16CA"/>
                          </a:solidFill>
                          <a:latin typeface="Gillory medium"/>
                          <a:ea typeface="+mn-ea"/>
                          <a:cs typeface="+mn-cs"/>
                        </a:rPr>
                        <a:t>Estónia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NÃO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SIM- 20%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NÃO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8781547"/>
                  </a:ext>
                </a:extLst>
              </a:tr>
              <a:tr h="346313">
                <a:tc>
                  <a:txBody>
                    <a:bodyPr/>
                    <a:lstStyle/>
                    <a:p>
                      <a:pPr algn="ctr"/>
                      <a:r>
                        <a:rPr lang="pt-PT" sz="1600" b="1" kern="1200" dirty="0">
                          <a:solidFill>
                            <a:srgbClr val="3A16CA"/>
                          </a:solidFill>
                          <a:latin typeface="Gillory medium"/>
                          <a:ea typeface="+mn-ea"/>
                          <a:cs typeface="+mn-cs"/>
                        </a:rPr>
                        <a:t>Irlanda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NÃO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SIM- 33%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NÃO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8800911"/>
                  </a:ext>
                </a:extLst>
              </a:tr>
              <a:tr h="346313">
                <a:tc>
                  <a:txBody>
                    <a:bodyPr/>
                    <a:lstStyle/>
                    <a:p>
                      <a:pPr algn="ctr"/>
                      <a:r>
                        <a:rPr lang="pt-PT" sz="1600" b="1" kern="1200" dirty="0">
                          <a:solidFill>
                            <a:srgbClr val="3A16CA"/>
                          </a:solidFill>
                          <a:latin typeface="Gillory medium"/>
                          <a:ea typeface="+mn-ea"/>
                          <a:cs typeface="+mn-cs"/>
                        </a:rPr>
                        <a:t>Itália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NÃO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SIM- 26%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NÃO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2500812"/>
                  </a:ext>
                </a:extLst>
              </a:tr>
              <a:tr h="346313">
                <a:tc>
                  <a:txBody>
                    <a:bodyPr/>
                    <a:lstStyle/>
                    <a:p>
                      <a:pPr algn="ctr"/>
                      <a:r>
                        <a:rPr lang="pt-PT" sz="1600" b="1" kern="1200" dirty="0">
                          <a:solidFill>
                            <a:srgbClr val="3A16CA"/>
                          </a:solidFill>
                          <a:latin typeface="Gillory medium"/>
                          <a:ea typeface="+mn-ea"/>
                          <a:cs typeface="+mn-cs"/>
                        </a:rPr>
                        <a:t>Suécia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NÃO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SIM- ATÉ 52%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NÃO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8899750"/>
                  </a:ext>
                </a:extLst>
              </a:tr>
              <a:tr h="346313">
                <a:tc>
                  <a:txBody>
                    <a:bodyPr/>
                    <a:lstStyle/>
                    <a:p>
                      <a:pPr algn="ctr"/>
                      <a:r>
                        <a:rPr lang="pt-PT" sz="1600" b="1" kern="1200" dirty="0">
                          <a:solidFill>
                            <a:srgbClr val="3A16CA"/>
                          </a:solidFill>
                          <a:latin typeface="Gillory medium"/>
                          <a:ea typeface="+mn-ea"/>
                          <a:cs typeface="+mn-cs"/>
                        </a:rPr>
                        <a:t>Noruega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NÃO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SIM- 35,20%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NÃO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8460235"/>
                  </a:ext>
                </a:extLst>
              </a:tr>
              <a:tr h="346313">
                <a:tc>
                  <a:txBody>
                    <a:bodyPr/>
                    <a:lstStyle/>
                    <a:p>
                      <a:pPr algn="ctr"/>
                      <a:r>
                        <a:rPr lang="pt-PT" sz="1600" b="1" kern="1200" dirty="0">
                          <a:solidFill>
                            <a:srgbClr val="3A16CA"/>
                          </a:solidFill>
                          <a:latin typeface="Gillory medium"/>
                          <a:ea typeface="+mn-ea"/>
                          <a:cs typeface="+mn-cs"/>
                        </a:rPr>
                        <a:t>Dinamarca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NÃO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SIM- ATÉ 42%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600" b="0" kern="1200" dirty="0">
                          <a:solidFill>
                            <a:schemeClr val="tx1"/>
                          </a:solidFill>
                          <a:latin typeface="Gillory medium"/>
                          <a:ea typeface="+mn-ea"/>
                          <a:cs typeface="+mn-cs"/>
                        </a:rPr>
                        <a:t>NÃO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98636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4017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9B68AFD3-DE9D-48BE-85A7-38AFFC5ACCEA}"/>
              </a:ext>
            </a:extLst>
          </p:cNvPr>
          <p:cNvSpPr/>
          <p:nvPr/>
        </p:nvSpPr>
        <p:spPr>
          <a:xfrm>
            <a:off x="-1914557" y="1686784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19" name="Imagem 18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4D7F5057-3C65-4428-771E-2EBF6BC053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600905B4-C5FD-883C-271E-D6DCE4756F89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76B8EE62-D550-B6B4-D9FD-50E94ED714E2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20B7EBA-4FE2-4C7E-8531-F8FA79DAEF7C}"/>
              </a:ext>
            </a:extLst>
          </p:cNvPr>
          <p:cNvSpPr/>
          <p:nvPr/>
        </p:nvSpPr>
        <p:spPr>
          <a:xfrm>
            <a:off x="10525851" y="168678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7A3059A1-05EB-4988-A640-5070A0AA65FE}"/>
              </a:ext>
            </a:extLst>
          </p:cNvPr>
          <p:cNvSpPr txBox="1">
            <a:spLocks/>
          </p:cNvSpPr>
          <p:nvPr/>
        </p:nvSpPr>
        <p:spPr>
          <a:xfrm>
            <a:off x="711199" y="753866"/>
            <a:ext cx="3800511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4.4.  SIFIDE II</a:t>
            </a:r>
          </a:p>
        </p:txBody>
      </p:sp>
      <p:sp>
        <p:nvSpPr>
          <p:cNvPr id="18" name="Marcador de Posição de Conteúdo 2">
            <a:extLst>
              <a:ext uri="{FF2B5EF4-FFF2-40B4-BE49-F238E27FC236}">
                <a16:creationId xmlns:a16="http://schemas.microsoft.com/office/drawing/2014/main" id="{AED79EAB-72B8-4D7E-A42B-D64589BAEC5A}"/>
              </a:ext>
            </a:extLst>
          </p:cNvPr>
          <p:cNvSpPr txBox="1">
            <a:spLocks/>
          </p:cNvSpPr>
          <p:nvPr/>
        </p:nvSpPr>
        <p:spPr>
          <a:xfrm>
            <a:off x="774075" y="1480676"/>
            <a:ext cx="10773697" cy="46672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pt-PT" sz="2600" dirty="0">
              <a:solidFill>
                <a:srgbClr val="3A16CA"/>
              </a:solidFill>
              <a:latin typeface="Gillory medium"/>
            </a:endParaRPr>
          </a:p>
          <a:p>
            <a:pPr algn="just"/>
            <a:r>
              <a:rPr lang="pt-PT" sz="2600" dirty="0">
                <a:solidFill>
                  <a:srgbClr val="3A16CA"/>
                </a:solidFill>
                <a:latin typeface="Gillory medium"/>
              </a:rPr>
              <a:t>Benefício fiscal que visa incentivar o investimento em atividades de I&amp;D.</a:t>
            </a:r>
          </a:p>
          <a:p>
            <a:pPr marL="0" indent="0" algn="just">
              <a:buNone/>
            </a:pPr>
            <a:endParaRPr lang="pt-PT" sz="2600" dirty="0">
              <a:solidFill>
                <a:srgbClr val="3A16CA"/>
              </a:solidFill>
              <a:latin typeface="Gillory medium"/>
            </a:endParaRPr>
          </a:p>
          <a:p>
            <a:pPr algn="just"/>
            <a:r>
              <a:rPr lang="pt-PT" sz="2600" dirty="0">
                <a:solidFill>
                  <a:srgbClr val="3A16CA"/>
                </a:solidFill>
                <a:latin typeface="Gillory medium"/>
              </a:rPr>
              <a:t>Através de dedução à coleta de IRC de </a:t>
            </a:r>
            <a:r>
              <a:rPr lang="pt-PT" sz="2600" b="1" dirty="0">
                <a:solidFill>
                  <a:srgbClr val="3A16CA"/>
                </a:solidFill>
                <a:latin typeface="Gillory medium"/>
              </a:rPr>
              <a:t>32,5% </a:t>
            </a:r>
            <a:r>
              <a:rPr lang="pt-PT" sz="2600" dirty="0">
                <a:solidFill>
                  <a:srgbClr val="3A16CA"/>
                </a:solidFill>
                <a:latin typeface="Gillory medium"/>
              </a:rPr>
              <a:t>das despesas realizadas com I&amp;D, estando em vigor até 2025.</a:t>
            </a:r>
          </a:p>
          <a:p>
            <a:pPr marL="0" indent="0" algn="just">
              <a:buNone/>
            </a:pPr>
            <a:endParaRPr lang="pt-PT" sz="2600" dirty="0">
              <a:solidFill>
                <a:srgbClr val="3A16CA"/>
              </a:solidFill>
              <a:latin typeface="Gillory medium"/>
            </a:endParaRPr>
          </a:p>
          <a:p>
            <a:pPr algn="just"/>
            <a:r>
              <a:rPr lang="pt-PT" sz="2600" dirty="0">
                <a:solidFill>
                  <a:srgbClr val="3A16CA"/>
                </a:solidFill>
                <a:latin typeface="Gillory medium"/>
              </a:rPr>
              <a:t>O crédito fiscal pode ser recuperado até ao 12.º ano de atividade.</a:t>
            </a:r>
          </a:p>
          <a:p>
            <a:pPr marL="0" indent="0" algn="just">
              <a:buNone/>
            </a:pPr>
            <a:endParaRPr lang="pt-PT" sz="2600" dirty="0">
              <a:solidFill>
                <a:srgbClr val="3A16CA"/>
              </a:solidFill>
              <a:latin typeface="Gillory medium"/>
            </a:endParaRPr>
          </a:p>
        </p:txBody>
      </p:sp>
    </p:spTree>
    <p:extLst>
      <p:ext uri="{BB962C8B-B14F-4D97-AF65-F5344CB8AC3E}">
        <p14:creationId xmlns:p14="http://schemas.microsoft.com/office/powerpoint/2010/main" val="17665722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5DF0D33B-597C-1D5E-F0DA-985DE9C91291}"/>
              </a:ext>
            </a:extLst>
          </p:cNvPr>
          <p:cNvSpPr/>
          <p:nvPr/>
        </p:nvSpPr>
        <p:spPr>
          <a:xfrm flipV="1">
            <a:off x="-76067" y="-1"/>
            <a:ext cx="12344134" cy="685800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031C364-8C5C-55CA-B6DB-E4144F0EA104}"/>
              </a:ext>
            </a:extLst>
          </p:cNvPr>
          <p:cNvSpPr/>
          <p:nvPr/>
        </p:nvSpPr>
        <p:spPr>
          <a:xfrm>
            <a:off x="7914447" y="-450616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049339E-1E75-E477-516F-53B1889789F3}"/>
              </a:ext>
            </a:extLst>
          </p:cNvPr>
          <p:cNvSpPr/>
          <p:nvPr/>
        </p:nvSpPr>
        <p:spPr>
          <a:xfrm>
            <a:off x="2697794" y="7853525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2E5FAAC2-4EC3-5ACA-7B82-A08836541541}"/>
              </a:ext>
            </a:extLst>
          </p:cNvPr>
          <p:cNvSpPr txBox="1">
            <a:spLocks/>
          </p:cNvSpPr>
          <p:nvPr/>
        </p:nvSpPr>
        <p:spPr>
          <a:xfrm>
            <a:off x="838200" y="2134224"/>
            <a:ext cx="10515600" cy="179976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5. Outros </a:t>
            </a:r>
          </a:p>
          <a:p>
            <a:r>
              <a:rPr lang="pt-PT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Benefícios</a:t>
            </a:r>
          </a:p>
        </p:txBody>
      </p:sp>
      <p:cxnSp>
        <p:nvCxnSpPr>
          <p:cNvPr id="7" name="Conexão Reta 11">
            <a:extLst>
              <a:ext uri="{FF2B5EF4-FFF2-40B4-BE49-F238E27FC236}">
                <a16:creationId xmlns:a16="http://schemas.microsoft.com/office/drawing/2014/main" id="{292F4583-EB47-CDCD-17D8-D4F35687E3AC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BC4F768E-7EE0-7A6C-C3FF-E04677F2D1E2}"/>
              </a:ext>
            </a:extLst>
          </p:cNvPr>
          <p:cNvSpPr/>
          <p:nvPr/>
        </p:nvSpPr>
        <p:spPr>
          <a:xfrm>
            <a:off x="320338" y="5753328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5ABA150-E92C-27FE-1631-2D48A4E18B14}"/>
              </a:ext>
            </a:extLst>
          </p:cNvPr>
          <p:cNvSpPr/>
          <p:nvPr/>
        </p:nvSpPr>
        <p:spPr>
          <a:xfrm>
            <a:off x="711200" y="5749699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DA4BD6F-C513-C957-7161-9B1E7E0F04F5}"/>
              </a:ext>
            </a:extLst>
          </p:cNvPr>
          <p:cNvSpPr/>
          <p:nvPr/>
        </p:nvSpPr>
        <p:spPr>
          <a:xfrm>
            <a:off x="1102063" y="5749699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</p:spTree>
    <p:extLst>
      <p:ext uri="{BB962C8B-B14F-4D97-AF65-F5344CB8AC3E}">
        <p14:creationId xmlns:p14="http://schemas.microsoft.com/office/powerpoint/2010/main" val="30886369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EEC40-844F-8DCB-1DFB-82F73C50F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E2E4D65E-EB42-2C83-F53F-7415799A15C0}"/>
              </a:ext>
            </a:extLst>
          </p:cNvPr>
          <p:cNvSpPr/>
          <p:nvPr/>
        </p:nvSpPr>
        <p:spPr>
          <a:xfrm>
            <a:off x="-1089584" y="-169835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07A6560-BBFD-E7DA-B621-6358E8BC594E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BE327F8-FB52-F2F7-7BD1-ECF025BAADCE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BEFB75F-9670-52D8-81DD-355B58BB216A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19" name="Imagem 18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FEF1DB3D-3429-5399-67EB-40963C00AB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CCFED4C4-2F78-D1B5-CBA7-FC0522869416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2A26D994-8C31-B79E-6AA9-497C0104C542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056F7CA-5DEF-681D-894C-6A302F21D396}"/>
              </a:ext>
            </a:extLst>
          </p:cNvPr>
          <p:cNvSpPr/>
          <p:nvPr/>
        </p:nvSpPr>
        <p:spPr>
          <a:xfrm>
            <a:off x="10195784" y="502053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4" name="Marcador de Posição de Conteúdo 2">
            <a:extLst>
              <a:ext uri="{FF2B5EF4-FFF2-40B4-BE49-F238E27FC236}">
                <a16:creationId xmlns:a16="http://schemas.microsoft.com/office/drawing/2014/main" id="{8BA568A2-82D2-8211-B954-DFC890DA5B02}"/>
              </a:ext>
            </a:extLst>
          </p:cNvPr>
          <p:cNvSpPr txBox="1">
            <a:spLocks/>
          </p:cNvSpPr>
          <p:nvPr/>
        </p:nvSpPr>
        <p:spPr>
          <a:xfrm>
            <a:off x="984925" y="1913946"/>
            <a:ext cx="10515600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dirty="0">
                <a:solidFill>
                  <a:srgbClr val="3A16CA"/>
                </a:solidFill>
                <a:latin typeface="Gillory medium"/>
              </a:rPr>
              <a:t>Estágios com duração de </a:t>
            </a:r>
            <a:r>
              <a:rPr lang="pt-PT" b="1" dirty="0">
                <a:solidFill>
                  <a:schemeClr val="accent2"/>
                </a:solidFill>
                <a:latin typeface="Gillory medium"/>
              </a:rPr>
              <a:t>6 meses, não prorrogáveis </a:t>
            </a:r>
            <a:r>
              <a:rPr lang="pt-PT" dirty="0">
                <a:solidFill>
                  <a:srgbClr val="3A16CA"/>
                </a:solidFill>
                <a:latin typeface="Gillory medium"/>
              </a:rPr>
              <a:t>para jovens ou desempregados com qualificações de </a:t>
            </a:r>
            <a:r>
              <a:rPr lang="pt-PT" b="1" dirty="0">
                <a:solidFill>
                  <a:schemeClr val="accent2"/>
                </a:solidFill>
                <a:latin typeface="Gillory medium"/>
              </a:rPr>
              <a:t>nível 4 ou 5.</a:t>
            </a:r>
          </a:p>
          <a:p>
            <a:pPr marL="0" indent="0" algn="ctr">
              <a:buNone/>
            </a:pPr>
            <a:endParaRPr lang="pt-PT" dirty="0">
              <a:solidFill>
                <a:srgbClr val="3A16CA"/>
              </a:solidFill>
              <a:latin typeface="Gillory medium"/>
            </a:endParaRPr>
          </a:p>
          <a:p>
            <a:pPr marL="0" indent="0" algn="ctr">
              <a:buNone/>
            </a:pPr>
            <a:r>
              <a:rPr lang="pt-PT" dirty="0">
                <a:solidFill>
                  <a:srgbClr val="3A16CA"/>
                </a:solidFill>
                <a:latin typeface="Gillory medium"/>
              </a:rPr>
              <a:t>Os apoios incluem uma </a:t>
            </a:r>
            <a:r>
              <a:rPr lang="pt-PT" b="1" dirty="0">
                <a:solidFill>
                  <a:schemeClr val="accent2"/>
                </a:solidFill>
                <a:latin typeface="Gillory medium"/>
              </a:rPr>
              <a:t>bolsa mensal de estágio </a:t>
            </a:r>
            <a:r>
              <a:rPr lang="pt-PT" dirty="0">
                <a:solidFill>
                  <a:srgbClr val="3A16CA"/>
                </a:solidFill>
                <a:latin typeface="Gillory medium"/>
              </a:rPr>
              <a:t>até </a:t>
            </a:r>
            <a:r>
              <a:rPr lang="pt-PT" sz="3000" dirty="0">
                <a:solidFill>
                  <a:srgbClr val="3A16CA"/>
                </a:solidFill>
              </a:rPr>
              <a:t>916,67€, </a:t>
            </a:r>
            <a:r>
              <a:rPr lang="pt-PT" sz="3000" b="1" dirty="0">
                <a:solidFill>
                  <a:schemeClr val="accent2"/>
                </a:solidFill>
              </a:rPr>
              <a:t>r</a:t>
            </a:r>
            <a:r>
              <a:rPr lang="pt-PT" b="1" dirty="0">
                <a:solidFill>
                  <a:schemeClr val="accent2"/>
                </a:solidFill>
                <a:latin typeface="Gillory medium"/>
              </a:rPr>
              <a:t>efeição ou subsídio de alimentação </a:t>
            </a:r>
            <a:r>
              <a:rPr lang="pt-PT" dirty="0">
                <a:solidFill>
                  <a:schemeClr val="tx2"/>
                </a:solidFill>
                <a:latin typeface="Gillory medium"/>
              </a:rPr>
              <a:t>e</a:t>
            </a:r>
            <a:r>
              <a:rPr lang="pt-PT" b="1" dirty="0">
                <a:solidFill>
                  <a:schemeClr val="accent2"/>
                </a:solidFill>
                <a:latin typeface="Gillory medium"/>
              </a:rPr>
              <a:t> seguro de acidentes de trabalho.</a:t>
            </a:r>
          </a:p>
          <a:p>
            <a:pPr algn="ctr"/>
            <a:endParaRPr lang="pt-PT" dirty="0">
              <a:solidFill>
                <a:srgbClr val="3A16CA"/>
              </a:solidFill>
              <a:latin typeface="Gillory medium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F623865-BAE6-56D1-2571-D7A69FD4B551}"/>
              </a:ext>
            </a:extLst>
          </p:cNvPr>
          <p:cNvSpPr txBox="1">
            <a:spLocks/>
          </p:cNvSpPr>
          <p:nvPr/>
        </p:nvSpPr>
        <p:spPr>
          <a:xfrm>
            <a:off x="4530205" y="448378"/>
            <a:ext cx="9223375" cy="7082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chemeClr val="accent2"/>
                </a:solidFill>
                <a:latin typeface="Archia bold" panose="020B0604020202020204" charset="0"/>
                <a:ea typeface="+mn-ea"/>
                <a:cs typeface="+mn-cs"/>
              </a:rPr>
              <a:t>INICIAR (IEFP, I.P.) 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A5838C5D-DAF8-E017-DF7F-1F52BD95E678}"/>
              </a:ext>
            </a:extLst>
          </p:cNvPr>
          <p:cNvSpPr txBox="1">
            <a:spLocks/>
          </p:cNvSpPr>
          <p:nvPr/>
        </p:nvSpPr>
        <p:spPr>
          <a:xfrm>
            <a:off x="1475699" y="403671"/>
            <a:ext cx="919148" cy="7082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5.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71132CCF-65DB-6454-78FB-7D314442E137}"/>
              </a:ext>
            </a:extLst>
          </p:cNvPr>
          <p:cNvSpPr txBox="1">
            <a:spLocks/>
          </p:cNvSpPr>
          <p:nvPr/>
        </p:nvSpPr>
        <p:spPr>
          <a:xfrm>
            <a:off x="2003985" y="403895"/>
            <a:ext cx="1078738" cy="67195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1.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CF717CA6-700B-FDF2-506D-6F0703262B13}"/>
              </a:ext>
            </a:extLst>
          </p:cNvPr>
          <p:cNvSpPr txBox="1">
            <a:spLocks/>
          </p:cNvSpPr>
          <p:nvPr/>
        </p:nvSpPr>
        <p:spPr>
          <a:xfrm>
            <a:off x="1977092" y="-842197"/>
            <a:ext cx="1078738" cy="67195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2.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2AE40D96-B916-66AB-ACD3-AF5732735CC7}"/>
              </a:ext>
            </a:extLst>
          </p:cNvPr>
          <p:cNvSpPr txBox="1">
            <a:spLocks/>
          </p:cNvSpPr>
          <p:nvPr/>
        </p:nvSpPr>
        <p:spPr>
          <a:xfrm>
            <a:off x="2394847" y="431511"/>
            <a:ext cx="9223375" cy="91234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 Estágios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F5D04BB2-E98D-1BF7-BFAE-882ABC1FF06E}"/>
              </a:ext>
            </a:extLst>
          </p:cNvPr>
          <p:cNvSpPr txBox="1">
            <a:spLocks/>
          </p:cNvSpPr>
          <p:nvPr/>
        </p:nvSpPr>
        <p:spPr>
          <a:xfrm>
            <a:off x="4490311" y="-774495"/>
            <a:ext cx="9223375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chemeClr val="accent2"/>
                </a:solidFill>
                <a:latin typeface="Archia bold" panose="020B0604020202020204" charset="0"/>
                <a:ea typeface="+mn-ea"/>
                <a:cs typeface="+mn-cs"/>
              </a:rPr>
              <a:t>+ TALENTO (IEFP, I.P.) </a:t>
            </a:r>
          </a:p>
        </p:txBody>
      </p:sp>
    </p:spTree>
    <p:extLst>
      <p:ext uri="{BB962C8B-B14F-4D97-AF65-F5344CB8AC3E}">
        <p14:creationId xmlns:p14="http://schemas.microsoft.com/office/powerpoint/2010/main" val="3005577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915CC-D207-9C90-4F52-BC94C6744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1">
            <a:extLst>
              <a:ext uri="{FF2B5EF4-FFF2-40B4-BE49-F238E27FC236}">
                <a16:creationId xmlns:a16="http://schemas.microsoft.com/office/drawing/2014/main" id="{51E44EBB-BBCA-4DEA-9B79-03FFCBC82957}"/>
              </a:ext>
            </a:extLst>
          </p:cNvPr>
          <p:cNvSpPr txBox="1">
            <a:spLocks/>
          </p:cNvSpPr>
          <p:nvPr/>
        </p:nvSpPr>
        <p:spPr>
          <a:xfrm>
            <a:off x="2553649" y="-779642"/>
            <a:ext cx="8613775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Medida </a:t>
            </a:r>
            <a:r>
              <a:rPr lang="pt-PT" b="1" dirty="0">
                <a:solidFill>
                  <a:schemeClr val="accent2"/>
                </a:solidFill>
                <a:latin typeface="Archia bold" panose="020B0604020202020204" charset="0"/>
                <a:ea typeface="+mn-ea"/>
                <a:cs typeface="+mn-cs"/>
              </a:rPr>
              <a:t>+ Emprego (IEFP, I.P.) </a:t>
            </a:r>
          </a:p>
        </p:txBody>
      </p:sp>
      <p:sp>
        <p:nvSpPr>
          <p:cNvPr id="14" name="Marcador de Posição de Conteúdo 2">
            <a:extLst>
              <a:ext uri="{FF2B5EF4-FFF2-40B4-BE49-F238E27FC236}">
                <a16:creationId xmlns:a16="http://schemas.microsoft.com/office/drawing/2014/main" id="{9DB9FA6B-6967-A862-7A54-EE8ED9B9C1B1}"/>
              </a:ext>
            </a:extLst>
          </p:cNvPr>
          <p:cNvSpPr txBox="1">
            <a:spLocks/>
          </p:cNvSpPr>
          <p:nvPr/>
        </p:nvSpPr>
        <p:spPr>
          <a:xfrm>
            <a:off x="984925" y="1678620"/>
            <a:ext cx="10515600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dirty="0">
                <a:solidFill>
                  <a:srgbClr val="3A16CA"/>
                </a:solidFill>
              </a:rPr>
              <a:t>Estágios com a duração de </a:t>
            </a:r>
            <a:r>
              <a:rPr lang="pt-PT" b="1" dirty="0">
                <a:solidFill>
                  <a:schemeClr val="accent2"/>
                </a:solidFill>
              </a:rPr>
              <a:t>6 meses</a:t>
            </a:r>
            <a:r>
              <a:rPr lang="pt-PT" dirty="0">
                <a:solidFill>
                  <a:schemeClr val="accent2"/>
                </a:solidFill>
              </a:rPr>
              <a:t>, </a:t>
            </a:r>
            <a:r>
              <a:rPr lang="pt-PT" b="1" dirty="0">
                <a:solidFill>
                  <a:schemeClr val="accent2"/>
                </a:solidFill>
              </a:rPr>
              <a:t>não prorrogáveis</a:t>
            </a:r>
            <a:r>
              <a:rPr lang="pt-PT" dirty="0">
                <a:solidFill>
                  <a:srgbClr val="3A16CA"/>
                </a:solidFill>
              </a:rPr>
              <a:t>, para jovens desempregados com </a:t>
            </a:r>
            <a:r>
              <a:rPr lang="pt-PT" b="1" dirty="0">
                <a:solidFill>
                  <a:schemeClr val="accent2"/>
                </a:solidFill>
              </a:rPr>
              <a:t>idade igual ou inferior a 35 anos </a:t>
            </a:r>
            <a:r>
              <a:rPr lang="pt-PT" dirty="0">
                <a:solidFill>
                  <a:srgbClr val="3A16CA"/>
                </a:solidFill>
              </a:rPr>
              <a:t>e com qualificação igual ou superior ao </a:t>
            </a:r>
            <a:r>
              <a:rPr lang="pt-PT" b="1" dirty="0">
                <a:solidFill>
                  <a:schemeClr val="accent2"/>
                </a:solidFill>
              </a:rPr>
              <a:t>nível 6</a:t>
            </a:r>
            <a:r>
              <a:rPr lang="pt-PT" dirty="0">
                <a:solidFill>
                  <a:srgbClr val="3A16CA"/>
                </a:solidFill>
              </a:rPr>
              <a:t> (licenciatura).</a:t>
            </a:r>
          </a:p>
          <a:p>
            <a:pPr marL="0" indent="0" algn="ctr">
              <a:buNone/>
            </a:pPr>
            <a:endParaRPr lang="pt-PT" dirty="0">
              <a:solidFill>
                <a:srgbClr val="3A16CA"/>
              </a:solidFill>
              <a:latin typeface="Gillory medium"/>
            </a:endParaRPr>
          </a:p>
          <a:p>
            <a:pPr marL="0" indent="0" algn="ctr">
              <a:buNone/>
            </a:pPr>
            <a:r>
              <a:rPr lang="pt-PT" dirty="0">
                <a:solidFill>
                  <a:srgbClr val="3A16CA"/>
                </a:solidFill>
                <a:latin typeface="Gillory medium"/>
              </a:rPr>
              <a:t>Os apoios incluem uma </a:t>
            </a:r>
            <a:r>
              <a:rPr lang="pt-PT" b="1" dirty="0">
                <a:solidFill>
                  <a:schemeClr val="accent2"/>
                </a:solidFill>
                <a:latin typeface="Gillory medium"/>
              </a:rPr>
              <a:t>mensal bolsa de estágio </a:t>
            </a:r>
            <a:r>
              <a:rPr lang="pt-PT" dirty="0">
                <a:solidFill>
                  <a:srgbClr val="3A16CA"/>
                </a:solidFill>
                <a:latin typeface="Gillory medium"/>
              </a:rPr>
              <a:t>até </a:t>
            </a:r>
            <a:r>
              <a:rPr lang="pt-PT" sz="3000" dirty="0">
                <a:solidFill>
                  <a:srgbClr val="3A16CA"/>
                </a:solidFill>
              </a:rPr>
              <a:t>1. 324,08€, </a:t>
            </a:r>
            <a:r>
              <a:rPr lang="pt-PT" sz="3000" b="1" dirty="0">
                <a:solidFill>
                  <a:schemeClr val="accent2"/>
                </a:solidFill>
              </a:rPr>
              <a:t>r</a:t>
            </a:r>
            <a:r>
              <a:rPr lang="pt-PT" b="1" dirty="0">
                <a:solidFill>
                  <a:schemeClr val="accent2"/>
                </a:solidFill>
                <a:latin typeface="Gillory medium"/>
              </a:rPr>
              <a:t>efeição ou subsídio de alimentação </a:t>
            </a:r>
            <a:r>
              <a:rPr lang="pt-PT" dirty="0">
                <a:solidFill>
                  <a:srgbClr val="3A16CA"/>
                </a:solidFill>
                <a:latin typeface="Gillory medium"/>
              </a:rPr>
              <a:t>e </a:t>
            </a:r>
            <a:r>
              <a:rPr lang="pt-PT" b="1" dirty="0">
                <a:solidFill>
                  <a:schemeClr val="accent2"/>
                </a:solidFill>
                <a:latin typeface="Gillory medium"/>
              </a:rPr>
              <a:t>seguro de acidentes de trabalho.</a:t>
            </a:r>
          </a:p>
          <a:p>
            <a:pPr algn="ctr"/>
            <a:endParaRPr lang="pt-PT" dirty="0">
              <a:solidFill>
                <a:srgbClr val="3A16CA"/>
              </a:solidFill>
              <a:latin typeface="Gillory medium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C49E4C7-3D18-C319-3804-540FFBA35DF7}"/>
              </a:ext>
            </a:extLst>
          </p:cNvPr>
          <p:cNvSpPr/>
          <p:nvPr/>
        </p:nvSpPr>
        <p:spPr>
          <a:xfrm>
            <a:off x="-1089584" y="-169835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BD862C3-6E2B-0DC1-0C42-3C016610F88F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4BBBB34-A54A-AECF-2D01-C1AC9C9FC171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011916E-13E5-A661-211A-CAB88D19D5F4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19" name="Imagem 18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877C6F06-3ADC-3D70-625A-604217D70A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3A832F9A-ABB6-ED94-A19F-EF5804ADE72E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83454664-326D-93CE-B2E1-A1B06FCCD960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B1B1F62-C446-6FCB-22F4-445ECA1D9624}"/>
              </a:ext>
            </a:extLst>
          </p:cNvPr>
          <p:cNvSpPr/>
          <p:nvPr/>
        </p:nvSpPr>
        <p:spPr>
          <a:xfrm>
            <a:off x="10195784" y="502053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046AAE61-BD88-CC7D-7850-901E5AFCD68C}"/>
              </a:ext>
            </a:extLst>
          </p:cNvPr>
          <p:cNvSpPr txBox="1">
            <a:spLocks/>
          </p:cNvSpPr>
          <p:nvPr/>
        </p:nvSpPr>
        <p:spPr>
          <a:xfrm>
            <a:off x="4490311" y="421252"/>
            <a:ext cx="9223375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chemeClr val="accent2"/>
                </a:solidFill>
                <a:latin typeface="Archia bold" panose="020B0604020202020204" charset="0"/>
                <a:ea typeface="+mn-ea"/>
                <a:cs typeface="+mn-cs"/>
              </a:rPr>
              <a:t>+ TALENTO (IEFP, I.P.) 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5F6BCC8-CDC5-A12C-FE26-BDA28F812FCC}"/>
              </a:ext>
            </a:extLst>
          </p:cNvPr>
          <p:cNvSpPr txBox="1">
            <a:spLocks/>
          </p:cNvSpPr>
          <p:nvPr/>
        </p:nvSpPr>
        <p:spPr>
          <a:xfrm>
            <a:off x="1475699" y="403671"/>
            <a:ext cx="919148" cy="7082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5.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D261ADE3-0F53-6DD9-65CD-1A424B5B6773}"/>
              </a:ext>
            </a:extLst>
          </p:cNvPr>
          <p:cNvSpPr txBox="1">
            <a:spLocks/>
          </p:cNvSpPr>
          <p:nvPr/>
        </p:nvSpPr>
        <p:spPr>
          <a:xfrm>
            <a:off x="1972441" y="396580"/>
            <a:ext cx="1078738" cy="67195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2.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A0F7A807-D5EC-101A-5718-F1A3572339C1}"/>
              </a:ext>
            </a:extLst>
          </p:cNvPr>
          <p:cNvSpPr txBox="1">
            <a:spLocks/>
          </p:cNvSpPr>
          <p:nvPr/>
        </p:nvSpPr>
        <p:spPr>
          <a:xfrm>
            <a:off x="2003985" y="-904954"/>
            <a:ext cx="1078738" cy="67195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1.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5255C1B3-E4BD-3089-A3BF-D824A6CECA3F}"/>
              </a:ext>
            </a:extLst>
          </p:cNvPr>
          <p:cNvSpPr txBox="1">
            <a:spLocks/>
          </p:cNvSpPr>
          <p:nvPr/>
        </p:nvSpPr>
        <p:spPr>
          <a:xfrm>
            <a:off x="2394847" y="431511"/>
            <a:ext cx="9223375" cy="91234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 Estágios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66978304-47E5-E572-1E7F-EBE29ECD6E6F}"/>
              </a:ext>
            </a:extLst>
          </p:cNvPr>
          <p:cNvSpPr txBox="1">
            <a:spLocks/>
          </p:cNvSpPr>
          <p:nvPr/>
        </p:nvSpPr>
        <p:spPr>
          <a:xfrm>
            <a:off x="1969861" y="-892367"/>
            <a:ext cx="1078738" cy="67195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3.</a:t>
            </a:r>
          </a:p>
        </p:txBody>
      </p:sp>
      <p:sp>
        <p:nvSpPr>
          <p:cNvPr id="22" name="Título 1">
            <a:extLst>
              <a:ext uri="{FF2B5EF4-FFF2-40B4-BE49-F238E27FC236}">
                <a16:creationId xmlns:a16="http://schemas.microsoft.com/office/drawing/2014/main" id="{DE6DD138-E65D-6561-3389-7D039722A090}"/>
              </a:ext>
            </a:extLst>
          </p:cNvPr>
          <p:cNvSpPr txBox="1">
            <a:spLocks/>
          </p:cNvSpPr>
          <p:nvPr/>
        </p:nvSpPr>
        <p:spPr>
          <a:xfrm>
            <a:off x="4530205" y="-723927"/>
            <a:ext cx="9223375" cy="7082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chemeClr val="accent2"/>
                </a:solidFill>
                <a:latin typeface="Archia bold" panose="020B0604020202020204" charset="0"/>
                <a:ea typeface="+mn-ea"/>
                <a:cs typeface="+mn-cs"/>
              </a:rPr>
              <a:t>INICIAR (IEFP, I.P.) </a:t>
            </a:r>
          </a:p>
        </p:txBody>
      </p:sp>
    </p:spTree>
    <p:extLst>
      <p:ext uri="{BB962C8B-B14F-4D97-AF65-F5344CB8AC3E}">
        <p14:creationId xmlns:p14="http://schemas.microsoft.com/office/powerpoint/2010/main" val="20978305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19" name="Imagem 18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4D7F5057-3C65-4428-771E-2EBF6BC053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600905B4-C5FD-883C-271E-D6DCE4756F89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76B8EE62-D550-B6B4-D9FD-50E94ED714E2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4F9C984E-CC32-4FA3-917D-80A1FF2F3708}"/>
              </a:ext>
            </a:extLst>
          </p:cNvPr>
          <p:cNvSpPr txBox="1">
            <a:spLocks/>
          </p:cNvSpPr>
          <p:nvPr/>
        </p:nvSpPr>
        <p:spPr>
          <a:xfrm>
            <a:off x="2553649" y="413729"/>
            <a:ext cx="8613775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Medida </a:t>
            </a:r>
            <a:r>
              <a:rPr lang="pt-PT" b="1" dirty="0">
                <a:solidFill>
                  <a:schemeClr val="accent2"/>
                </a:solidFill>
                <a:latin typeface="Archia bold" panose="020B0604020202020204" charset="0"/>
                <a:ea typeface="+mn-ea"/>
                <a:cs typeface="+mn-cs"/>
              </a:rPr>
              <a:t>+ Emprego (IEFP, I.P.) </a:t>
            </a:r>
          </a:p>
        </p:txBody>
      </p:sp>
      <p:sp>
        <p:nvSpPr>
          <p:cNvPr id="14" name="Marcador de Posição de Conteúdo 2">
            <a:extLst>
              <a:ext uri="{FF2B5EF4-FFF2-40B4-BE49-F238E27FC236}">
                <a16:creationId xmlns:a16="http://schemas.microsoft.com/office/drawing/2014/main" id="{08083312-22EB-4285-83A1-6FEC10EAC37E}"/>
              </a:ext>
            </a:extLst>
          </p:cNvPr>
          <p:cNvSpPr txBox="1">
            <a:spLocks/>
          </p:cNvSpPr>
          <p:nvPr/>
        </p:nvSpPr>
        <p:spPr>
          <a:xfrm>
            <a:off x="984925" y="1524821"/>
            <a:ext cx="10515600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dirty="0">
                <a:solidFill>
                  <a:srgbClr val="3A16CA"/>
                </a:solidFill>
                <a:latin typeface="Gillory medium"/>
              </a:rPr>
              <a:t>Apoio financeiro à </a:t>
            </a:r>
            <a:r>
              <a:rPr lang="pt-PT" dirty="0">
                <a:solidFill>
                  <a:schemeClr val="accent1"/>
                </a:solidFill>
                <a:latin typeface="Gillory medium"/>
              </a:rPr>
              <a:t>contratação</a:t>
            </a:r>
            <a:r>
              <a:rPr lang="pt-PT" b="1" dirty="0">
                <a:solidFill>
                  <a:schemeClr val="accent2"/>
                </a:solidFill>
                <a:latin typeface="Gillory medium"/>
              </a:rPr>
              <a:t> sem termo, a tempo inteiro</a:t>
            </a:r>
            <a:r>
              <a:rPr lang="pt-PT" dirty="0">
                <a:solidFill>
                  <a:srgbClr val="3A16CA"/>
                </a:solidFill>
                <a:latin typeface="Gillory medium"/>
              </a:rPr>
              <a:t> de desempregados inscritos no IEFP, I.P..</a:t>
            </a:r>
          </a:p>
          <a:p>
            <a:pPr algn="ctr"/>
            <a:endParaRPr lang="pt-PT" dirty="0">
              <a:solidFill>
                <a:srgbClr val="3A16CA"/>
              </a:solidFill>
              <a:latin typeface="Gillory medium"/>
            </a:endParaRPr>
          </a:p>
          <a:p>
            <a:pPr marL="0" indent="0" algn="ctr">
              <a:buNone/>
            </a:pPr>
            <a:r>
              <a:rPr lang="pt-PT" dirty="0">
                <a:solidFill>
                  <a:srgbClr val="3A16CA"/>
                </a:solidFill>
                <a:latin typeface="Gillory medium"/>
              </a:rPr>
              <a:t>Apoio de </a:t>
            </a:r>
            <a:r>
              <a:rPr lang="pt-PT" b="1" dirty="0">
                <a:solidFill>
                  <a:schemeClr val="accent2"/>
                </a:solidFill>
                <a:latin typeface="Gillory medium"/>
              </a:rPr>
              <a:t>12 x IAS</a:t>
            </a:r>
            <a:r>
              <a:rPr lang="pt-PT" dirty="0">
                <a:solidFill>
                  <a:srgbClr val="3A16CA"/>
                </a:solidFill>
                <a:latin typeface="Gillory medium"/>
              </a:rPr>
              <a:t>,</a:t>
            </a:r>
            <a:r>
              <a:rPr lang="pt-PT" b="1" dirty="0">
                <a:solidFill>
                  <a:srgbClr val="3A16CA"/>
                </a:solidFill>
                <a:latin typeface="Gillory medium"/>
              </a:rPr>
              <a:t> </a:t>
            </a:r>
            <a:r>
              <a:rPr lang="pt-PT" dirty="0">
                <a:solidFill>
                  <a:srgbClr val="3A16CA"/>
                </a:solidFill>
                <a:latin typeface="Gillory medium"/>
              </a:rPr>
              <a:t>com possibilidade de majoração.</a:t>
            </a:r>
          </a:p>
          <a:p>
            <a:pPr marL="0" indent="0" algn="ctr">
              <a:buNone/>
            </a:pPr>
            <a:endParaRPr lang="pt-PT" dirty="0">
              <a:solidFill>
                <a:srgbClr val="3A16CA"/>
              </a:solidFill>
              <a:latin typeface="Gillory medium"/>
            </a:endParaRPr>
          </a:p>
          <a:p>
            <a:pPr marL="0" indent="0" algn="ctr">
              <a:buNone/>
            </a:pPr>
            <a:r>
              <a:rPr lang="pt-PT" dirty="0">
                <a:solidFill>
                  <a:srgbClr val="3A16CA"/>
                </a:solidFill>
                <a:latin typeface="Gillory medium"/>
              </a:rPr>
              <a:t>O contrato de trabalho e o nível de emprego devem manter-se pelo </a:t>
            </a:r>
            <a:r>
              <a:rPr lang="pt-PT" b="1" dirty="0">
                <a:solidFill>
                  <a:schemeClr val="accent2"/>
                </a:solidFill>
                <a:latin typeface="Gillory medium"/>
              </a:rPr>
              <a:t>período mínimo de 24 meses.</a:t>
            </a:r>
          </a:p>
          <a:p>
            <a:pPr algn="ctr"/>
            <a:endParaRPr lang="pt-PT" dirty="0">
              <a:solidFill>
                <a:srgbClr val="3A16CA"/>
              </a:solidFill>
              <a:latin typeface="Gillory medium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527E6181-E783-9A10-3860-CEFEB0F0BD3E}"/>
              </a:ext>
            </a:extLst>
          </p:cNvPr>
          <p:cNvSpPr txBox="1">
            <a:spLocks/>
          </p:cNvSpPr>
          <p:nvPr/>
        </p:nvSpPr>
        <p:spPr>
          <a:xfrm>
            <a:off x="1972441" y="-734798"/>
            <a:ext cx="1078738" cy="67195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2.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66A0D40F-E1D6-AEED-9A87-8C865F14C46E}"/>
              </a:ext>
            </a:extLst>
          </p:cNvPr>
          <p:cNvSpPr txBox="1">
            <a:spLocks/>
          </p:cNvSpPr>
          <p:nvPr/>
        </p:nvSpPr>
        <p:spPr>
          <a:xfrm>
            <a:off x="1475699" y="403671"/>
            <a:ext cx="919148" cy="7082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5.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B722410-3A99-520F-F9AC-22B150456C1D}"/>
              </a:ext>
            </a:extLst>
          </p:cNvPr>
          <p:cNvSpPr txBox="1">
            <a:spLocks/>
          </p:cNvSpPr>
          <p:nvPr/>
        </p:nvSpPr>
        <p:spPr>
          <a:xfrm>
            <a:off x="1969861" y="409491"/>
            <a:ext cx="1078738" cy="67195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3.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FCD6769F-CEA9-F55E-142E-A7376653710A}"/>
              </a:ext>
            </a:extLst>
          </p:cNvPr>
          <p:cNvSpPr txBox="1">
            <a:spLocks/>
          </p:cNvSpPr>
          <p:nvPr/>
        </p:nvSpPr>
        <p:spPr>
          <a:xfrm>
            <a:off x="2019483" y="-694057"/>
            <a:ext cx="1078738" cy="67195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4.</a:t>
            </a:r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9227050B-7389-D5BB-D4DA-956E8C0540BD}"/>
              </a:ext>
            </a:extLst>
          </p:cNvPr>
          <p:cNvSpPr txBox="1">
            <a:spLocks/>
          </p:cNvSpPr>
          <p:nvPr/>
        </p:nvSpPr>
        <p:spPr>
          <a:xfrm>
            <a:off x="2524499" y="-743587"/>
            <a:ext cx="9223375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Programa </a:t>
            </a:r>
            <a:r>
              <a:rPr lang="pt-PT" b="1" dirty="0">
                <a:solidFill>
                  <a:schemeClr val="accent2"/>
                </a:solidFill>
                <a:latin typeface="Archia bold" panose="020B0604020202020204" charset="0"/>
                <a:ea typeface="+mn-ea"/>
                <a:cs typeface="+mn-cs"/>
              </a:rPr>
              <a:t>+ Talento (IEFP, I.P.) </a:t>
            </a:r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EA883440-BE25-019F-1556-113FC7AF0F0C}"/>
              </a:ext>
            </a:extLst>
          </p:cNvPr>
          <p:cNvSpPr txBox="1">
            <a:spLocks/>
          </p:cNvSpPr>
          <p:nvPr/>
        </p:nvSpPr>
        <p:spPr>
          <a:xfrm>
            <a:off x="2394847" y="-777358"/>
            <a:ext cx="9223375" cy="91234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 Estágios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B3E860A-267D-76DF-5752-AD31314864AE}"/>
              </a:ext>
            </a:extLst>
          </p:cNvPr>
          <p:cNvSpPr/>
          <p:nvPr/>
        </p:nvSpPr>
        <p:spPr>
          <a:xfrm>
            <a:off x="-1089584" y="-169835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</p:spTree>
    <p:extLst>
      <p:ext uri="{BB962C8B-B14F-4D97-AF65-F5344CB8AC3E}">
        <p14:creationId xmlns:p14="http://schemas.microsoft.com/office/powerpoint/2010/main" val="14166119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3BF0C-6022-303E-996D-777ABDDB7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93122415-C0DF-93F8-6B40-87875B3604A0}"/>
              </a:ext>
            </a:extLst>
          </p:cNvPr>
          <p:cNvSpPr/>
          <p:nvPr/>
        </p:nvSpPr>
        <p:spPr>
          <a:xfrm>
            <a:off x="-1089584" y="-169835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A5645E4-BA0F-42E5-475B-AC0CD2C90DD3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985DFE7-60C5-1D5F-9485-C86DAEA39A79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BEB1357-0D41-643C-5095-03C7FEC0E980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19" name="Imagem 18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75BCE584-63F9-204B-B7EF-64CEA0CE68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66867EEF-B282-E680-FE46-1C93FBD46C91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52E1512C-8830-CFFC-15EB-9051E453BE48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8667FF59-0226-B2AE-1BAD-645575EB737F}"/>
              </a:ext>
            </a:extLst>
          </p:cNvPr>
          <p:cNvSpPr txBox="1">
            <a:spLocks/>
          </p:cNvSpPr>
          <p:nvPr/>
        </p:nvSpPr>
        <p:spPr>
          <a:xfrm>
            <a:off x="2524499" y="434286"/>
            <a:ext cx="9223375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Programa </a:t>
            </a:r>
            <a:r>
              <a:rPr lang="pt-PT" b="1" dirty="0">
                <a:solidFill>
                  <a:schemeClr val="accent2"/>
                </a:solidFill>
                <a:latin typeface="Archia bold" panose="020B0604020202020204" charset="0"/>
                <a:ea typeface="+mn-ea"/>
                <a:cs typeface="+mn-cs"/>
              </a:rPr>
              <a:t>+ Talento (IEFP, I.P.) </a:t>
            </a:r>
          </a:p>
        </p:txBody>
      </p:sp>
      <p:sp>
        <p:nvSpPr>
          <p:cNvPr id="14" name="Marcador de Posição de Conteúdo 2">
            <a:extLst>
              <a:ext uri="{FF2B5EF4-FFF2-40B4-BE49-F238E27FC236}">
                <a16:creationId xmlns:a16="http://schemas.microsoft.com/office/drawing/2014/main" id="{AD12DBC1-0A36-2BB9-198E-F8DC6F1F1564}"/>
              </a:ext>
            </a:extLst>
          </p:cNvPr>
          <p:cNvSpPr txBox="1">
            <a:spLocks/>
          </p:cNvSpPr>
          <p:nvPr/>
        </p:nvSpPr>
        <p:spPr>
          <a:xfrm>
            <a:off x="984925" y="1524821"/>
            <a:ext cx="10515600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dirty="0">
                <a:solidFill>
                  <a:srgbClr val="3A16CA"/>
                </a:solidFill>
                <a:latin typeface="Gillory medium"/>
              </a:rPr>
              <a:t>Apoio financeiro à contratação de </a:t>
            </a:r>
            <a:r>
              <a:rPr lang="pt-PT" b="1" dirty="0">
                <a:solidFill>
                  <a:schemeClr val="accent2"/>
                </a:solidFill>
                <a:latin typeface="Gillory medium"/>
              </a:rPr>
              <a:t>jovens desempregados </a:t>
            </a:r>
            <a:r>
              <a:rPr lang="pt-PT" dirty="0">
                <a:solidFill>
                  <a:srgbClr val="3A16CA"/>
                </a:solidFill>
                <a:latin typeface="Gillory medium"/>
              </a:rPr>
              <a:t>inscritos no IEFP, I.P., ou que tenham </a:t>
            </a:r>
            <a:r>
              <a:rPr lang="pt-PT" b="1" dirty="0">
                <a:solidFill>
                  <a:schemeClr val="accent2"/>
                </a:solidFill>
                <a:latin typeface="Gillory medium"/>
              </a:rPr>
              <a:t>emigrado de forma permanente</a:t>
            </a:r>
            <a:r>
              <a:rPr lang="pt-PT" b="1" dirty="0">
                <a:solidFill>
                  <a:srgbClr val="3A16CA"/>
                </a:solidFill>
                <a:latin typeface="Gillory medium"/>
              </a:rPr>
              <a:t> </a:t>
            </a:r>
            <a:r>
              <a:rPr lang="pt-PT" dirty="0">
                <a:solidFill>
                  <a:srgbClr val="3A16CA"/>
                </a:solidFill>
                <a:latin typeface="Gillory medium"/>
              </a:rPr>
              <a:t>há pelo menos </a:t>
            </a:r>
            <a:r>
              <a:rPr lang="pt-PT" b="1" dirty="0">
                <a:solidFill>
                  <a:schemeClr val="accent2"/>
                </a:solidFill>
                <a:latin typeface="Gillory medium"/>
              </a:rPr>
              <a:t>12 meses</a:t>
            </a:r>
            <a:r>
              <a:rPr lang="pt-PT" dirty="0">
                <a:solidFill>
                  <a:srgbClr val="3A16CA"/>
                </a:solidFill>
                <a:latin typeface="Gillory medium"/>
              </a:rPr>
              <a:t>, com idade igual ou inferior a </a:t>
            </a:r>
            <a:r>
              <a:rPr lang="pt-PT" b="1" dirty="0">
                <a:solidFill>
                  <a:schemeClr val="accent2"/>
                </a:solidFill>
                <a:latin typeface="Gillory medium"/>
              </a:rPr>
              <a:t>35 anos </a:t>
            </a:r>
            <a:r>
              <a:rPr lang="pt-PT" dirty="0">
                <a:solidFill>
                  <a:srgbClr val="3A16CA"/>
                </a:solidFill>
                <a:latin typeface="Gillory medium"/>
              </a:rPr>
              <a:t>e com nível de qualificação igual ou superior ao </a:t>
            </a:r>
            <a:r>
              <a:rPr lang="pt-PT" b="1" dirty="0">
                <a:solidFill>
                  <a:schemeClr val="accent2"/>
                </a:solidFill>
                <a:latin typeface="Gillory medium"/>
              </a:rPr>
              <a:t>nível 6 </a:t>
            </a:r>
            <a:r>
              <a:rPr lang="pt-PT" dirty="0">
                <a:solidFill>
                  <a:srgbClr val="3A16CA"/>
                </a:solidFill>
                <a:latin typeface="Gillory medium"/>
              </a:rPr>
              <a:t>(licenciatura).</a:t>
            </a:r>
          </a:p>
          <a:p>
            <a:pPr marL="0" indent="0" algn="ctr">
              <a:buNone/>
            </a:pPr>
            <a:endParaRPr lang="pt-PT" dirty="0">
              <a:solidFill>
                <a:srgbClr val="3A16CA"/>
              </a:solidFill>
              <a:latin typeface="Gillory medium"/>
            </a:endParaRPr>
          </a:p>
          <a:p>
            <a:pPr marL="0" indent="0" algn="ctr">
              <a:buNone/>
            </a:pPr>
            <a:r>
              <a:rPr lang="pt-PT" dirty="0">
                <a:solidFill>
                  <a:srgbClr val="3A16CA"/>
                </a:solidFill>
                <a:latin typeface="Gillory medium"/>
              </a:rPr>
              <a:t>Apoio de </a:t>
            </a:r>
            <a:r>
              <a:rPr lang="pt-PT" b="1" dirty="0">
                <a:solidFill>
                  <a:schemeClr val="accent2"/>
                </a:solidFill>
                <a:latin typeface="Gillory medium"/>
              </a:rPr>
              <a:t>18 x IAS</a:t>
            </a:r>
            <a:r>
              <a:rPr lang="pt-PT" dirty="0">
                <a:solidFill>
                  <a:srgbClr val="3A16CA"/>
                </a:solidFill>
                <a:latin typeface="Gillory medium"/>
              </a:rPr>
              <a:t>, com possibilidade de majoração.</a:t>
            </a:r>
          </a:p>
          <a:p>
            <a:pPr algn="ctr"/>
            <a:endParaRPr lang="pt-PT" dirty="0">
              <a:solidFill>
                <a:srgbClr val="3A16CA"/>
              </a:solidFill>
              <a:latin typeface="Gillory medium"/>
            </a:endParaRPr>
          </a:p>
          <a:p>
            <a:pPr algn="ctr"/>
            <a:endParaRPr lang="pt-PT" dirty="0">
              <a:solidFill>
                <a:srgbClr val="3A16CA"/>
              </a:solidFill>
              <a:latin typeface="Gillory medium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DA23FA-4885-855E-C081-51463FC01CC8}"/>
              </a:ext>
            </a:extLst>
          </p:cNvPr>
          <p:cNvSpPr txBox="1">
            <a:spLocks/>
          </p:cNvSpPr>
          <p:nvPr/>
        </p:nvSpPr>
        <p:spPr>
          <a:xfrm>
            <a:off x="1475699" y="403671"/>
            <a:ext cx="919148" cy="7082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5.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E58BB31E-83EF-F0A6-0DE3-2040F9557D69}"/>
              </a:ext>
            </a:extLst>
          </p:cNvPr>
          <p:cNvSpPr txBox="1">
            <a:spLocks/>
          </p:cNvSpPr>
          <p:nvPr/>
        </p:nvSpPr>
        <p:spPr>
          <a:xfrm>
            <a:off x="1969861" y="-690890"/>
            <a:ext cx="1078738" cy="67195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3.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4250313A-0644-90EC-A4FC-05158BDF085A}"/>
              </a:ext>
            </a:extLst>
          </p:cNvPr>
          <p:cNvSpPr txBox="1">
            <a:spLocks/>
          </p:cNvSpPr>
          <p:nvPr/>
        </p:nvSpPr>
        <p:spPr>
          <a:xfrm>
            <a:off x="1972989" y="406326"/>
            <a:ext cx="1078738" cy="67195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4.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AD81BF69-F3DE-EEF4-D6EB-A0019B656E86}"/>
              </a:ext>
            </a:extLst>
          </p:cNvPr>
          <p:cNvSpPr txBox="1">
            <a:spLocks/>
          </p:cNvSpPr>
          <p:nvPr/>
        </p:nvSpPr>
        <p:spPr>
          <a:xfrm>
            <a:off x="2553649" y="-810638"/>
            <a:ext cx="8613775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Medida </a:t>
            </a:r>
            <a:r>
              <a:rPr lang="pt-PT" b="1" dirty="0">
                <a:solidFill>
                  <a:schemeClr val="accent2"/>
                </a:solidFill>
                <a:latin typeface="Archia bold" panose="020B0604020202020204" charset="0"/>
                <a:ea typeface="+mn-ea"/>
                <a:cs typeface="+mn-cs"/>
              </a:rPr>
              <a:t>+ Emprego (IEFP, I.P.) 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E66260F-E682-36D8-081E-21215466A25D}"/>
              </a:ext>
            </a:extLst>
          </p:cNvPr>
          <p:cNvSpPr/>
          <p:nvPr/>
        </p:nvSpPr>
        <p:spPr>
          <a:xfrm>
            <a:off x="10177680" y="5115784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6726B21-9BD6-96AF-F825-4BBB37C8FE1A}"/>
              </a:ext>
            </a:extLst>
          </p:cNvPr>
          <p:cNvSpPr/>
          <p:nvPr/>
        </p:nvSpPr>
        <p:spPr>
          <a:xfrm>
            <a:off x="10195784" y="502053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B6E74BF8-8D1F-0EBC-2392-E180C5EA48CF}"/>
              </a:ext>
            </a:extLst>
          </p:cNvPr>
          <p:cNvSpPr txBox="1">
            <a:spLocks/>
          </p:cNvSpPr>
          <p:nvPr/>
        </p:nvSpPr>
        <p:spPr>
          <a:xfrm>
            <a:off x="2019483" y="-678557"/>
            <a:ext cx="1078738" cy="67195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5.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675C476A-2D9B-D85E-E6F0-2177947A2F1B}"/>
              </a:ext>
            </a:extLst>
          </p:cNvPr>
          <p:cNvSpPr txBox="1">
            <a:spLocks/>
          </p:cNvSpPr>
          <p:nvPr/>
        </p:nvSpPr>
        <p:spPr>
          <a:xfrm>
            <a:off x="2558852" y="-1366804"/>
            <a:ext cx="10050585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Incentivo fiscal à Investigação Científica </a:t>
            </a:r>
          </a:p>
          <a:p>
            <a:pPr algn="l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e Inovação (IFICI)</a:t>
            </a:r>
          </a:p>
        </p:txBody>
      </p:sp>
    </p:spTree>
    <p:extLst>
      <p:ext uri="{BB962C8B-B14F-4D97-AF65-F5344CB8AC3E}">
        <p14:creationId xmlns:p14="http://schemas.microsoft.com/office/powerpoint/2010/main" val="3214479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Marcador de Posição de Conteúdo 2">
            <a:extLst>
              <a:ext uri="{FF2B5EF4-FFF2-40B4-BE49-F238E27FC236}">
                <a16:creationId xmlns:a16="http://schemas.microsoft.com/office/drawing/2014/main" id="{C649968C-3EDF-468C-8B0C-2B3F8F2A5E0B}"/>
              </a:ext>
            </a:extLst>
          </p:cNvPr>
          <p:cNvSpPr txBox="1">
            <a:spLocks/>
          </p:cNvSpPr>
          <p:nvPr/>
        </p:nvSpPr>
        <p:spPr>
          <a:xfrm>
            <a:off x="1102063" y="2200485"/>
            <a:ext cx="10515600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dirty="0">
                <a:solidFill>
                  <a:srgbClr val="3A16CA"/>
                </a:solidFill>
                <a:latin typeface="Gillory medium"/>
              </a:rPr>
              <a:t>Benefício em IRS, aplicável a </a:t>
            </a:r>
            <a:r>
              <a:rPr lang="pt-PT" b="1" dirty="0">
                <a:solidFill>
                  <a:schemeClr val="accent2"/>
                </a:solidFill>
                <a:latin typeface="Gillory medium"/>
              </a:rPr>
              <a:t>expatriados altamente qualificados</a:t>
            </a:r>
            <a:r>
              <a:rPr lang="pt-PT" dirty="0">
                <a:solidFill>
                  <a:srgbClr val="3A16CA"/>
                </a:solidFill>
                <a:latin typeface="Gillory medium"/>
              </a:rPr>
              <a:t>, que se dediquem a atividades de I&amp;D em </a:t>
            </a:r>
            <a:r>
              <a:rPr lang="pt-PT" dirty="0" err="1">
                <a:solidFill>
                  <a:srgbClr val="3A16CA"/>
                </a:solidFill>
                <a:latin typeface="Gillory medium"/>
              </a:rPr>
              <a:t>startups</a:t>
            </a:r>
            <a:r>
              <a:rPr lang="pt-PT" dirty="0">
                <a:solidFill>
                  <a:srgbClr val="3A16CA"/>
                </a:solidFill>
                <a:latin typeface="Gillory medium"/>
              </a:rPr>
              <a:t>.</a:t>
            </a:r>
          </a:p>
          <a:p>
            <a:pPr marL="0" indent="0" algn="ctr">
              <a:buNone/>
            </a:pPr>
            <a:endParaRPr lang="pt-PT" dirty="0">
              <a:solidFill>
                <a:srgbClr val="3A16CA"/>
              </a:solidFill>
              <a:latin typeface="Gillory medium"/>
            </a:endParaRPr>
          </a:p>
          <a:p>
            <a:pPr marL="0" indent="0" algn="ctr">
              <a:buNone/>
            </a:pPr>
            <a:r>
              <a:rPr lang="pt-PT" dirty="0">
                <a:solidFill>
                  <a:srgbClr val="3A16CA"/>
                </a:solidFill>
                <a:latin typeface="Gillory medium"/>
              </a:rPr>
              <a:t>Taxa especial de IRS </a:t>
            </a:r>
            <a:r>
              <a:rPr lang="pt-PT" b="1" dirty="0">
                <a:solidFill>
                  <a:schemeClr val="accent2"/>
                </a:solidFill>
                <a:latin typeface="Gillory medium"/>
              </a:rPr>
              <a:t>20%</a:t>
            </a:r>
            <a:r>
              <a:rPr lang="pt-PT" dirty="0">
                <a:solidFill>
                  <a:srgbClr val="3A16CA"/>
                </a:solidFill>
                <a:latin typeface="Gillory medium"/>
              </a:rPr>
              <a:t>, durante 10 anos consecutivos.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B68AFD3-DE9D-48BE-85A7-38AFFC5ACCEA}"/>
              </a:ext>
            </a:extLst>
          </p:cNvPr>
          <p:cNvSpPr/>
          <p:nvPr/>
        </p:nvSpPr>
        <p:spPr>
          <a:xfrm>
            <a:off x="-1194765" y="4805309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19" name="Imagem 18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4D7F5057-3C65-4428-771E-2EBF6BC053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600905B4-C5FD-883C-271E-D6DCE4756F89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76B8EE62-D550-B6B4-D9FD-50E94ED714E2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4F9C984E-CC32-4FA3-917D-80A1FF2F3708}"/>
              </a:ext>
            </a:extLst>
          </p:cNvPr>
          <p:cNvSpPr txBox="1">
            <a:spLocks/>
          </p:cNvSpPr>
          <p:nvPr/>
        </p:nvSpPr>
        <p:spPr>
          <a:xfrm>
            <a:off x="2558852" y="415499"/>
            <a:ext cx="10050585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Incentivo fiscal à Investigação Científica </a:t>
            </a:r>
          </a:p>
          <a:p>
            <a:pPr algn="l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e Inovação (IFICI)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2614974-0C2A-8C16-D2CB-235412EE9F21}"/>
              </a:ext>
            </a:extLst>
          </p:cNvPr>
          <p:cNvSpPr/>
          <p:nvPr/>
        </p:nvSpPr>
        <p:spPr>
          <a:xfrm>
            <a:off x="10195784" y="-1922709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BEF24636-31B6-5A27-00D1-0C26C3134E3B}"/>
              </a:ext>
            </a:extLst>
          </p:cNvPr>
          <p:cNvSpPr txBox="1">
            <a:spLocks/>
          </p:cNvSpPr>
          <p:nvPr/>
        </p:nvSpPr>
        <p:spPr>
          <a:xfrm>
            <a:off x="1475699" y="403671"/>
            <a:ext cx="919148" cy="7082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5.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D0734BBB-589E-474A-7730-D193925B1082}"/>
              </a:ext>
            </a:extLst>
          </p:cNvPr>
          <p:cNvSpPr txBox="1">
            <a:spLocks/>
          </p:cNvSpPr>
          <p:nvPr/>
        </p:nvSpPr>
        <p:spPr>
          <a:xfrm>
            <a:off x="2019483" y="406326"/>
            <a:ext cx="1078738" cy="67195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5.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E0B2988B-20D9-6B44-7F44-9111FC506009}"/>
              </a:ext>
            </a:extLst>
          </p:cNvPr>
          <p:cNvSpPr txBox="1">
            <a:spLocks/>
          </p:cNvSpPr>
          <p:nvPr/>
        </p:nvSpPr>
        <p:spPr>
          <a:xfrm>
            <a:off x="1972989" y="-1375983"/>
            <a:ext cx="1078738" cy="67195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4.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BFFC26A-E12E-7C33-13FA-4B44BAFE8ACB}"/>
              </a:ext>
            </a:extLst>
          </p:cNvPr>
          <p:cNvSpPr txBox="1">
            <a:spLocks/>
          </p:cNvSpPr>
          <p:nvPr/>
        </p:nvSpPr>
        <p:spPr>
          <a:xfrm>
            <a:off x="2524499" y="-1348018"/>
            <a:ext cx="9223375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b="1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Programa </a:t>
            </a:r>
            <a:r>
              <a:rPr lang="pt-PT" b="1" dirty="0">
                <a:solidFill>
                  <a:schemeClr val="accent2"/>
                </a:solidFill>
                <a:latin typeface="Archia bold" panose="020B0604020202020204" charset="0"/>
                <a:ea typeface="+mn-ea"/>
                <a:cs typeface="+mn-cs"/>
              </a:rPr>
              <a:t>+ Talento (IEFP, I.P.) </a:t>
            </a:r>
          </a:p>
        </p:txBody>
      </p:sp>
    </p:spTree>
    <p:extLst>
      <p:ext uri="{BB962C8B-B14F-4D97-AF65-F5344CB8AC3E}">
        <p14:creationId xmlns:p14="http://schemas.microsoft.com/office/powerpoint/2010/main" val="13685050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9B68AFD3-DE9D-48BE-85A7-38AFFC5ACCEA}"/>
              </a:ext>
            </a:extLst>
          </p:cNvPr>
          <p:cNvSpPr/>
          <p:nvPr/>
        </p:nvSpPr>
        <p:spPr>
          <a:xfrm>
            <a:off x="4353784" y="4925221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20B7EBA-4FE2-4C7E-8531-F8FA79DAEF7C}"/>
              </a:ext>
            </a:extLst>
          </p:cNvPr>
          <p:cNvSpPr/>
          <p:nvPr/>
        </p:nvSpPr>
        <p:spPr>
          <a:xfrm>
            <a:off x="4617647" y="-1915357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19" name="Imagem 18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4D7F5057-3C65-4428-771E-2EBF6BC053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600905B4-C5FD-883C-271E-D6DCE4756F89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76B8EE62-D550-B6B4-D9FD-50E94ED714E2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62C35D69-8A76-489B-AB71-80E98DD1E54E}"/>
              </a:ext>
            </a:extLst>
          </p:cNvPr>
          <p:cNvSpPr txBox="1">
            <a:spLocks/>
          </p:cNvSpPr>
          <p:nvPr/>
        </p:nvSpPr>
        <p:spPr>
          <a:xfrm>
            <a:off x="1027192" y="1742369"/>
            <a:ext cx="10137614" cy="288850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9600" b="1" dirty="0">
                <a:solidFill>
                  <a:srgbClr val="3A16CA"/>
                </a:solidFill>
                <a:effectLst>
                  <a:outerShdw blurRad="50800" dist="38100" dir="5400000" algn="t" rotWithShape="0">
                    <a:prstClr val="black">
                      <a:alpha val="57000"/>
                    </a:prstClr>
                  </a:outerShdw>
                </a:effectLst>
                <a:latin typeface="Archia bold" panose="020B0604020202020204" charset="0"/>
                <a:ea typeface="+mn-ea"/>
                <a:cs typeface="+mn-cs"/>
              </a:rPr>
              <a:t>5.6. VOUCHERS PARA STARTUPS</a:t>
            </a:r>
          </a:p>
        </p:txBody>
      </p:sp>
      <p:sp>
        <p:nvSpPr>
          <p:cNvPr id="2" name="Marcador de Posição de Conteúdo 2">
            <a:extLst>
              <a:ext uri="{FF2B5EF4-FFF2-40B4-BE49-F238E27FC236}">
                <a16:creationId xmlns:a16="http://schemas.microsoft.com/office/drawing/2014/main" id="{0F84D36D-16A5-D2AF-69A7-58960ACB5A69}"/>
              </a:ext>
            </a:extLst>
          </p:cNvPr>
          <p:cNvSpPr txBox="1">
            <a:spLocks/>
          </p:cNvSpPr>
          <p:nvPr/>
        </p:nvSpPr>
        <p:spPr>
          <a:xfrm>
            <a:off x="838199" y="1649482"/>
            <a:ext cx="10515600" cy="490737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dirty="0">
                <a:solidFill>
                  <a:srgbClr val="3A16CA">
                    <a:alpha val="15000"/>
                  </a:srgbClr>
                </a:solidFill>
                <a:latin typeface="Gillory medium"/>
              </a:rPr>
              <a:t>Apoios destinados a projetos de </a:t>
            </a:r>
            <a:r>
              <a:rPr lang="pt-PT" dirty="0" err="1">
                <a:solidFill>
                  <a:srgbClr val="3A16CA">
                    <a:alpha val="15000"/>
                  </a:srgbClr>
                </a:solidFill>
                <a:latin typeface="Gillory medium"/>
              </a:rPr>
              <a:t>startups</a:t>
            </a:r>
            <a:r>
              <a:rPr lang="pt-PT" dirty="0">
                <a:solidFill>
                  <a:srgbClr val="3A16CA">
                    <a:alpha val="15000"/>
                  </a:srgbClr>
                </a:solidFill>
                <a:latin typeface="Gillory medium"/>
              </a:rPr>
              <a:t> nas áreas verdes e digitais, no montante de 30.000,00€.</a:t>
            </a:r>
          </a:p>
          <a:p>
            <a:pPr algn="ctr"/>
            <a:endParaRPr lang="pt-PT" dirty="0">
              <a:solidFill>
                <a:srgbClr val="3A16CA">
                  <a:alpha val="15000"/>
                </a:srgbClr>
              </a:solidFill>
              <a:latin typeface="Gillory medium"/>
            </a:endParaRPr>
          </a:p>
          <a:p>
            <a:pPr marL="0" indent="0" algn="ctr">
              <a:buNone/>
            </a:pPr>
            <a:r>
              <a:rPr lang="pt-PT" dirty="0">
                <a:solidFill>
                  <a:srgbClr val="3A16CA">
                    <a:alpha val="15000"/>
                  </a:srgbClr>
                </a:solidFill>
                <a:latin typeface="Gillory medium"/>
              </a:rPr>
              <a:t>Projetos digitais, escaláveis, com componente verde, em setores tecnologia e conhecimento, </a:t>
            </a:r>
            <a:r>
              <a:rPr lang="pt-PT" b="1" dirty="0">
                <a:solidFill>
                  <a:srgbClr val="3A16CA">
                    <a:alpha val="15000"/>
                  </a:srgbClr>
                </a:solidFill>
                <a:latin typeface="Gillory medium"/>
              </a:rPr>
              <a:t>OU</a:t>
            </a:r>
          </a:p>
          <a:p>
            <a:pPr marL="0" indent="0" algn="ctr">
              <a:buNone/>
            </a:pPr>
            <a:endParaRPr lang="pt-PT" b="1" dirty="0">
              <a:solidFill>
                <a:srgbClr val="3A16CA">
                  <a:alpha val="15000"/>
                </a:srgbClr>
              </a:solidFill>
              <a:latin typeface="Gillory medium"/>
            </a:endParaRPr>
          </a:p>
          <a:p>
            <a:pPr marL="0" indent="0" algn="ctr">
              <a:buNone/>
            </a:pPr>
            <a:r>
              <a:rPr lang="pt-PT" dirty="0">
                <a:solidFill>
                  <a:srgbClr val="3A16CA">
                    <a:alpha val="15000"/>
                  </a:srgbClr>
                </a:solidFill>
                <a:latin typeface="Gillory medium"/>
              </a:rPr>
              <a:t>Aplicação de resultados de I&amp;D na produção de novos bens e serviços.</a:t>
            </a:r>
          </a:p>
        </p:txBody>
      </p:sp>
    </p:spTree>
    <p:extLst>
      <p:ext uri="{BB962C8B-B14F-4D97-AF65-F5344CB8AC3E}">
        <p14:creationId xmlns:p14="http://schemas.microsoft.com/office/powerpoint/2010/main" val="19085506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000">
        <p159:morph option="byObject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B87FE-8773-8B10-CFB2-7B410E13A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4CCB0280-AE3B-3DFD-9787-3A7B1EB53685}"/>
              </a:ext>
            </a:extLst>
          </p:cNvPr>
          <p:cNvSpPr/>
          <p:nvPr/>
        </p:nvSpPr>
        <p:spPr>
          <a:xfrm>
            <a:off x="4353784" y="4925221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8146CBA-F338-7069-7BF5-E65635B77097}"/>
              </a:ext>
            </a:extLst>
          </p:cNvPr>
          <p:cNvSpPr/>
          <p:nvPr/>
        </p:nvSpPr>
        <p:spPr>
          <a:xfrm>
            <a:off x="4617647" y="-1915357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8C43615-FAF5-4559-A77C-DAE34A34B28A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9911634-79FC-24F5-765D-F65642EC97BF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45E2462-057D-FC1D-FF89-CAAFBCFF5BD3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19" name="Imagem 18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44B344E0-8679-52EA-3D6F-A73E57017F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819B2CA8-A7BD-BB0B-2673-504D51F2B15E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45D3007B-FA04-F3A3-42AE-78B3F7DC6CAC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F984B805-18FD-86E9-3C79-162592557528}"/>
              </a:ext>
            </a:extLst>
          </p:cNvPr>
          <p:cNvSpPr txBox="1">
            <a:spLocks/>
          </p:cNvSpPr>
          <p:nvPr/>
        </p:nvSpPr>
        <p:spPr>
          <a:xfrm>
            <a:off x="1027192" y="580571"/>
            <a:ext cx="10137614" cy="288850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4800" b="1" dirty="0">
                <a:solidFill>
                  <a:srgbClr val="3A16CA"/>
                </a:solidFill>
                <a:effectLst>
                  <a:outerShdw blurRad="50800" dist="38100" dir="5400000" algn="t" rotWithShape="0">
                    <a:prstClr val="black">
                      <a:alpha val="57000"/>
                    </a:prstClr>
                  </a:outerShdw>
                </a:effectLst>
                <a:latin typeface="Archia bold" panose="020B0604020202020204" charset="0"/>
                <a:ea typeface="+mn-ea"/>
                <a:cs typeface="+mn-cs"/>
              </a:rPr>
              <a:t>5.6. VOUCHERS PARA STARTUPS</a:t>
            </a:r>
          </a:p>
        </p:txBody>
      </p:sp>
      <p:sp>
        <p:nvSpPr>
          <p:cNvPr id="2" name="Marcador de Posição de Conteúdo 2">
            <a:extLst>
              <a:ext uri="{FF2B5EF4-FFF2-40B4-BE49-F238E27FC236}">
                <a16:creationId xmlns:a16="http://schemas.microsoft.com/office/drawing/2014/main" id="{CE6E2D01-C575-4DD5-0DE8-C449F61EA51E}"/>
              </a:ext>
            </a:extLst>
          </p:cNvPr>
          <p:cNvSpPr txBox="1">
            <a:spLocks/>
          </p:cNvSpPr>
          <p:nvPr/>
        </p:nvSpPr>
        <p:spPr>
          <a:xfrm>
            <a:off x="838199" y="1649482"/>
            <a:ext cx="10515600" cy="490737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dirty="0">
                <a:solidFill>
                  <a:srgbClr val="3A16CA">
                    <a:alpha val="15000"/>
                  </a:srgbClr>
                </a:solidFill>
                <a:latin typeface="Gillory medium"/>
              </a:rPr>
              <a:t>Apoios destinados a projetos de </a:t>
            </a:r>
            <a:r>
              <a:rPr lang="pt-PT" dirty="0" err="1">
                <a:solidFill>
                  <a:srgbClr val="3A16CA">
                    <a:alpha val="15000"/>
                  </a:srgbClr>
                </a:solidFill>
                <a:latin typeface="Gillory medium"/>
              </a:rPr>
              <a:t>startups</a:t>
            </a:r>
            <a:r>
              <a:rPr lang="pt-PT" dirty="0">
                <a:solidFill>
                  <a:srgbClr val="3A16CA">
                    <a:alpha val="15000"/>
                  </a:srgbClr>
                </a:solidFill>
                <a:latin typeface="Gillory medium"/>
              </a:rPr>
              <a:t> nas áreas verdes e digitais, no montante de 30.000,00€.</a:t>
            </a:r>
          </a:p>
          <a:p>
            <a:pPr algn="ctr"/>
            <a:endParaRPr lang="pt-PT" dirty="0">
              <a:solidFill>
                <a:srgbClr val="3A16CA">
                  <a:alpha val="15000"/>
                </a:srgbClr>
              </a:solidFill>
              <a:latin typeface="Gillory medium"/>
            </a:endParaRPr>
          </a:p>
          <a:p>
            <a:pPr marL="0" indent="0" algn="ctr">
              <a:buNone/>
            </a:pPr>
            <a:r>
              <a:rPr lang="pt-PT" dirty="0">
                <a:solidFill>
                  <a:srgbClr val="3A16CA">
                    <a:alpha val="15000"/>
                  </a:srgbClr>
                </a:solidFill>
                <a:latin typeface="Gillory medium"/>
              </a:rPr>
              <a:t>Projetos digitais, escaláveis, com componente verde, em setores tecnologia e conhecimento, </a:t>
            </a:r>
            <a:r>
              <a:rPr lang="pt-PT" b="1" dirty="0">
                <a:solidFill>
                  <a:srgbClr val="3A16CA">
                    <a:alpha val="15000"/>
                  </a:srgbClr>
                </a:solidFill>
                <a:latin typeface="Gillory medium"/>
              </a:rPr>
              <a:t>OU</a:t>
            </a:r>
          </a:p>
          <a:p>
            <a:pPr marL="0" indent="0" algn="ctr">
              <a:buNone/>
            </a:pPr>
            <a:endParaRPr lang="pt-PT" b="1" dirty="0">
              <a:solidFill>
                <a:srgbClr val="3A16CA">
                  <a:alpha val="15000"/>
                </a:srgbClr>
              </a:solidFill>
              <a:latin typeface="Gillory medium"/>
            </a:endParaRPr>
          </a:p>
          <a:p>
            <a:pPr marL="0" indent="0" algn="ctr">
              <a:buNone/>
            </a:pPr>
            <a:r>
              <a:rPr lang="pt-PT" dirty="0">
                <a:solidFill>
                  <a:srgbClr val="3A16CA">
                    <a:alpha val="15000"/>
                  </a:srgbClr>
                </a:solidFill>
                <a:latin typeface="Gillory medium"/>
              </a:rPr>
              <a:t>Aplicação de resultados de I&amp;D na produção de novos bens e serviços.</a:t>
            </a:r>
          </a:p>
        </p:txBody>
      </p:sp>
    </p:spTree>
    <p:extLst>
      <p:ext uri="{BB962C8B-B14F-4D97-AF65-F5344CB8AC3E}">
        <p14:creationId xmlns:p14="http://schemas.microsoft.com/office/powerpoint/2010/main" val="1978110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750" advTm="1000">
        <p159:morph option="byObject"/>
      </p:transition>
    </mc:Choice>
    <mc:Fallback>
      <p:transition spd="slow" advTm="100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5B444-FA87-C89B-A6C1-F8FDEBFC0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2AC9CFB4-41FF-A221-A092-66647AC6C352}"/>
              </a:ext>
            </a:extLst>
          </p:cNvPr>
          <p:cNvSpPr/>
          <p:nvPr/>
        </p:nvSpPr>
        <p:spPr>
          <a:xfrm>
            <a:off x="4353784" y="4925221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61DEF3B-D037-59D0-2EF2-C58A67534282}"/>
              </a:ext>
            </a:extLst>
          </p:cNvPr>
          <p:cNvSpPr/>
          <p:nvPr/>
        </p:nvSpPr>
        <p:spPr>
          <a:xfrm>
            <a:off x="4617647" y="-1915357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A626F65-29FE-E545-BD11-277D5D36200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B0DCC04-0001-C06D-79D2-39A6F2E982A7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B5B5B24-4D72-7E73-E296-358E0CD940EB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64781258-EBCD-845E-0FF7-E0D08B778D84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E01CC572-5212-9476-360F-63C3106C909D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7" name="Marcador de Posição de Conteúdo 2">
            <a:extLst>
              <a:ext uri="{FF2B5EF4-FFF2-40B4-BE49-F238E27FC236}">
                <a16:creationId xmlns:a16="http://schemas.microsoft.com/office/drawing/2014/main" id="{5E90C07B-8193-870A-C12A-F3AEAE633405}"/>
              </a:ext>
            </a:extLst>
          </p:cNvPr>
          <p:cNvSpPr txBox="1">
            <a:spLocks/>
          </p:cNvSpPr>
          <p:nvPr/>
        </p:nvSpPr>
        <p:spPr>
          <a:xfrm>
            <a:off x="838199" y="1649482"/>
            <a:ext cx="10515600" cy="490737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dirty="0">
                <a:solidFill>
                  <a:srgbClr val="3A16CA"/>
                </a:solidFill>
                <a:latin typeface="Gillory medium"/>
              </a:rPr>
              <a:t>Apoios destinados a projetos de </a:t>
            </a:r>
            <a:r>
              <a:rPr lang="pt-PT" dirty="0" err="1">
                <a:solidFill>
                  <a:srgbClr val="3A16CA"/>
                </a:solidFill>
                <a:latin typeface="Gillory medium"/>
              </a:rPr>
              <a:t>startups</a:t>
            </a:r>
            <a:r>
              <a:rPr lang="pt-PT" dirty="0">
                <a:solidFill>
                  <a:srgbClr val="3A16CA"/>
                </a:solidFill>
                <a:latin typeface="Gillory medium"/>
              </a:rPr>
              <a:t> nas áreas verdes e digitais, no montante de 30.000,00€.</a:t>
            </a:r>
          </a:p>
          <a:p>
            <a:pPr algn="ctr"/>
            <a:endParaRPr lang="pt-PT" dirty="0">
              <a:solidFill>
                <a:srgbClr val="3A16CA">
                  <a:alpha val="26000"/>
                </a:srgbClr>
              </a:solidFill>
              <a:latin typeface="Gillory medium"/>
            </a:endParaRPr>
          </a:p>
          <a:p>
            <a:pPr marL="0" indent="0" algn="ctr">
              <a:buNone/>
            </a:pPr>
            <a:r>
              <a:rPr lang="pt-PT" dirty="0">
                <a:solidFill>
                  <a:srgbClr val="3A16CA">
                    <a:alpha val="15000"/>
                  </a:srgbClr>
                </a:solidFill>
                <a:latin typeface="Gillory medium"/>
              </a:rPr>
              <a:t>Projetos digitais, escaláveis, com componente verde, em setores tecnologia e conhecimento, </a:t>
            </a:r>
            <a:r>
              <a:rPr lang="pt-PT" b="1" dirty="0">
                <a:solidFill>
                  <a:srgbClr val="3A16CA">
                    <a:alpha val="15000"/>
                  </a:srgbClr>
                </a:solidFill>
                <a:latin typeface="Gillory medium"/>
              </a:rPr>
              <a:t>OU</a:t>
            </a:r>
          </a:p>
          <a:p>
            <a:pPr marL="0" indent="0" algn="ctr">
              <a:buNone/>
            </a:pPr>
            <a:endParaRPr lang="pt-PT" b="1" dirty="0">
              <a:solidFill>
                <a:srgbClr val="3A16CA">
                  <a:alpha val="15000"/>
                </a:srgbClr>
              </a:solidFill>
              <a:latin typeface="Gillory medium"/>
            </a:endParaRPr>
          </a:p>
          <a:p>
            <a:pPr marL="0" indent="0" algn="ctr">
              <a:buNone/>
            </a:pPr>
            <a:r>
              <a:rPr lang="pt-PT" dirty="0">
                <a:solidFill>
                  <a:srgbClr val="3A16CA">
                    <a:alpha val="15000"/>
                  </a:srgbClr>
                </a:solidFill>
                <a:latin typeface="Gillory medium"/>
              </a:rPr>
              <a:t>Aplicação de resultados de I&amp;D na produção de novos bens e serviços.</a:t>
            </a:r>
          </a:p>
        </p:txBody>
      </p:sp>
      <p:pic>
        <p:nvPicPr>
          <p:cNvPr id="7" name="Imagem 6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FFC669F5-DF10-BF3F-9B49-E284F9AB08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E5BEEE8A-ACFC-8EE3-E1C9-2BB4A5D0B6F7}"/>
              </a:ext>
            </a:extLst>
          </p:cNvPr>
          <p:cNvSpPr txBox="1">
            <a:spLocks/>
          </p:cNvSpPr>
          <p:nvPr/>
        </p:nvSpPr>
        <p:spPr>
          <a:xfrm>
            <a:off x="1027192" y="580571"/>
            <a:ext cx="10137614" cy="288850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4800" b="1" dirty="0">
                <a:solidFill>
                  <a:srgbClr val="3A16CA"/>
                </a:solidFill>
                <a:effectLst>
                  <a:outerShdw blurRad="50800" dist="38100" dir="5400000" algn="t" rotWithShape="0">
                    <a:prstClr val="black">
                      <a:alpha val="57000"/>
                    </a:prstClr>
                  </a:outerShdw>
                </a:effectLst>
                <a:latin typeface="Archia bold" panose="020B0604020202020204" charset="0"/>
                <a:ea typeface="+mn-ea"/>
                <a:cs typeface="+mn-cs"/>
              </a:rPr>
              <a:t>5.6. VOUCHERS PARA STARTUPS</a:t>
            </a:r>
          </a:p>
        </p:txBody>
      </p:sp>
    </p:spTree>
    <p:extLst>
      <p:ext uri="{BB962C8B-B14F-4D97-AF65-F5344CB8AC3E}">
        <p14:creationId xmlns:p14="http://schemas.microsoft.com/office/powerpoint/2010/main" val="1190706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31157-416B-55AE-1E6C-1E1BBE236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CF62D213-E775-364B-87EA-E061D07A61DF}"/>
              </a:ext>
            </a:extLst>
          </p:cNvPr>
          <p:cNvSpPr/>
          <p:nvPr/>
        </p:nvSpPr>
        <p:spPr>
          <a:xfrm>
            <a:off x="4353784" y="4925221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9BD67EC-C7FD-8411-0C1C-617C83911D9E}"/>
              </a:ext>
            </a:extLst>
          </p:cNvPr>
          <p:cNvSpPr/>
          <p:nvPr/>
        </p:nvSpPr>
        <p:spPr>
          <a:xfrm>
            <a:off x="4617647" y="-1915357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A7B8953-0E57-30FB-485C-E33D0433E7FC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25CFED5-DBA6-2F37-EE8A-E64534A6F54A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A4AE84A-D903-C306-117A-B6D993DE63F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19" name="Imagem 18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96C8B9D2-2A35-804F-85E7-BBDA7DF948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187012FF-D185-C148-C330-EE6485A10F71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44ED2E4A-5E69-3EE7-41A3-EBC1ECDA6D8F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2" name="Retângulo: Cantos Diagonais Arredondados 1">
            <a:extLst>
              <a:ext uri="{FF2B5EF4-FFF2-40B4-BE49-F238E27FC236}">
                <a16:creationId xmlns:a16="http://schemas.microsoft.com/office/drawing/2014/main" id="{D43AC2C1-5038-FA5E-A6B4-7EC19FF5957B}"/>
              </a:ext>
            </a:extLst>
          </p:cNvPr>
          <p:cNvSpPr/>
          <p:nvPr/>
        </p:nvSpPr>
        <p:spPr>
          <a:xfrm>
            <a:off x="3126097" y="7406192"/>
            <a:ext cx="5939801" cy="1393273"/>
          </a:xfrm>
          <a:prstGeom prst="round2DiagRect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485A3EB-A241-FEE2-231A-1ED7AFAFF887}"/>
              </a:ext>
            </a:extLst>
          </p:cNvPr>
          <p:cNvSpPr txBox="1">
            <a:spLocks/>
          </p:cNvSpPr>
          <p:nvPr/>
        </p:nvSpPr>
        <p:spPr>
          <a:xfrm>
            <a:off x="3073396" y="7352848"/>
            <a:ext cx="6045200" cy="139326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1600">
                <a:solidFill>
                  <a:schemeClr val="tx2"/>
                </a:solidFill>
                <a:latin typeface="Gillory medium"/>
              </a:rPr>
              <a:t>Está a cabo do IAPMEI, e visa dinamizar a preparação e desenvolvimento de projetos empresariais em fase de ideia, promovidos por jovens entre os 18 e os 35 anos, que são acompanhados durante 12 meses e ao longo dos quais são disponibilizados vários serviços de apoio.</a:t>
            </a:r>
          </a:p>
          <a:p>
            <a:pPr marL="0" indent="0" algn="ctr">
              <a:buNone/>
            </a:pPr>
            <a:endParaRPr lang="pt-PT" sz="1050">
              <a:solidFill>
                <a:schemeClr val="tx2"/>
              </a:solidFill>
              <a:latin typeface="Gillory medium"/>
            </a:endParaRPr>
          </a:p>
        </p:txBody>
      </p:sp>
      <p:sp>
        <p:nvSpPr>
          <p:cNvPr id="7" name="Retângulo: Cantos Diagonais Arredondados 6">
            <a:extLst>
              <a:ext uri="{FF2B5EF4-FFF2-40B4-BE49-F238E27FC236}">
                <a16:creationId xmlns:a16="http://schemas.microsoft.com/office/drawing/2014/main" id="{FB99D603-3A4F-E2FC-5AB8-D83C70383505}"/>
              </a:ext>
            </a:extLst>
          </p:cNvPr>
          <p:cNvSpPr/>
          <p:nvPr/>
        </p:nvSpPr>
        <p:spPr>
          <a:xfrm>
            <a:off x="3126097" y="7244267"/>
            <a:ext cx="5939801" cy="1393273"/>
          </a:xfrm>
          <a:prstGeom prst="round2DiagRect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Marcador de Posição de Conteúdo 2">
            <a:extLst>
              <a:ext uri="{FF2B5EF4-FFF2-40B4-BE49-F238E27FC236}">
                <a16:creationId xmlns:a16="http://schemas.microsoft.com/office/drawing/2014/main" id="{A12593DB-2CDA-4BE0-3378-90BA6F913771}"/>
              </a:ext>
            </a:extLst>
          </p:cNvPr>
          <p:cNvSpPr txBox="1">
            <a:spLocks/>
          </p:cNvSpPr>
          <p:nvPr/>
        </p:nvSpPr>
        <p:spPr>
          <a:xfrm>
            <a:off x="3073396" y="9731113"/>
            <a:ext cx="6045200" cy="139326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PT" sz="1600">
              <a:solidFill>
                <a:srgbClr val="212529"/>
              </a:solidFill>
              <a:latin typeface="Brandon"/>
            </a:endParaRPr>
          </a:p>
          <a:p>
            <a:pPr marL="0" indent="0" algn="ctr">
              <a:buNone/>
            </a:pPr>
            <a:r>
              <a:rPr lang="pt-PT" sz="1600">
                <a:solidFill>
                  <a:schemeClr val="tx2"/>
                </a:solidFill>
                <a:latin typeface="Gillory medium"/>
              </a:rPr>
              <a:t>Através de várias sessões em diferentes locais do país, esta iniciativa leva os melhores </a:t>
            </a:r>
            <a:r>
              <a:rPr lang="pt-PT" sz="1600" err="1">
                <a:solidFill>
                  <a:schemeClr val="tx2"/>
                </a:solidFill>
                <a:latin typeface="Gillory medium"/>
              </a:rPr>
              <a:t>pitch</a:t>
            </a:r>
            <a:r>
              <a:rPr lang="pt-PT" sz="1600">
                <a:solidFill>
                  <a:schemeClr val="tx2"/>
                </a:solidFill>
                <a:latin typeface="Gillory medium"/>
              </a:rPr>
              <a:t> </a:t>
            </a:r>
            <a:r>
              <a:rPr lang="pt-PT" sz="1600" err="1">
                <a:solidFill>
                  <a:schemeClr val="tx2"/>
                </a:solidFill>
                <a:latin typeface="Gillory medium"/>
              </a:rPr>
              <a:t>doctor</a:t>
            </a:r>
            <a:r>
              <a:rPr lang="pt-PT" sz="1600">
                <a:solidFill>
                  <a:schemeClr val="tx2"/>
                </a:solidFill>
                <a:latin typeface="Gillory medium"/>
              </a:rPr>
              <a:t> para trabalhar as capacidades de apresentação dos empreendedores e melhorar as apresentações de nível internacional.</a:t>
            </a:r>
          </a:p>
          <a:p>
            <a:pPr marL="0" indent="0" algn="ctr">
              <a:buNone/>
            </a:pPr>
            <a:endParaRPr lang="pt-PT" sz="1050">
              <a:solidFill>
                <a:schemeClr val="tx2"/>
              </a:solidFill>
              <a:latin typeface="Gillory medium"/>
            </a:endParaRPr>
          </a:p>
        </p:txBody>
      </p:sp>
      <p:sp>
        <p:nvSpPr>
          <p:cNvPr id="9" name="Retângulo: Cantos Diagonais Arredondados 8">
            <a:extLst>
              <a:ext uri="{FF2B5EF4-FFF2-40B4-BE49-F238E27FC236}">
                <a16:creationId xmlns:a16="http://schemas.microsoft.com/office/drawing/2014/main" id="{33FCFC76-B195-7E1F-039C-BB531E057DB7}"/>
              </a:ext>
            </a:extLst>
          </p:cNvPr>
          <p:cNvSpPr/>
          <p:nvPr/>
        </p:nvSpPr>
        <p:spPr>
          <a:xfrm>
            <a:off x="3126097" y="9787968"/>
            <a:ext cx="5939801" cy="1393273"/>
          </a:xfrm>
          <a:prstGeom prst="round2DiagRect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tângulo: Cantos Diagonais Arredondados 9">
            <a:extLst>
              <a:ext uri="{FF2B5EF4-FFF2-40B4-BE49-F238E27FC236}">
                <a16:creationId xmlns:a16="http://schemas.microsoft.com/office/drawing/2014/main" id="{9E32849A-C796-2EFA-36BA-F466BE30961E}"/>
              </a:ext>
            </a:extLst>
          </p:cNvPr>
          <p:cNvSpPr/>
          <p:nvPr/>
        </p:nvSpPr>
        <p:spPr>
          <a:xfrm>
            <a:off x="3126097" y="9626043"/>
            <a:ext cx="5939801" cy="1393273"/>
          </a:xfrm>
          <a:prstGeom prst="round2DiagRect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Marcador de Posição de Conteúdo 2">
            <a:extLst>
              <a:ext uri="{FF2B5EF4-FFF2-40B4-BE49-F238E27FC236}">
                <a16:creationId xmlns:a16="http://schemas.microsoft.com/office/drawing/2014/main" id="{80ADF5AC-424F-6298-6B4D-6E7934677218}"/>
              </a:ext>
            </a:extLst>
          </p:cNvPr>
          <p:cNvSpPr txBox="1">
            <a:spLocks/>
          </p:cNvSpPr>
          <p:nvPr/>
        </p:nvSpPr>
        <p:spPr>
          <a:xfrm>
            <a:off x="4353342" y="10102268"/>
            <a:ext cx="3537574" cy="63031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b="1" dirty="0">
                <a:solidFill>
                  <a:schemeClr val="bg1"/>
                </a:solidFill>
                <a:latin typeface="Gillory medium"/>
              </a:rPr>
              <a:t>5.8. </a:t>
            </a:r>
            <a:r>
              <a:rPr lang="pt-PT" b="1" dirty="0" err="1">
                <a:solidFill>
                  <a:schemeClr val="bg1"/>
                </a:solidFill>
                <a:latin typeface="Gillory medium"/>
              </a:rPr>
              <a:t>Pitch</a:t>
            </a:r>
            <a:r>
              <a:rPr lang="pt-PT" b="1" dirty="0">
                <a:solidFill>
                  <a:schemeClr val="bg1"/>
                </a:solidFill>
                <a:latin typeface="Gillory medium"/>
              </a:rPr>
              <a:t> Voucher</a:t>
            </a:r>
          </a:p>
        </p:txBody>
      </p:sp>
      <p:sp>
        <p:nvSpPr>
          <p:cNvPr id="13" name="Marcador de Posição de Conteúdo 2">
            <a:extLst>
              <a:ext uri="{FF2B5EF4-FFF2-40B4-BE49-F238E27FC236}">
                <a16:creationId xmlns:a16="http://schemas.microsoft.com/office/drawing/2014/main" id="{B7538EA2-6976-E594-8204-6DE1E657F1D8}"/>
              </a:ext>
            </a:extLst>
          </p:cNvPr>
          <p:cNvSpPr txBox="1">
            <a:spLocks/>
          </p:cNvSpPr>
          <p:nvPr/>
        </p:nvSpPr>
        <p:spPr>
          <a:xfrm>
            <a:off x="4119716" y="7663875"/>
            <a:ext cx="3718499" cy="63031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b="1" dirty="0">
                <a:solidFill>
                  <a:schemeClr val="bg1"/>
                </a:solidFill>
                <a:latin typeface="Gillory medium"/>
              </a:rPr>
              <a:t>5.7. </a:t>
            </a:r>
            <a:r>
              <a:rPr lang="pt-PT" b="1" dirty="0" err="1">
                <a:solidFill>
                  <a:schemeClr val="bg1"/>
                </a:solidFill>
                <a:latin typeface="Gillory medium"/>
              </a:rPr>
              <a:t>Startup</a:t>
            </a:r>
            <a:r>
              <a:rPr lang="pt-PT" b="1" dirty="0">
                <a:solidFill>
                  <a:schemeClr val="bg1"/>
                </a:solidFill>
                <a:latin typeface="Gillory medium"/>
              </a:rPr>
              <a:t> voucher</a:t>
            </a:r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8B07F3FA-2A21-3FF0-760C-0ACA1BC586E3}"/>
              </a:ext>
            </a:extLst>
          </p:cNvPr>
          <p:cNvSpPr txBox="1">
            <a:spLocks/>
          </p:cNvSpPr>
          <p:nvPr/>
        </p:nvSpPr>
        <p:spPr>
          <a:xfrm>
            <a:off x="1027192" y="580571"/>
            <a:ext cx="10137614" cy="288850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4800" b="1" dirty="0">
                <a:solidFill>
                  <a:srgbClr val="3A16CA"/>
                </a:solidFill>
                <a:effectLst>
                  <a:outerShdw blurRad="50800" dist="38100" dir="5400000" algn="t" rotWithShape="0">
                    <a:prstClr val="black">
                      <a:alpha val="57000"/>
                    </a:prstClr>
                  </a:outerShdw>
                </a:effectLst>
                <a:latin typeface="Archia bold" panose="020B0604020202020204" charset="0"/>
                <a:ea typeface="+mn-ea"/>
                <a:cs typeface="+mn-cs"/>
              </a:rPr>
              <a:t>5.6. VOUCHERS PARA STARTUPS</a:t>
            </a:r>
          </a:p>
        </p:txBody>
      </p:sp>
      <p:sp>
        <p:nvSpPr>
          <p:cNvPr id="20" name="Marcador de Posição de Conteúdo 2">
            <a:extLst>
              <a:ext uri="{FF2B5EF4-FFF2-40B4-BE49-F238E27FC236}">
                <a16:creationId xmlns:a16="http://schemas.microsoft.com/office/drawing/2014/main" id="{13B60B89-F6A2-4E50-50E0-F2F1072BD3CB}"/>
              </a:ext>
            </a:extLst>
          </p:cNvPr>
          <p:cNvSpPr txBox="1">
            <a:spLocks/>
          </p:cNvSpPr>
          <p:nvPr/>
        </p:nvSpPr>
        <p:spPr>
          <a:xfrm>
            <a:off x="838199" y="1649482"/>
            <a:ext cx="10515600" cy="490737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dirty="0">
                <a:solidFill>
                  <a:srgbClr val="3A16CA"/>
                </a:solidFill>
                <a:latin typeface="Gillory medium"/>
              </a:rPr>
              <a:t>Apoios destinados a projetos de </a:t>
            </a:r>
            <a:r>
              <a:rPr lang="pt-PT" dirty="0" err="1">
                <a:solidFill>
                  <a:srgbClr val="3A16CA"/>
                </a:solidFill>
                <a:latin typeface="Gillory medium"/>
              </a:rPr>
              <a:t>startups</a:t>
            </a:r>
            <a:r>
              <a:rPr lang="pt-PT" dirty="0">
                <a:solidFill>
                  <a:srgbClr val="3A16CA"/>
                </a:solidFill>
                <a:latin typeface="Gillory medium"/>
              </a:rPr>
              <a:t> nas áreas verdes e digitais, no montante de 30.000,00€.</a:t>
            </a:r>
          </a:p>
          <a:p>
            <a:pPr algn="ctr"/>
            <a:endParaRPr lang="pt-PT" dirty="0">
              <a:solidFill>
                <a:srgbClr val="3A16CA">
                  <a:alpha val="26000"/>
                </a:srgbClr>
              </a:solidFill>
              <a:latin typeface="Gillory medium"/>
            </a:endParaRPr>
          </a:p>
          <a:p>
            <a:pPr marL="0" indent="0" algn="ctr">
              <a:buNone/>
            </a:pPr>
            <a:r>
              <a:rPr lang="pt-PT" dirty="0">
                <a:solidFill>
                  <a:srgbClr val="3A16CA"/>
                </a:solidFill>
                <a:latin typeface="Gillory medium"/>
              </a:rPr>
              <a:t>Projetos digitais, escaláveis, com componente verde, em setores tecnologia e conhecimento, </a:t>
            </a:r>
            <a:r>
              <a:rPr lang="pt-PT" b="1" dirty="0">
                <a:solidFill>
                  <a:srgbClr val="3A16CA"/>
                </a:solidFill>
                <a:latin typeface="Gillory medium"/>
              </a:rPr>
              <a:t>OU</a:t>
            </a:r>
          </a:p>
          <a:p>
            <a:pPr marL="0" indent="0" algn="ctr">
              <a:buNone/>
            </a:pPr>
            <a:endParaRPr lang="pt-PT" b="1" dirty="0">
              <a:solidFill>
                <a:srgbClr val="3A16CA"/>
              </a:solidFill>
              <a:latin typeface="Gillory medium"/>
            </a:endParaRPr>
          </a:p>
          <a:p>
            <a:pPr marL="0" indent="0" algn="ctr">
              <a:buNone/>
            </a:pPr>
            <a:r>
              <a:rPr lang="pt-PT" dirty="0">
                <a:solidFill>
                  <a:srgbClr val="3A16CA"/>
                </a:solidFill>
                <a:latin typeface="Gillory medium"/>
              </a:rPr>
              <a:t>Aplicação de resultados de I&amp;D na produção de novos bens e serviços.</a:t>
            </a:r>
          </a:p>
        </p:txBody>
      </p:sp>
    </p:spTree>
    <p:extLst>
      <p:ext uri="{BB962C8B-B14F-4D97-AF65-F5344CB8AC3E}">
        <p14:creationId xmlns:p14="http://schemas.microsoft.com/office/powerpoint/2010/main" val="2796999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9C1D8C89-A576-817D-BB32-3DF26E483792}"/>
              </a:ext>
            </a:extLst>
          </p:cNvPr>
          <p:cNvSpPr/>
          <p:nvPr/>
        </p:nvSpPr>
        <p:spPr>
          <a:xfrm>
            <a:off x="4617647" y="-1915357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EE3156-5FDC-9B3B-BDBB-3D30BEA0881B}"/>
              </a:ext>
            </a:extLst>
          </p:cNvPr>
          <p:cNvSpPr/>
          <p:nvPr/>
        </p:nvSpPr>
        <p:spPr>
          <a:xfrm>
            <a:off x="4353784" y="4925221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8" name="Retângulo: Cantos Diagonais Arredondados 17">
            <a:extLst>
              <a:ext uri="{FF2B5EF4-FFF2-40B4-BE49-F238E27FC236}">
                <a16:creationId xmlns:a16="http://schemas.microsoft.com/office/drawing/2014/main" id="{05B1AB4E-D214-4C5A-AC08-4AAFBC25233E}"/>
              </a:ext>
            </a:extLst>
          </p:cNvPr>
          <p:cNvSpPr/>
          <p:nvPr/>
        </p:nvSpPr>
        <p:spPr>
          <a:xfrm>
            <a:off x="3126097" y="1904294"/>
            <a:ext cx="5939801" cy="1393273"/>
          </a:xfrm>
          <a:prstGeom prst="round2DiagRect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2" name="Marcador de Posição de Conteúdo 2">
            <a:extLst>
              <a:ext uri="{FF2B5EF4-FFF2-40B4-BE49-F238E27FC236}">
                <a16:creationId xmlns:a16="http://schemas.microsoft.com/office/drawing/2014/main" id="{321BE1E9-5CA5-4E97-8A35-5312CF7A3515}"/>
              </a:ext>
            </a:extLst>
          </p:cNvPr>
          <p:cNvSpPr txBox="1">
            <a:spLocks/>
          </p:cNvSpPr>
          <p:nvPr/>
        </p:nvSpPr>
        <p:spPr>
          <a:xfrm>
            <a:off x="3073396" y="1850950"/>
            <a:ext cx="6045200" cy="139326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1600">
                <a:solidFill>
                  <a:schemeClr val="tx2"/>
                </a:solidFill>
                <a:latin typeface="Gillory medium"/>
              </a:rPr>
              <a:t>Está a cabo do IAPMEI, e visa dinamizar a preparação e desenvolvimento de projetos empresariais em fase de ideia, promovidos por jovens entre os 18 e os 35 anos, que são acompanhados durante 12 meses e ao longo dos quais são disponibilizados vários serviços de apoio.</a:t>
            </a:r>
          </a:p>
          <a:p>
            <a:pPr marL="0" indent="0" algn="ctr">
              <a:buNone/>
            </a:pPr>
            <a:endParaRPr lang="pt-PT" sz="1050">
              <a:solidFill>
                <a:schemeClr val="tx2"/>
              </a:solidFill>
              <a:latin typeface="Gillory medium"/>
            </a:endParaRPr>
          </a:p>
        </p:txBody>
      </p:sp>
      <p:pic>
        <p:nvPicPr>
          <p:cNvPr id="19" name="Imagem 18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4D7F5057-3C65-4428-771E-2EBF6BC053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600905B4-C5FD-883C-271E-D6DCE4756F89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76B8EE62-D550-B6B4-D9FD-50E94ED714E2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20" name="Retângulo: Cantos Diagonais Arredondados 19">
            <a:extLst>
              <a:ext uri="{FF2B5EF4-FFF2-40B4-BE49-F238E27FC236}">
                <a16:creationId xmlns:a16="http://schemas.microsoft.com/office/drawing/2014/main" id="{1E6718FD-AAFF-4749-A669-188043FBE3A0}"/>
              </a:ext>
            </a:extLst>
          </p:cNvPr>
          <p:cNvSpPr/>
          <p:nvPr/>
        </p:nvSpPr>
        <p:spPr>
          <a:xfrm>
            <a:off x="3126097" y="1742369"/>
            <a:ext cx="5939801" cy="1393273"/>
          </a:xfrm>
          <a:prstGeom prst="round2DiagRect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62C35D69-8A76-489B-AB71-80E98DD1E54E}"/>
              </a:ext>
            </a:extLst>
          </p:cNvPr>
          <p:cNvSpPr txBox="1">
            <a:spLocks/>
          </p:cNvSpPr>
          <p:nvPr/>
        </p:nvSpPr>
        <p:spPr>
          <a:xfrm>
            <a:off x="711200" y="753866"/>
            <a:ext cx="6594137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b="1" dirty="0">
              <a:solidFill>
                <a:srgbClr val="3A16CA"/>
              </a:solidFill>
              <a:latin typeface="Archia bold" panose="020B0604020202020204" charset="0"/>
              <a:ea typeface="+mn-ea"/>
              <a:cs typeface="+mn-cs"/>
            </a:endParaRPr>
          </a:p>
        </p:txBody>
      </p:sp>
      <p:sp>
        <p:nvSpPr>
          <p:cNvPr id="27" name="Marcador de Posição de Conteúdo 2">
            <a:extLst>
              <a:ext uri="{FF2B5EF4-FFF2-40B4-BE49-F238E27FC236}">
                <a16:creationId xmlns:a16="http://schemas.microsoft.com/office/drawing/2014/main" id="{98941DE8-2EB9-4DFF-8349-27C86A26DE79}"/>
              </a:ext>
            </a:extLst>
          </p:cNvPr>
          <p:cNvSpPr txBox="1">
            <a:spLocks/>
          </p:cNvSpPr>
          <p:nvPr/>
        </p:nvSpPr>
        <p:spPr>
          <a:xfrm>
            <a:off x="3073396" y="4229215"/>
            <a:ext cx="6045200" cy="139326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PT" sz="1600">
              <a:solidFill>
                <a:srgbClr val="212529"/>
              </a:solidFill>
              <a:latin typeface="Brandon"/>
            </a:endParaRPr>
          </a:p>
          <a:p>
            <a:pPr marL="0" indent="0" algn="ctr">
              <a:buNone/>
            </a:pPr>
            <a:r>
              <a:rPr lang="pt-PT" sz="1600">
                <a:solidFill>
                  <a:schemeClr val="tx2"/>
                </a:solidFill>
                <a:latin typeface="Gillory medium"/>
              </a:rPr>
              <a:t>Através de várias sessões em diferentes locais do país, esta iniciativa leva os melhores </a:t>
            </a:r>
            <a:r>
              <a:rPr lang="pt-PT" sz="1600" err="1">
                <a:solidFill>
                  <a:schemeClr val="tx2"/>
                </a:solidFill>
                <a:latin typeface="Gillory medium"/>
              </a:rPr>
              <a:t>pitch</a:t>
            </a:r>
            <a:r>
              <a:rPr lang="pt-PT" sz="1600">
                <a:solidFill>
                  <a:schemeClr val="tx2"/>
                </a:solidFill>
                <a:latin typeface="Gillory medium"/>
              </a:rPr>
              <a:t> </a:t>
            </a:r>
            <a:r>
              <a:rPr lang="pt-PT" sz="1600" err="1">
                <a:solidFill>
                  <a:schemeClr val="tx2"/>
                </a:solidFill>
                <a:latin typeface="Gillory medium"/>
              </a:rPr>
              <a:t>doctor</a:t>
            </a:r>
            <a:r>
              <a:rPr lang="pt-PT" sz="1600">
                <a:solidFill>
                  <a:schemeClr val="tx2"/>
                </a:solidFill>
                <a:latin typeface="Gillory medium"/>
              </a:rPr>
              <a:t> para trabalhar as capacidades de apresentação dos empreendedores e melhorar as apresentações de nível internacional.</a:t>
            </a:r>
          </a:p>
          <a:p>
            <a:pPr marL="0" indent="0" algn="ctr">
              <a:buNone/>
            </a:pPr>
            <a:endParaRPr lang="pt-PT" sz="1050">
              <a:solidFill>
                <a:schemeClr val="tx2"/>
              </a:solidFill>
              <a:latin typeface="Gillory medium"/>
            </a:endParaRPr>
          </a:p>
        </p:txBody>
      </p:sp>
      <p:sp>
        <p:nvSpPr>
          <p:cNvPr id="28" name="Retângulo: Cantos Diagonais Arredondados 27">
            <a:extLst>
              <a:ext uri="{FF2B5EF4-FFF2-40B4-BE49-F238E27FC236}">
                <a16:creationId xmlns:a16="http://schemas.microsoft.com/office/drawing/2014/main" id="{F4BF3FBC-3A19-42FB-A3C2-72FE341E5CFC}"/>
              </a:ext>
            </a:extLst>
          </p:cNvPr>
          <p:cNvSpPr/>
          <p:nvPr/>
        </p:nvSpPr>
        <p:spPr>
          <a:xfrm>
            <a:off x="3126097" y="4286070"/>
            <a:ext cx="5939801" cy="1393273"/>
          </a:xfrm>
          <a:prstGeom prst="round2DiagRect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" name="Retângulo: Cantos Diagonais Arredondados 28">
            <a:extLst>
              <a:ext uri="{FF2B5EF4-FFF2-40B4-BE49-F238E27FC236}">
                <a16:creationId xmlns:a16="http://schemas.microsoft.com/office/drawing/2014/main" id="{9D1EAF66-306C-434A-953E-FB5BE4568C99}"/>
              </a:ext>
            </a:extLst>
          </p:cNvPr>
          <p:cNvSpPr/>
          <p:nvPr/>
        </p:nvSpPr>
        <p:spPr>
          <a:xfrm>
            <a:off x="3126097" y="4124145"/>
            <a:ext cx="5939801" cy="1393273"/>
          </a:xfrm>
          <a:prstGeom prst="round2DiagRect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Marcador de Posição de Conteúdo 2">
            <a:extLst>
              <a:ext uri="{FF2B5EF4-FFF2-40B4-BE49-F238E27FC236}">
                <a16:creationId xmlns:a16="http://schemas.microsoft.com/office/drawing/2014/main" id="{A04A8B5C-312A-48AC-BD5B-639136EDFF97}"/>
              </a:ext>
            </a:extLst>
          </p:cNvPr>
          <p:cNvSpPr txBox="1">
            <a:spLocks/>
          </p:cNvSpPr>
          <p:nvPr/>
        </p:nvSpPr>
        <p:spPr>
          <a:xfrm>
            <a:off x="4353342" y="4600370"/>
            <a:ext cx="3537574" cy="63031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b="1" dirty="0">
                <a:solidFill>
                  <a:schemeClr val="bg1"/>
                </a:solidFill>
                <a:latin typeface="Gillory medium"/>
              </a:rPr>
              <a:t>5.8. </a:t>
            </a:r>
            <a:r>
              <a:rPr lang="pt-PT" b="1" dirty="0" err="1">
                <a:solidFill>
                  <a:schemeClr val="bg1"/>
                </a:solidFill>
                <a:latin typeface="Gillory medium"/>
              </a:rPr>
              <a:t>Pitch</a:t>
            </a:r>
            <a:r>
              <a:rPr lang="pt-PT" b="1" dirty="0">
                <a:solidFill>
                  <a:schemeClr val="bg1"/>
                </a:solidFill>
                <a:latin typeface="Gillory medium"/>
              </a:rPr>
              <a:t> Voucher</a:t>
            </a:r>
          </a:p>
        </p:txBody>
      </p:sp>
      <p:sp>
        <p:nvSpPr>
          <p:cNvPr id="2" name="Marcador de Posição de Conteúdo 2">
            <a:extLst>
              <a:ext uri="{FF2B5EF4-FFF2-40B4-BE49-F238E27FC236}">
                <a16:creationId xmlns:a16="http://schemas.microsoft.com/office/drawing/2014/main" id="{E5A350FF-E39C-2F4B-F885-01E0A46C3271}"/>
              </a:ext>
            </a:extLst>
          </p:cNvPr>
          <p:cNvSpPr txBox="1">
            <a:spLocks/>
          </p:cNvSpPr>
          <p:nvPr/>
        </p:nvSpPr>
        <p:spPr>
          <a:xfrm>
            <a:off x="4119716" y="2161977"/>
            <a:ext cx="3718499" cy="63031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b="1" dirty="0">
                <a:solidFill>
                  <a:schemeClr val="bg1"/>
                </a:solidFill>
                <a:latin typeface="Gillory medium"/>
              </a:rPr>
              <a:t>5.7. </a:t>
            </a:r>
            <a:r>
              <a:rPr lang="pt-PT" b="1" dirty="0" err="1">
                <a:solidFill>
                  <a:schemeClr val="bg1"/>
                </a:solidFill>
                <a:latin typeface="Gillory medium"/>
              </a:rPr>
              <a:t>Startup</a:t>
            </a:r>
            <a:r>
              <a:rPr lang="pt-PT" b="1" dirty="0">
                <a:solidFill>
                  <a:schemeClr val="bg1"/>
                </a:solidFill>
                <a:latin typeface="Gillory medium"/>
              </a:rPr>
              <a:t> voucher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A255A415-9032-FC4F-3BC7-252C5F2A1FC3}"/>
              </a:ext>
            </a:extLst>
          </p:cNvPr>
          <p:cNvSpPr txBox="1">
            <a:spLocks/>
          </p:cNvSpPr>
          <p:nvPr/>
        </p:nvSpPr>
        <p:spPr>
          <a:xfrm>
            <a:off x="1027192" y="-798778"/>
            <a:ext cx="10137614" cy="288850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4800" b="1" dirty="0">
                <a:solidFill>
                  <a:srgbClr val="3A16CA"/>
                </a:solidFill>
                <a:effectLst>
                  <a:outerShdw blurRad="50800" dist="38100" dir="5400000" algn="t" rotWithShape="0">
                    <a:prstClr val="black">
                      <a:alpha val="57000"/>
                    </a:prstClr>
                  </a:outerShdw>
                </a:effectLst>
                <a:latin typeface="Archia bold" panose="020B0604020202020204" charset="0"/>
                <a:ea typeface="+mn-ea"/>
                <a:cs typeface="+mn-cs"/>
              </a:rPr>
              <a:t>5.6. VOUCHERS PARA STARTUPS</a:t>
            </a:r>
          </a:p>
        </p:txBody>
      </p:sp>
    </p:spTree>
    <p:extLst>
      <p:ext uri="{BB962C8B-B14F-4D97-AF65-F5344CB8AC3E}">
        <p14:creationId xmlns:p14="http://schemas.microsoft.com/office/powerpoint/2010/main" val="35279933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250">
        <p159:morph option="byObject"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520B7EBA-4FE2-4C7E-8531-F8FA79DAEF7C}"/>
              </a:ext>
            </a:extLst>
          </p:cNvPr>
          <p:cNvSpPr/>
          <p:nvPr/>
        </p:nvSpPr>
        <p:spPr>
          <a:xfrm>
            <a:off x="4617647" y="-1915357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" name="Retângulo: Cantos Diagonais Arredondados 1">
            <a:extLst>
              <a:ext uri="{FF2B5EF4-FFF2-40B4-BE49-F238E27FC236}">
                <a16:creationId xmlns:a16="http://schemas.microsoft.com/office/drawing/2014/main" id="{DA9E0AA0-D418-45DE-BDDC-27D5611FFFD2}"/>
              </a:ext>
            </a:extLst>
          </p:cNvPr>
          <p:cNvSpPr/>
          <p:nvPr/>
        </p:nvSpPr>
        <p:spPr>
          <a:xfrm>
            <a:off x="3126097" y="1742369"/>
            <a:ext cx="5939801" cy="1393273"/>
          </a:xfrm>
          <a:prstGeom prst="round2DiagRect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Retângulo: Cantos Diagonais Arredondados 12">
            <a:extLst>
              <a:ext uri="{FF2B5EF4-FFF2-40B4-BE49-F238E27FC236}">
                <a16:creationId xmlns:a16="http://schemas.microsoft.com/office/drawing/2014/main" id="{35B24405-FE76-41FC-AFB7-5A67F1F4AC2F}"/>
              </a:ext>
            </a:extLst>
          </p:cNvPr>
          <p:cNvSpPr/>
          <p:nvPr/>
        </p:nvSpPr>
        <p:spPr>
          <a:xfrm>
            <a:off x="3126097" y="3352094"/>
            <a:ext cx="5939801" cy="1705681"/>
          </a:xfrm>
          <a:prstGeom prst="round2DiagRect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B68AFD3-DE9D-48BE-85A7-38AFFC5ACCEA}"/>
              </a:ext>
            </a:extLst>
          </p:cNvPr>
          <p:cNvSpPr/>
          <p:nvPr/>
        </p:nvSpPr>
        <p:spPr>
          <a:xfrm>
            <a:off x="4353784" y="4925221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19" name="Imagem 18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4D7F5057-3C65-4428-771E-2EBF6BC053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600905B4-C5FD-883C-271E-D6DCE4756F89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76B8EE62-D550-B6B4-D9FD-50E94ED714E2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62C35D69-8A76-489B-AB71-80E98DD1E54E}"/>
              </a:ext>
            </a:extLst>
          </p:cNvPr>
          <p:cNvSpPr txBox="1">
            <a:spLocks/>
          </p:cNvSpPr>
          <p:nvPr/>
        </p:nvSpPr>
        <p:spPr>
          <a:xfrm>
            <a:off x="711200" y="753866"/>
            <a:ext cx="6594137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b="1" dirty="0">
              <a:solidFill>
                <a:srgbClr val="3A16CA"/>
              </a:solidFill>
              <a:latin typeface="Archia bold" panose="020B0604020202020204" charset="0"/>
              <a:ea typeface="+mn-ea"/>
              <a:cs typeface="+mn-cs"/>
            </a:endParaRPr>
          </a:p>
        </p:txBody>
      </p:sp>
      <p:sp>
        <p:nvSpPr>
          <p:cNvPr id="18" name="Marcador de Posição de Conteúdo 2">
            <a:extLst>
              <a:ext uri="{FF2B5EF4-FFF2-40B4-BE49-F238E27FC236}">
                <a16:creationId xmlns:a16="http://schemas.microsoft.com/office/drawing/2014/main" id="{646A0C62-F044-447E-8EBB-8BBC2AF3D973}"/>
              </a:ext>
            </a:extLst>
          </p:cNvPr>
          <p:cNvSpPr txBox="1">
            <a:spLocks/>
          </p:cNvSpPr>
          <p:nvPr/>
        </p:nvSpPr>
        <p:spPr>
          <a:xfrm>
            <a:off x="3073396" y="3508300"/>
            <a:ext cx="6045200" cy="139326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1800" dirty="0">
                <a:solidFill>
                  <a:srgbClr val="3A16CA"/>
                </a:solidFill>
                <a:latin typeface="Gillory medium"/>
              </a:rPr>
              <a:t>Preparação e desenvolvimento de projetos empresariais em fase de ideia, por jovens entre os 18 e os 35 anos</a:t>
            </a:r>
          </a:p>
          <a:p>
            <a:pPr algn="ctr"/>
            <a:r>
              <a:rPr lang="pt-PT" sz="1800" dirty="0">
                <a:solidFill>
                  <a:srgbClr val="3A16CA"/>
                </a:solidFill>
                <a:latin typeface="Gillory medium"/>
              </a:rPr>
              <a:t>Acompanhamento durante 12 meses e disponibilização de serviços de apoio.</a:t>
            </a:r>
          </a:p>
          <a:p>
            <a:pPr marL="0" indent="0" algn="ctr">
              <a:buNone/>
            </a:pPr>
            <a:endParaRPr lang="pt-PT" sz="1100" dirty="0">
              <a:solidFill>
                <a:srgbClr val="3A16CA"/>
              </a:solidFill>
              <a:latin typeface="Gillory medium"/>
            </a:endParaRPr>
          </a:p>
        </p:txBody>
      </p:sp>
      <p:sp>
        <p:nvSpPr>
          <p:cNvPr id="20" name="Retângulo: Cantos Diagonais Arredondados 19">
            <a:extLst>
              <a:ext uri="{FF2B5EF4-FFF2-40B4-BE49-F238E27FC236}">
                <a16:creationId xmlns:a16="http://schemas.microsoft.com/office/drawing/2014/main" id="{D11A8497-01B5-49AA-9EAF-47AC259B57E9}"/>
              </a:ext>
            </a:extLst>
          </p:cNvPr>
          <p:cNvSpPr/>
          <p:nvPr/>
        </p:nvSpPr>
        <p:spPr>
          <a:xfrm>
            <a:off x="3126099" y="5317320"/>
            <a:ext cx="5939801" cy="1393273"/>
          </a:xfrm>
          <a:prstGeom prst="round2DiagRect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Marcador de Posição de Conteúdo 2">
            <a:extLst>
              <a:ext uri="{FF2B5EF4-FFF2-40B4-BE49-F238E27FC236}">
                <a16:creationId xmlns:a16="http://schemas.microsoft.com/office/drawing/2014/main" id="{3B4EB22B-3C1D-4E6E-B1F8-1BBEE7849611}"/>
              </a:ext>
            </a:extLst>
          </p:cNvPr>
          <p:cNvSpPr txBox="1">
            <a:spLocks/>
          </p:cNvSpPr>
          <p:nvPr/>
        </p:nvSpPr>
        <p:spPr>
          <a:xfrm>
            <a:off x="3073396" y="5248390"/>
            <a:ext cx="6045200" cy="139326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PT" sz="1600">
              <a:solidFill>
                <a:srgbClr val="212529"/>
              </a:solidFill>
              <a:latin typeface="Brandon"/>
            </a:endParaRPr>
          </a:p>
          <a:p>
            <a:pPr marL="0" indent="0" algn="ctr">
              <a:buNone/>
            </a:pPr>
            <a:r>
              <a:rPr lang="pt-PT" sz="1600">
                <a:solidFill>
                  <a:schemeClr val="tx2"/>
                </a:solidFill>
                <a:latin typeface="Gillory medium"/>
              </a:rPr>
              <a:t>Através de várias sessões em diferentes locais do país, esta iniciativa leva os melhores </a:t>
            </a:r>
            <a:r>
              <a:rPr lang="pt-PT" sz="1600" err="1">
                <a:solidFill>
                  <a:schemeClr val="tx2"/>
                </a:solidFill>
                <a:latin typeface="Gillory medium"/>
              </a:rPr>
              <a:t>pitch</a:t>
            </a:r>
            <a:r>
              <a:rPr lang="pt-PT" sz="1600">
                <a:solidFill>
                  <a:schemeClr val="tx2"/>
                </a:solidFill>
                <a:latin typeface="Gillory medium"/>
              </a:rPr>
              <a:t> </a:t>
            </a:r>
            <a:r>
              <a:rPr lang="pt-PT" sz="1600" err="1">
                <a:solidFill>
                  <a:schemeClr val="tx2"/>
                </a:solidFill>
                <a:latin typeface="Gillory medium"/>
              </a:rPr>
              <a:t>doctor</a:t>
            </a:r>
            <a:r>
              <a:rPr lang="pt-PT" sz="1600">
                <a:solidFill>
                  <a:schemeClr val="tx2"/>
                </a:solidFill>
                <a:latin typeface="Gillory medium"/>
              </a:rPr>
              <a:t> para trabalhar as capacidades de apresentação dos empreendedores e melhorar as apresentações de nível internacional.</a:t>
            </a:r>
          </a:p>
          <a:p>
            <a:pPr marL="0" indent="0" algn="ctr">
              <a:buNone/>
            </a:pPr>
            <a:endParaRPr lang="pt-PT" sz="1050">
              <a:solidFill>
                <a:schemeClr val="tx2"/>
              </a:solidFill>
              <a:latin typeface="Gillory medium"/>
            </a:endParaRPr>
          </a:p>
        </p:txBody>
      </p:sp>
      <p:sp>
        <p:nvSpPr>
          <p:cNvPr id="23" name="Retângulo: Cantos Diagonais Arredondados 22">
            <a:extLst>
              <a:ext uri="{FF2B5EF4-FFF2-40B4-BE49-F238E27FC236}">
                <a16:creationId xmlns:a16="http://schemas.microsoft.com/office/drawing/2014/main" id="{098F5420-FFE1-4749-93E1-EB63347F5E23}"/>
              </a:ext>
            </a:extLst>
          </p:cNvPr>
          <p:cNvSpPr/>
          <p:nvPr/>
        </p:nvSpPr>
        <p:spPr>
          <a:xfrm>
            <a:off x="3126099" y="5155395"/>
            <a:ext cx="5939801" cy="1393273"/>
          </a:xfrm>
          <a:prstGeom prst="round2DiagRect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Marcador de Posição de Conteúdo 2">
            <a:extLst>
              <a:ext uri="{FF2B5EF4-FFF2-40B4-BE49-F238E27FC236}">
                <a16:creationId xmlns:a16="http://schemas.microsoft.com/office/drawing/2014/main" id="{A524E75B-4D69-488A-93AA-5109B6A2DE59}"/>
              </a:ext>
            </a:extLst>
          </p:cNvPr>
          <p:cNvSpPr txBox="1">
            <a:spLocks/>
          </p:cNvSpPr>
          <p:nvPr/>
        </p:nvSpPr>
        <p:spPr>
          <a:xfrm>
            <a:off x="4301088" y="5629865"/>
            <a:ext cx="3326403" cy="63031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b="1" dirty="0">
                <a:solidFill>
                  <a:schemeClr val="bg1"/>
                </a:solidFill>
                <a:latin typeface="Gillory medium"/>
              </a:rPr>
              <a:t>5.8. </a:t>
            </a:r>
            <a:r>
              <a:rPr lang="pt-PT" b="1" dirty="0" err="1">
                <a:solidFill>
                  <a:schemeClr val="bg1"/>
                </a:solidFill>
                <a:latin typeface="Gillory medium"/>
              </a:rPr>
              <a:t>Pitch</a:t>
            </a:r>
            <a:r>
              <a:rPr lang="pt-PT" b="1" dirty="0">
                <a:solidFill>
                  <a:schemeClr val="bg1"/>
                </a:solidFill>
                <a:latin typeface="Gillory medium"/>
              </a:rPr>
              <a:t> Voucher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8AC8E0C-221A-13B2-7FFC-15D71FE3B5AA}"/>
              </a:ext>
            </a:extLst>
          </p:cNvPr>
          <p:cNvSpPr txBox="1">
            <a:spLocks/>
          </p:cNvSpPr>
          <p:nvPr/>
        </p:nvSpPr>
        <p:spPr>
          <a:xfrm>
            <a:off x="4119716" y="2161977"/>
            <a:ext cx="3718499" cy="63031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b="1" dirty="0">
                <a:solidFill>
                  <a:schemeClr val="bg1"/>
                </a:solidFill>
                <a:latin typeface="Gillory medium"/>
              </a:rPr>
              <a:t>5.7. </a:t>
            </a:r>
            <a:r>
              <a:rPr lang="pt-PT" b="1" dirty="0" err="1">
                <a:solidFill>
                  <a:schemeClr val="bg1"/>
                </a:solidFill>
                <a:latin typeface="Gillory medium"/>
              </a:rPr>
              <a:t>Startup</a:t>
            </a:r>
            <a:r>
              <a:rPr lang="pt-PT" b="1" dirty="0">
                <a:solidFill>
                  <a:schemeClr val="bg1"/>
                </a:solidFill>
                <a:latin typeface="Gillory medium"/>
              </a:rPr>
              <a:t> voucher</a:t>
            </a:r>
          </a:p>
        </p:txBody>
      </p:sp>
    </p:spTree>
    <p:extLst>
      <p:ext uri="{BB962C8B-B14F-4D97-AF65-F5344CB8AC3E}">
        <p14:creationId xmlns:p14="http://schemas.microsoft.com/office/powerpoint/2010/main" val="13692861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520B7EBA-4FE2-4C7E-8531-F8FA79DAEF7C}"/>
              </a:ext>
            </a:extLst>
          </p:cNvPr>
          <p:cNvSpPr/>
          <p:nvPr/>
        </p:nvSpPr>
        <p:spPr>
          <a:xfrm>
            <a:off x="4617647" y="-1915357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3" name="Retângulo: Cantos Diagonais Arredondados 22">
            <a:extLst>
              <a:ext uri="{FF2B5EF4-FFF2-40B4-BE49-F238E27FC236}">
                <a16:creationId xmlns:a16="http://schemas.microsoft.com/office/drawing/2014/main" id="{C511F4CB-F85D-45E1-A48A-0E6C2DC18923}"/>
              </a:ext>
            </a:extLst>
          </p:cNvPr>
          <p:cNvSpPr/>
          <p:nvPr/>
        </p:nvSpPr>
        <p:spPr>
          <a:xfrm>
            <a:off x="3126097" y="4286070"/>
            <a:ext cx="5939801" cy="1393273"/>
          </a:xfrm>
          <a:prstGeom prst="round2DiagRect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Marcador de Posição de Conteúdo 2">
            <a:extLst>
              <a:ext uri="{FF2B5EF4-FFF2-40B4-BE49-F238E27FC236}">
                <a16:creationId xmlns:a16="http://schemas.microsoft.com/office/drawing/2014/main" id="{1A2E48EC-BD5C-4BB2-B4D0-C595209063E3}"/>
              </a:ext>
            </a:extLst>
          </p:cNvPr>
          <p:cNvSpPr txBox="1">
            <a:spLocks/>
          </p:cNvSpPr>
          <p:nvPr/>
        </p:nvSpPr>
        <p:spPr>
          <a:xfrm>
            <a:off x="3073396" y="4229215"/>
            <a:ext cx="6045200" cy="139326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PT" sz="1600">
              <a:solidFill>
                <a:srgbClr val="212529"/>
              </a:solidFill>
              <a:latin typeface="Brandon"/>
            </a:endParaRPr>
          </a:p>
          <a:p>
            <a:pPr marL="0" indent="0" algn="ctr">
              <a:buNone/>
            </a:pPr>
            <a:r>
              <a:rPr lang="pt-PT" sz="1600">
                <a:solidFill>
                  <a:schemeClr val="tx2"/>
                </a:solidFill>
                <a:latin typeface="Gillory medium"/>
              </a:rPr>
              <a:t>Através de várias sessões em diferentes locais do país, esta iniciativa leva os melhores </a:t>
            </a:r>
            <a:r>
              <a:rPr lang="pt-PT" sz="1600" err="1">
                <a:solidFill>
                  <a:schemeClr val="tx2"/>
                </a:solidFill>
                <a:latin typeface="Gillory medium"/>
              </a:rPr>
              <a:t>pitch</a:t>
            </a:r>
            <a:r>
              <a:rPr lang="pt-PT" sz="1600">
                <a:solidFill>
                  <a:schemeClr val="tx2"/>
                </a:solidFill>
                <a:latin typeface="Gillory medium"/>
              </a:rPr>
              <a:t> </a:t>
            </a:r>
            <a:r>
              <a:rPr lang="pt-PT" sz="1600" err="1">
                <a:solidFill>
                  <a:schemeClr val="tx2"/>
                </a:solidFill>
                <a:latin typeface="Gillory medium"/>
              </a:rPr>
              <a:t>doctor</a:t>
            </a:r>
            <a:r>
              <a:rPr lang="pt-PT" sz="1600">
                <a:solidFill>
                  <a:schemeClr val="tx2"/>
                </a:solidFill>
                <a:latin typeface="Gillory medium"/>
              </a:rPr>
              <a:t> para trabalhar as capacidades de apresentação dos empreendedores e melhorar as apresentações de nível internacional.</a:t>
            </a:r>
          </a:p>
          <a:p>
            <a:pPr marL="0" indent="0" algn="ctr">
              <a:buNone/>
            </a:pPr>
            <a:endParaRPr lang="pt-PT" sz="1050">
              <a:solidFill>
                <a:schemeClr val="tx2"/>
              </a:solidFill>
              <a:latin typeface="Gillory medium"/>
            </a:endParaRPr>
          </a:p>
        </p:txBody>
      </p:sp>
      <p:sp>
        <p:nvSpPr>
          <p:cNvPr id="18" name="Retângulo: Cantos Diagonais Arredondados 17">
            <a:extLst>
              <a:ext uri="{FF2B5EF4-FFF2-40B4-BE49-F238E27FC236}">
                <a16:creationId xmlns:a16="http://schemas.microsoft.com/office/drawing/2014/main" id="{05B1AB4E-D214-4C5A-AC08-4AAFBC25233E}"/>
              </a:ext>
            </a:extLst>
          </p:cNvPr>
          <p:cNvSpPr/>
          <p:nvPr/>
        </p:nvSpPr>
        <p:spPr>
          <a:xfrm>
            <a:off x="3126097" y="1904294"/>
            <a:ext cx="5939801" cy="1393273"/>
          </a:xfrm>
          <a:prstGeom prst="round2DiagRect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B68AFD3-DE9D-48BE-85A7-38AFFC5ACCEA}"/>
              </a:ext>
            </a:extLst>
          </p:cNvPr>
          <p:cNvSpPr/>
          <p:nvPr/>
        </p:nvSpPr>
        <p:spPr>
          <a:xfrm>
            <a:off x="4353784" y="4925221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2" name="Marcador de Posição de Conteúdo 2">
            <a:extLst>
              <a:ext uri="{FF2B5EF4-FFF2-40B4-BE49-F238E27FC236}">
                <a16:creationId xmlns:a16="http://schemas.microsoft.com/office/drawing/2014/main" id="{321BE1E9-5CA5-4E97-8A35-5312CF7A3515}"/>
              </a:ext>
            </a:extLst>
          </p:cNvPr>
          <p:cNvSpPr txBox="1">
            <a:spLocks/>
          </p:cNvSpPr>
          <p:nvPr/>
        </p:nvSpPr>
        <p:spPr>
          <a:xfrm>
            <a:off x="3073396" y="1850950"/>
            <a:ext cx="6045200" cy="139326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1600">
                <a:solidFill>
                  <a:schemeClr val="tx2"/>
                </a:solidFill>
                <a:latin typeface="Gillory medium"/>
              </a:rPr>
              <a:t>Está a cabo do IAPMEI, e visa dinamizar a preparação e desenvolvimento de projetos empresariais em fase de ideia, promovidos por jovens entre os 18 e os 35 anos, que são acompanhados durante 12 meses e ao longo dos quais são disponibilizados vários serviços de apoio.</a:t>
            </a:r>
          </a:p>
          <a:p>
            <a:pPr marL="0" indent="0" algn="ctr">
              <a:buNone/>
            </a:pPr>
            <a:endParaRPr lang="pt-PT" sz="1050">
              <a:solidFill>
                <a:schemeClr val="tx2"/>
              </a:solidFill>
              <a:latin typeface="Gillory medium"/>
            </a:endParaRPr>
          </a:p>
        </p:txBody>
      </p:sp>
      <p:pic>
        <p:nvPicPr>
          <p:cNvPr id="19" name="Imagem 18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4D7F5057-3C65-4428-771E-2EBF6BC053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600905B4-C5FD-883C-271E-D6DCE4756F89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76B8EE62-D550-B6B4-D9FD-50E94ED714E2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20" name="Retângulo: Cantos Diagonais Arredondados 19">
            <a:extLst>
              <a:ext uri="{FF2B5EF4-FFF2-40B4-BE49-F238E27FC236}">
                <a16:creationId xmlns:a16="http://schemas.microsoft.com/office/drawing/2014/main" id="{1E6718FD-AAFF-4749-A669-188043FBE3A0}"/>
              </a:ext>
            </a:extLst>
          </p:cNvPr>
          <p:cNvSpPr/>
          <p:nvPr/>
        </p:nvSpPr>
        <p:spPr>
          <a:xfrm>
            <a:off x="3126097" y="1742369"/>
            <a:ext cx="5939801" cy="1393273"/>
          </a:xfrm>
          <a:prstGeom prst="round2DiagRect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62C35D69-8A76-489B-AB71-80E98DD1E54E}"/>
              </a:ext>
            </a:extLst>
          </p:cNvPr>
          <p:cNvSpPr txBox="1">
            <a:spLocks/>
          </p:cNvSpPr>
          <p:nvPr/>
        </p:nvSpPr>
        <p:spPr>
          <a:xfrm>
            <a:off x="711200" y="753866"/>
            <a:ext cx="6594137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b="1" dirty="0">
              <a:solidFill>
                <a:srgbClr val="3A16CA"/>
              </a:solidFill>
              <a:latin typeface="Archia bold" panose="020B0604020202020204" charset="0"/>
              <a:ea typeface="+mn-ea"/>
              <a:cs typeface="+mn-cs"/>
            </a:endParaRPr>
          </a:p>
        </p:txBody>
      </p:sp>
      <p:sp>
        <p:nvSpPr>
          <p:cNvPr id="25" name="Retângulo: Cantos Diagonais Arredondados 24">
            <a:extLst>
              <a:ext uri="{FF2B5EF4-FFF2-40B4-BE49-F238E27FC236}">
                <a16:creationId xmlns:a16="http://schemas.microsoft.com/office/drawing/2014/main" id="{F577C970-36CD-4D14-A4E0-E43C456FD20F}"/>
              </a:ext>
            </a:extLst>
          </p:cNvPr>
          <p:cNvSpPr/>
          <p:nvPr/>
        </p:nvSpPr>
        <p:spPr>
          <a:xfrm>
            <a:off x="3126097" y="4124145"/>
            <a:ext cx="5939801" cy="1393273"/>
          </a:xfrm>
          <a:prstGeom prst="round2DiagRect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Marcador de Posição de Conteúdo 2">
            <a:extLst>
              <a:ext uri="{FF2B5EF4-FFF2-40B4-BE49-F238E27FC236}">
                <a16:creationId xmlns:a16="http://schemas.microsoft.com/office/drawing/2014/main" id="{BAFE150F-AFEB-66BB-463A-863EE3852A50}"/>
              </a:ext>
            </a:extLst>
          </p:cNvPr>
          <p:cNvSpPr txBox="1">
            <a:spLocks/>
          </p:cNvSpPr>
          <p:nvPr/>
        </p:nvSpPr>
        <p:spPr>
          <a:xfrm>
            <a:off x="4119716" y="2161977"/>
            <a:ext cx="3718499" cy="63031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b="1" dirty="0">
                <a:solidFill>
                  <a:schemeClr val="bg1"/>
                </a:solidFill>
                <a:latin typeface="Gillory medium"/>
              </a:rPr>
              <a:t>5.7. </a:t>
            </a:r>
            <a:r>
              <a:rPr lang="pt-PT" b="1" dirty="0" err="1">
                <a:solidFill>
                  <a:schemeClr val="bg1"/>
                </a:solidFill>
                <a:latin typeface="Gillory medium"/>
              </a:rPr>
              <a:t>Startup</a:t>
            </a:r>
            <a:r>
              <a:rPr lang="pt-PT" b="1" dirty="0">
                <a:solidFill>
                  <a:schemeClr val="bg1"/>
                </a:solidFill>
                <a:latin typeface="Gillory medium"/>
              </a:rPr>
              <a:t> voucher</a:t>
            </a:r>
          </a:p>
        </p:txBody>
      </p:sp>
      <p:sp>
        <p:nvSpPr>
          <p:cNvPr id="7" name="Marcador de Posição de Conteúdo 2">
            <a:extLst>
              <a:ext uri="{FF2B5EF4-FFF2-40B4-BE49-F238E27FC236}">
                <a16:creationId xmlns:a16="http://schemas.microsoft.com/office/drawing/2014/main" id="{D0A70427-5A03-6E6E-7678-10911667B78E}"/>
              </a:ext>
            </a:extLst>
          </p:cNvPr>
          <p:cNvSpPr txBox="1">
            <a:spLocks/>
          </p:cNvSpPr>
          <p:nvPr/>
        </p:nvSpPr>
        <p:spPr>
          <a:xfrm>
            <a:off x="4353342" y="4600370"/>
            <a:ext cx="3537574" cy="63031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b="1" dirty="0">
                <a:solidFill>
                  <a:schemeClr val="bg1"/>
                </a:solidFill>
                <a:latin typeface="Gillory medium"/>
              </a:rPr>
              <a:t>5.8. </a:t>
            </a:r>
            <a:r>
              <a:rPr lang="pt-PT" b="1" dirty="0" err="1">
                <a:solidFill>
                  <a:schemeClr val="bg1"/>
                </a:solidFill>
                <a:latin typeface="Gillory medium"/>
              </a:rPr>
              <a:t>Pitch</a:t>
            </a:r>
            <a:r>
              <a:rPr lang="pt-PT" b="1" dirty="0">
                <a:solidFill>
                  <a:schemeClr val="bg1"/>
                </a:solidFill>
                <a:latin typeface="Gillory medium"/>
              </a:rPr>
              <a:t> Voucher</a:t>
            </a:r>
          </a:p>
        </p:txBody>
      </p:sp>
    </p:spTree>
    <p:extLst>
      <p:ext uri="{BB962C8B-B14F-4D97-AF65-F5344CB8AC3E}">
        <p14:creationId xmlns:p14="http://schemas.microsoft.com/office/powerpoint/2010/main" val="1067200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9B68AFD3-DE9D-48BE-85A7-38AFFC5ACCEA}"/>
              </a:ext>
            </a:extLst>
          </p:cNvPr>
          <p:cNvSpPr/>
          <p:nvPr/>
        </p:nvSpPr>
        <p:spPr>
          <a:xfrm>
            <a:off x="4353784" y="4925221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3" name="Retângulo: Cantos Diagonais Arredondados 22">
            <a:extLst>
              <a:ext uri="{FF2B5EF4-FFF2-40B4-BE49-F238E27FC236}">
                <a16:creationId xmlns:a16="http://schemas.microsoft.com/office/drawing/2014/main" id="{C511F4CB-F85D-45E1-A48A-0E6C2DC18923}"/>
              </a:ext>
            </a:extLst>
          </p:cNvPr>
          <p:cNvSpPr/>
          <p:nvPr/>
        </p:nvSpPr>
        <p:spPr>
          <a:xfrm>
            <a:off x="3126095" y="5095250"/>
            <a:ext cx="5939801" cy="1393273"/>
          </a:xfrm>
          <a:prstGeom prst="round2DiagRect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: Cantos Diagonais Arredondados 24">
            <a:extLst>
              <a:ext uri="{FF2B5EF4-FFF2-40B4-BE49-F238E27FC236}">
                <a16:creationId xmlns:a16="http://schemas.microsoft.com/office/drawing/2014/main" id="{F577C970-36CD-4D14-A4E0-E43C456FD20F}"/>
              </a:ext>
            </a:extLst>
          </p:cNvPr>
          <p:cNvSpPr/>
          <p:nvPr/>
        </p:nvSpPr>
        <p:spPr>
          <a:xfrm>
            <a:off x="3126097" y="3447870"/>
            <a:ext cx="5939801" cy="1393273"/>
          </a:xfrm>
          <a:prstGeom prst="round2DiagRect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19" name="Imagem 18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4D7F5057-3C65-4428-771E-2EBF6BC053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600905B4-C5FD-883C-271E-D6DCE4756F89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76B8EE62-D550-B6B4-D9FD-50E94ED714E2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62C35D69-8A76-489B-AB71-80E98DD1E54E}"/>
              </a:ext>
            </a:extLst>
          </p:cNvPr>
          <p:cNvSpPr txBox="1">
            <a:spLocks/>
          </p:cNvSpPr>
          <p:nvPr/>
        </p:nvSpPr>
        <p:spPr>
          <a:xfrm>
            <a:off x="711200" y="753866"/>
            <a:ext cx="6594137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b="1" dirty="0">
              <a:solidFill>
                <a:srgbClr val="3A16CA"/>
              </a:solidFill>
              <a:latin typeface="Archia bold" panose="020B0604020202020204" charset="0"/>
              <a:ea typeface="+mn-ea"/>
              <a:cs typeface="+mn-cs"/>
            </a:endParaRPr>
          </a:p>
        </p:txBody>
      </p:sp>
      <p:sp>
        <p:nvSpPr>
          <p:cNvPr id="24" name="Retângulo: Cantos Diagonais Arredondados 23">
            <a:extLst>
              <a:ext uri="{FF2B5EF4-FFF2-40B4-BE49-F238E27FC236}">
                <a16:creationId xmlns:a16="http://schemas.microsoft.com/office/drawing/2014/main" id="{F8E4782D-2721-4B7A-A43D-46E7B1C12F87}"/>
              </a:ext>
            </a:extLst>
          </p:cNvPr>
          <p:cNvSpPr/>
          <p:nvPr/>
        </p:nvSpPr>
        <p:spPr>
          <a:xfrm>
            <a:off x="3126097" y="1904294"/>
            <a:ext cx="5939801" cy="1393273"/>
          </a:xfrm>
          <a:prstGeom prst="round2DiagRect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Marcador de Posição de Conteúdo 2">
            <a:extLst>
              <a:ext uri="{FF2B5EF4-FFF2-40B4-BE49-F238E27FC236}">
                <a16:creationId xmlns:a16="http://schemas.microsoft.com/office/drawing/2014/main" id="{D2BE9271-213A-418D-997A-66301C67D0AF}"/>
              </a:ext>
            </a:extLst>
          </p:cNvPr>
          <p:cNvSpPr txBox="1">
            <a:spLocks/>
          </p:cNvSpPr>
          <p:nvPr/>
        </p:nvSpPr>
        <p:spPr>
          <a:xfrm>
            <a:off x="3073396" y="1850950"/>
            <a:ext cx="6045200" cy="139326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1600">
                <a:solidFill>
                  <a:schemeClr val="tx2"/>
                </a:solidFill>
                <a:latin typeface="Gillory medium"/>
              </a:rPr>
              <a:t>Está a cabo do IAPMEI, e visa dinamizar a preparação e desenvolvimento de projetos empresariais em fase de ideia, promovidos por jovens entre os 18 e os 35 anos, que são acompanhados durante 12 meses e ao longo dos quais são disponibilizados vários serviços de apoio.</a:t>
            </a:r>
          </a:p>
          <a:p>
            <a:pPr marL="0" indent="0" algn="ctr">
              <a:buNone/>
            </a:pPr>
            <a:endParaRPr lang="pt-PT" sz="1050">
              <a:solidFill>
                <a:schemeClr val="tx2"/>
              </a:solidFill>
              <a:latin typeface="Gillory medium"/>
            </a:endParaRPr>
          </a:p>
        </p:txBody>
      </p:sp>
      <p:sp>
        <p:nvSpPr>
          <p:cNvPr id="29" name="Retângulo: Cantos Diagonais Arredondados 28">
            <a:extLst>
              <a:ext uri="{FF2B5EF4-FFF2-40B4-BE49-F238E27FC236}">
                <a16:creationId xmlns:a16="http://schemas.microsoft.com/office/drawing/2014/main" id="{BB6F16B0-9A5A-4F5F-8A16-0C50470E46C7}"/>
              </a:ext>
            </a:extLst>
          </p:cNvPr>
          <p:cNvSpPr/>
          <p:nvPr/>
        </p:nvSpPr>
        <p:spPr>
          <a:xfrm>
            <a:off x="3126097" y="1742369"/>
            <a:ext cx="5939801" cy="1393273"/>
          </a:xfrm>
          <a:prstGeom prst="round2DiagRect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Marcador de Posição de Conteúdo 2">
            <a:extLst>
              <a:ext uri="{FF2B5EF4-FFF2-40B4-BE49-F238E27FC236}">
                <a16:creationId xmlns:a16="http://schemas.microsoft.com/office/drawing/2014/main" id="{26F0E92E-EF2C-4D39-B48B-D56ED27B3EDC}"/>
              </a:ext>
            </a:extLst>
          </p:cNvPr>
          <p:cNvSpPr txBox="1">
            <a:spLocks/>
          </p:cNvSpPr>
          <p:nvPr/>
        </p:nvSpPr>
        <p:spPr>
          <a:xfrm>
            <a:off x="4119716" y="2161977"/>
            <a:ext cx="3718499" cy="63031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b="1" dirty="0">
                <a:solidFill>
                  <a:schemeClr val="bg1"/>
                </a:solidFill>
                <a:latin typeface="Gillory medium"/>
              </a:rPr>
              <a:t>5.7. </a:t>
            </a:r>
            <a:r>
              <a:rPr lang="pt-PT" b="1" dirty="0" err="1">
                <a:solidFill>
                  <a:schemeClr val="bg1"/>
                </a:solidFill>
                <a:latin typeface="Gillory medium"/>
              </a:rPr>
              <a:t>Startup</a:t>
            </a:r>
            <a:r>
              <a:rPr lang="pt-PT" b="1" dirty="0">
                <a:solidFill>
                  <a:schemeClr val="bg1"/>
                </a:solidFill>
                <a:latin typeface="Gillory medium"/>
              </a:rPr>
              <a:t> voucher</a:t>
            </a:r>
          </a:p>
        </p:txBody>
      </p:sp>
      <p:sp>
        <p:nvSpPr>
          <p:cNvPr id="27" name="Marcador de Posição de Conteúdo 2">
            <a:extLst>
              <a:ext uri="{FF2B5EF4-FFF2-40B4-BE49-F238E27FC236}">
                <a16:creationId xmlns:a16="http://schemas.microsoft.com/office/drawing/2014/main" id="{1A2E48EC-BD5C-4BB2-B4D0-C595209063E3}"/>
              </a:ext>
            </a:extLst>
          </p:cNvPr>
          <p:cNvSpPr txBox="1">
            <a:spLocks/>
          </p:cNvSpPr>
          <p:nvPr/>
        </p:nvSpPr>
        <p:spPr>
          <a:xfrm>
            <a:off x="3073396" y="4943590"/>
            <a:ext cx="6045200" cy="139326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PT" sz="1600" dirty="0">
              <a:solidFill>
                <a:srgbClr val="212529"/>
              </a:solidFill>
              <a:latin typeface="Brandon"/>
            </a:endParaRPr>
          </a:p>
          <a:p>
            <a:pPr algn="ctr"/>
            <a:endParaRPr lang="pt-PT" sz="1600" dirty="0">
              <a:solidFill>
                <a:schemeClr val="tx2"/>
              </a:solidFill>
              <a:latin typeface="Gillory medium"/>
            </a:endParaRPr>
          </a:p>
          <a:p>
            <a:pPr algn="ctr"/>
            <a:r>
              <a:rPr lang="pt-PT" sz="1600" dirty="0">
                <a:solidFill>
                  <a:schemeClr val="tx2"/>
                </a:solidFill>
                <a:latin typeface="Gillory medium"/>
              </a:rPr>
              <a:t>Iniciativa que leva os melhores </a:t>
            </a:r>
            <a:r>
              <a:rPr lang="pt-PT" sz="1600" dirty="0" err="1">
                <a:solidFill>
                  <a:schemeClr val="tx2"/>
                </a:solidFill>
                <a:latin typeface="Gillory medium"/>
              </a:rPr>
              <a:t>pitch</a:t>
            </a:r>
            <a:r>
              <a:rPr lang="pt-PT" sz="1600" dirty="0">
                <a:solidFill>
                  <a:schemeClr val="tx2"/>
                </a:solidFill>
                <a:latin typeface="Gillory medium"/>
              </a:rPr>
              <a:t> </a:t>
            </a:r>
            <a:r>
              <a:rPr lang="pt-PT" sz="1600" dirty="0" err="1">
                <a:solidFill>
                  <a:schemeClr val="tx2"/>
                </a:solidFill>
                <a:latin typeface="Gillory medium"/>
              </a:rPr>
              <a:t>doctors</a:t>
            </a:r>
            <a:r>
              <a:rPr lang="pt-PT" sz="1600" dirty="0">
                <a:solidFill>
                  <a:schemeClr val="tx2"/>
                </a:solidFill>
                <a:latin typeface="Gillory medium"/>
              </a:rPr>
              <a:t> para trabalhar as capacidades de apresentação dos empreendedores.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20B7EBA-4FE2-4C7E-8531-F8FA79DAEF7C}"/>
              </a:ext>
            </a:extLst>
          </p:cNvPr>
          <p:cNvSpPr/>
          <p:nvPr/>
        </p:nvSpPr>
        <p:spPr>
          <a:xfrm>
            <a:off x="4617647" y="-1915357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" name="Marcador de Posição de Conteúdo 2">
            <a:extLst>
              <a:ext uri="{FF2B5EF4-FFF2-40B4-BE49-F238E27FC236}">
                <a16:creationId xmlns:a16="http://schemas.microsoft.com/office/drawing/2014/main" id="{DAC2C6E4-E0EF-E106-14A9-75D8A5E8A2CA}"/>
              </a:ext>
            </a:extLst>
          </p:cNvPr>
          <p:cNvSpPr txBox="1">
            <a:spLocks/>
          </p:cNvSpPr>
          <p:nvPr/>
        </p:nvSpPr>
        <p:spPr>
          <a:xfrm>
            <a:off x="4353342" y="3871947"/>
            <a:ext cx="3537574" cy="63031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b="1" dirty="0">
                <a:solidFill>
                  <a:schemeClr val="bg1"/>
                </a:solidFill>
                <a:latin typeface="Gillory medium"/>
              </a:rPr>
              <a:t>5.8. </a:t>
            </a:r>
            <a:r>
              <a:rPr lang="pt-PT" b="1" dirty="0" err="1">
                <a:solidFill>
                  <a:schemeClr val="bg1"/>
                </a:solidFill>
                <a:latin typeface="Gillory medium"/>
              </a:rPr>
              <a:t>Pitch</a:t>
            </a:r>
            <a:r>
              <a:rPr lang="pt-PT" b="1" dirty="0">
                <a:solidFill>
                  <a:schemeClr val="bg1"/>
                </a:solidFill>
                <a:latin typeface="Gillory medium"/>
              </a:rPr>
              <a:t> Voucher</a:t>
            </a:r>
          </a:p>
        </p:txBody>
      </p:sp>
    </p:spTree>
    <p:extLst>
      <p:ext uri="{BB962C8B-B14F-4D97-AF65-F5344CB8AC3E}">
        <p14:creationId xmlns:p14="http://schemas.microsoft.com/office/powerpoint/2010/main" val="29677376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CCDEB-553F-1E69-8A4B-DAB26237B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B8EBFC6B-A01D-A7E6-C7D5-69C70E15FA6C}"/>
              </a:ext>
            </a:extLst>
          </p:cNvPr>
          <p:cNvSpPr/>
          <p:nvPr/>
        </p:nvSpPr>
        <p:spPr>
          <a:xfrm>
            <a:off x="4617647" y="-1915357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3" name="Retângulo: Cantos Diagonais Arredondados 22">
            <a:extLst>
              <a:ext uri="{FF2B5EF4-FFF2-40B4-BE49-F238E27FC236}">
                <a16:creationId xmlns:a16="http://schemas.microsoft.com/office/drawing/2014/main" id="{C849887A-99A3-8D30-4F30-B45DA28DF8AF}"/>
              </a:ext>
            </a:extLst>
          </p:cNvPr>
          <p:cNvSpPr/>
          <p:nvPr/>
        </p:nvSpPr>
        <p:spPr>
          <a:xfrm>
            <a:off x="3126097" y="4286070"/>
            <a:ext cx="5939801" cy="1393273"/>
          </a:xfrm>
          <a:prstGeom prst="round2DiagRect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Marcador de Posição de Conteúdo 2">
            <a:extLst>
              <a:ext uri="{FF2B5EF4-FFF2-40B4-BE49-F238E27FC236}">
                <a16:creationId xmlns:a16="http://schemas.microsoft.com/office/drawing/2014/main" id="{68F65801-CB15-7EF6-B4CC-4B03763BF539}"/>
              </a:ext>
            </a:extLst>
          </p:cNvPr>
          <p:cNvSpPr txBox="1">
            <a:spLocks/>
          </p:cNvSpPr>
          <p:nvPr/>
        </p:nvSpPr>
        <p:spPr>
          <a:xfrm>
            <a:off x="3073396" y="4229215"/>
            <a:ext cx="6045200" cy="139326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PT" sz="1600">
              <a:solidFill>
                <a:srgbClr val="212529"/>
              </a:solidFill>
              <a:latin typeface="Brandon"/>
            </a:endParaRPr>
          </a:p>
          <a:p>
            <a:pPr marL="0" indent="0" algn="ctr">
              <a:buNone/>
            </a:pPr>
            <a:r>
              <a:rPr lang="pt-PT" sz="1600">
                <a:solidFill>
                  <a:schemeClr val="tx2"/>
                </a:solidFill>
                <a:latin typeface="Gillory medium"/>
              </a:rPr>
              <a:t>Através de várias sessões em diferentes locais do país, esta iniciativa leva os melhores </a:t>
            </a:r>
            <a:r>
              <a:rPr lang="pt-PT" sz="1600" err="1">
                <a:solidFill>
                  <a:schemeClr val="tx2"/>
                </a:solidFill>
                <a:latin typeface="Gillory medium"/>
              </a:rPr>
              <a:t>pitch</a:t>
            </a:r>
            <a:r>
              <a:rPr lang="pt-PT" sz="1600">
                <a:solidFill>
                  <a:schemeClr val="tx2"/>
                </a:solidFill>
                <a:latin typeface="Gillory medium"/>
              </a:rPr>
              <a:t> </a:t>
            </a:r>
            <a:r>
              <a:rPr lang="pt-PT" sz="1600" err="1">
                <a:solidFill>
                  <a:schemeClr val="tx2"/>
                </a:solidFill>
                <a:latin typeface="Gillory medium"/>
              </a:rPr>
              <a:t>doctor</a:t>
            </a:r>
            <a:r>
              <a:rPr lang="pt-PT" sz="1600">
                <a:solidFill>
                  <a:schemeClr val="tx2"/>
                </a:solidFill>
                <a:latin typeface="Gillory medium"/>
              </a:rPr>
              <a:t> para trabalhar as capacidades de apresentação dos empreendedores e melhorar as apresentações de nível internacional.</a:t>
            </a:r>
          </a:p>
          <a:p>
            <a:pPr marL="0" indent="0" algn="ctr">
              <a:buNone/>
            </a:pPr>
            <a:endParaRPr lang="pt-PT" sz="1050">
              <a:solidFill>
                <a:schemeClr val="tx2"/>
              </a:solidFill>
              <a:latin typeface="Gillory medium"/>
            </a:endParaRPr>
          </a:p>
        </p:txBody>
      </p:sp>
      <p:sp>
        <p:nvSpPr>
          <p:cNvPr id="18" name="Retângulo: Cantos Diagonais Arredondados 17">
            <a:extLst>
              <a:ext uri="{FF2B5EF4-FFF2-40B4-BE49-F238E27FC236}">
                <a16:creationId xmlns:a16="http://schemas.microsoft.com/office/drawing/2014/main" id="{DC7F3D75-DD73-EB36-B0F1-30EAA9778951}"/>
              </a:ext>
            </a:extLst>
          </p:cNvPr>
          <p:cNvSpPr/>
          <p:nvPr/>
        </p:nvSpPr>
        <p:spPr>
          <a:xfrm>
            <a:off x="3126097" y="1904294"/>
            <a:ext cx="5939801" cy="1393273"/>
          </a:xfrm>
          <a:prstGeom prst="round2DiagRect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0E4A9F0-1321-1AB9-30E7-B46C3F80D001}"/>
              </a:ext>
            </a:extLst>
          </p:cNvPr>
          <p:cNvSpPr/>
          <p:nvPr/>
        </p:nvSpPr>
        <p:spPr>
          <a:xfrm>
            <a:off x="4353784" y="4925221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00B01B9-D764-DC34-B652-C4838BD0DBC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4303C91-9A37-5848-203A-EF418E37EC3D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0AB4891-D52A-CDA5-4058-FF1B398334B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2" name="Marcador de Posição de Conteúdo 2">
            <a:extLst>
              <a:ext uri="{FF2B5EF4-FFF2-40B4-BE49-F238E27FC236}">
                <a16:creationId xmlns:a16="http://schemas.microsoft.com/office/drawing/2014/main" id="{3EB91F4A-D856-F544-716C-FF92FAE3A067}"/>
              </a:ext>
            </a:extLst>
          </p:cNvPr>
          <p:cNvSpPr txBox="1">
            <a:spLocks/>
          </p:cNvSpPr>
          <p:nvPr/>
        </p:nvSpPr>
        <p:spPr>
          <a:xfrm>
            <a:off x="3073396" y="1850950"/>
            <a:ext cx="6045200" cy="139326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1600">
                <a:solidFill>
                  <a:schemeClr val="tx2"/>
                </a:solidFill>
                <a:latin typeface="Gillory medium"/>
              </a:rPr>
              <a:t>Está a cabo do IAPMEI, e visa dinamizar a preparação e desenvolvimento de projetos empresariais em fase de ideia, promovidos por jovens entre os 18 e os 35 anos, que são acompanhados durante 12 meses e ao longo dos quais são disponibilizados vários serviços de apoio.</a:t>
            </a:r>
          </a:p>
          <a:p>
            <a:pPr marL="0" indent="0" algn="ctr">
              <a:buNone/>
            </a:pPr>
            <a:endParaRPr lang="pt-PT" sz="1050">
              <a:solidFill>
                <a:schemeClr val="tx2"/>
              </a:solidFill>
              <a:latin typeface="Gillory medium"/>
            </a:endParaRPr>
          </a:p>
        </p:txBody>
      </p:sp>
      <p:pic>
        <p:nvPicPr>
          <p:cNvPr id="19" name="Imagem 18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D7E6A35A-1AF6-C725-03BD-70CD99D2D2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7" y="6488523"/>
            <a:ext cx="1476289" cy="357829"/>
          </a:xfrm>
          <a:prstGeom prst="rect">
            <a:avLst/>
          </a:prstGeom>
        </p:spPr>
      </p:pic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F2686404-900E-ED84-7A84-335D08F3989C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183B7C7C-E1B8-8918-BB9A-8A76A0C483C6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20" name="Retângulo: Cantos Diagonais Arredondados 19">
            <a:extLst>
              <a:ext uri="{FF2B5EF4-FFF2-40B4-BE49-F238E27FC236}">
                <a16:creationId xmlns:a16="http://schemas.microsoft.com/office/drawing/2014/main" id="{082181C0-40A7-BEA3-9CDD-6342E76A9094}"/>
              </a:ext>
            </a:extLst>
          </p:cNvPr>
          <p:cNvSpPr/>
          <p:nvPr/>
        </p:nvSpPr>
        <p:spPr>
          <a:xfrm>
            <a:off x="3126097" y="1742369"/>
            <a:ext cx="5939801" cy="1393273"/>
          </a:xfrm>
          <a:prstGeom prst="round2DiagRect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DADAC3AC-39B0-3BF8-C789-74E098D13DE3}"/>
              </a:ext>
            </a:extLst>
          </p:cNvPr>
          <p:cNvSpPr txBox="1">
            <a:spLocks/>
          </p:cNvSpPr>
          <p:nvPr/>
        </p:nvSpPr>
        <p:spPr>
          <a:xfrm>
            <a:off x="711200" y="753866"/>
            <a:ext cx="6594137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b="1" dirty="0">
              <a:solidFill>
                <a:srgbClr val="3A16CA"/>
              </a:solidFill>
              <a:latin typeface="Archia bold" panose="020B0604020202020204" charset="0"/>
              <a:ea typeface="+mn-ea"/>
              <a:cs typeface="+mn-cs"/>
            </a:endParaRPr>
          </a:p>
        </p:txBody>
      </p:sp>
      <p:sp>
        <p:nvSpPr>
          <p:cNvPr id="25" name="Retângulo: Cantos Diagonais Arredondados 24">
            <a:extLst>
              <a:ext uri="{FF2B5EF4-FFF2-40B4-BE49-F238E27FC236}">
                <a16:creationId xmlns:a16="http://schemas.microsoft.com/office/drawing/2014/main" id="{90DA9213-78D7-5ACF-2C3C-1351FD7D8346}"/>
              </a:ext>
            </a:extLst>
          </p:cNvPr>
          <p:cNvSpPr/>
          <p:nvPr/>
        </p:nvSpPr>
        <p:spPr>
          <a:xfrm>
            <a:off x="3126097" y="4124145"/>
            <a:ext cx="5939801" cy="1393273"/>
          </a:xfrm>
          <a:prstGeom prst="round2DiagRect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Marcador de Posição de Conteúdo 2">
            <a:extLst>
              <a:ext uri="{FF2B5EF4-FFF2-40B4-BE49-F238E27FC236}">
                <a16:creationId xmlns:a16="http://schemas.microsoft.com/office/drawing/2014/main" id="{67983FD2-2E47-B835-503F-6AD0D855F585}"/>
              </a:ext>
            </a:extLst>
          </p:cNvPr>
          <p:cNvSpPr txBox="1">
            <a:spLocks/>
          </p:cNvSpPr>
          <p:nvPr/>
        </p:nvSpPr>
        <p:spPr>
          <a:xfrm>
            <a:off x="4119716" y="2161977"/>
            <a:ext cx="3718499" cy="63031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b="1" dirty="0">
                <a:solidFill>
                  <a:schemeClr val="bg1"/>
                </a:solidFill>
                <a:latin typeface="Gillory medium"/>
              </a:rPr>
              <a:t>5.7. </a:t>
            </a:r>
            <a:r>
              <a:rPr lang="pt-PT" b="1" dirty="0" err="1">
                <a:solidFill>
                  <a:schemeClr val="bg1"/>
                </a:solidFill>
                <a:latin typeface="Gillory medium"/>
              </a:rPr>
              <a:t>Startup</a:t>
            </a:r>
            <a:r>
              <a:rPr lang="pt-PT" b="1" dirty="0">
                <a:solidFill>
                  <a:schemeClr val="bg1"/>
                </a:solidFill>
                <a:latin typeface="Gillory medium"/>
              </a:rPr>
              <a:t> voucher</a:t>
            </a:r>
          </a:p>
        </p:txBody>
      </p:sp>
      <p:sp>
        <p:nvSpPr>
          <p:cNvPr id="7" name="Marcador de Posição de Conteúdo 2">
            <a:extLst>
              <a:ext uri="{FF2B5EF4-FFF2-40B4-BE49-F238E27FC236}">
                <a16:creationId xmlns:a16="http://schemas.microsoft.com/office/drawing/2014/main" id="{1ABB8E51-1B78-0CC1-A75A-D3B02628F773}"/>
              </a:ext>
            </a:extLst>
          </p:cNvPr>
          <p:cNvSpPr txBox="1">
            <a:spLocks/>
          </p:cNvSpPr>
          <p:nvPr/>
        </p:nvSpPr>
        <p:spPr>
          <a:xfrm>
            <a:off x="4353342" y="4600370"/>
            <a:ext cx="3537574" cy="63031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b="1" dirty="0">
                <a:solidFill>
                  <a:schemeClr val="bg1"/>
                </a:solidFill>
                <a:latin typeface="Gillory medium"/>
              </a:rPr>
              <a:t>5.8. </a:t>
            </a:r>
            <a:r>
              <a:rPr lang="pt-PT" b="1" dirty="0" err="1">
                <a:solidFill>
                  <a:schemeClr val="bg1"/>
                </a:solidFill>
                <a:latin typeface="Gillory medium"/>
              </a:rPr>
              <a:t>Pitch</a:t>
            </a:r>
            <a:r>
              <a:rPr lang="pt-PT" b="1" dirty="0">
                <a:solidFill>
                  <a:schemeClr val="bg1"/>
                </a:solidFill>
                <a:latin typeface="Gillory medium"/>
              </a:rPr>
              <a:t> Voucher</a:t>
            </a:r>
          </a:p>
        </p:txBody>
      </p:sp>
    </p:spTree>
    <p:extLst>
      <p:ext uri="{BB962C8B-B14F-4D97-AF65-F5344CB8AC3E}">
        <p14:creationId xmlns:p14="http://schemas.microsoft.com/office/powerpoint/2010/main" val="24265264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m Cara humana, vestuário, pessoa, sorrir&#10;&#10;Descrição gerada automaticamente">
            <a:extLst>
              <a:ext uri="{FF2B5EF4-FFF2-40B4-BE49-F238E27FC236}">
                <a16:creationId xmlns:a16="http://schemas.microsoft.com/office/drawing/2014/main" id="{57B1ED86-65D4-D2A5-4A03-05E40A25E0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4000"/>
          </a:blip>
          <a:stretch>
            <a:fillRect/>
          </a:stretch>
        </p:blipFill>
        <p:spPr>
          <a:xfrm>
            <a:off x="-6752" y="0"/>
            <a:ext cx="12198752" cy="6864576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9B68AFD3-DE9D-48BE-85A7-38AFFC5ACCEA}"/>
              </a:ext>
            </a:extLst>
          </p:cNvPr>
          <p:cNvSpPr/>
          <p:nvPr/>
        </p:nvSpPr>
        <p:spPr>
          <a:xfrm>
            <a:off x="9186237" y="4746307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600905B4-C5FD-883C-271E-D6DCE4756F89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76B8EE62-D550-B6B4-D9FD-50E94ED714E2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20B7EBA-4FE2-4C7E-8531-F8FA79DAEF7C}"/>
              </a:ext>
            </a:extLst>
          </p:cNvPr>
          <p:cNvSpPr/>
          <p:nvPr/>
        </p:nvSpPr>
        <p:spPr>
          <a:xfrm>
            <a:off x="1238925" y="-1298508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2" name="Marcador de Posição de Conteúdo 2">
            <a:extLst>
              <a:ext uri="{FF2B5EF4-FFF2-40B4-BE49-F238E27FC236}">
                <a16:creationId xmlns:a16="http://schemas.microsoft.com/office/drawing/2014/main" id="{2D42B41F-D0C5-4799-9886-62CF5574D2C8}"/>
              </a:ext>
            </a:extLst>
          </p:cNvPr>
          <p:cNvSpPr txBox="1">
            <a:spLocks/>
          </p:cNvSpPr>
          <p:nvPr/>
        </p:nvSpPr>
        <p:spPr>
          <a:xfrm>
            <a:off x="1081265" y="1501013"/>
            <a:ext cx="10022718" cy="450766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70000"/>
              </a:lnSpc>
              <a:buNone/>
            </a:pPr>
            <a:r>
              <a:rPr lang="pt-PT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ory medium"/>
              </a:rPr>
              <a:t>A INOVAGAIA tem já desenvolvido vários esforços junto da Câmara Municipal de Vila Nova de Gaia para isentar as </a:t>
            </a:r>
            <a:r>
              <a:rPr lang="pt-PT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ory medium"/>
              </a:rPr>
              <a:t>Startups</a:t>
            </a:r>
            <a:r>
              <a:rPr lang="pt-PT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ory medium"/>
              </a:rPr>
              <a:t>/</a:t>
            </a:r>
            <a:r>
              <a:rPr lang="pt-PT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ory medium"/>
              </a:rPr>
              <a:t>Scaleups</a:t>
            </a:r>
            <a:r>
              <a:rPr lang="pt-PT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ory medium"/>
              </a:rPr>
              <a:t> reconhecidas do imposto da Derrama Municipal.</a:t>
            </a:r>
          </a:p>
          <a:p>
            <a:pPr marL="0" indent="0" algn="ctr">
              <a:buNone/>
            </a:pPr>
            <a:endParaRPr lang="pt-PT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ory medium"/>
            </a:endParaRPr>
          </a:p>
          <a:p>
            <a:pPr marL="0" indent="0" algn="ctr">
              <a:buNone/>
            </a:pPr>
            <a:endParaRPr lang="pt-PT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ory medium"/>
            </a:endParaRPr>
          </a:p>
          <a:p>
            <a:pPr marL="0" indent="0" algn="ctr">
              <a:buNone/>
            </a:pPr>
            <a:r>
              <a:rPr lang="pt-PT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ory medium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93411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42711E-4E98-4E8E-8C4B-9DCF9535C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m Cara humana, vestuário, pessoa, sorrir&#10;&#10;Descrição gerada automaticamente">
            <a:extLst>
              <a:ext uri="{FF2B5EF4-FFF2-40B4-BE49-F238E27FC236}">
                <a16:creationId xmlns:a16="http://schemas.microsoft.com/office/drawing/2014/main" id="{2232095B-85DF-24F2-20C7-38F457E8FD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4000"/>
          </a:blip>
          <a:stretch>
            <a:fillRect/>
          </a:stretch>
        </p:blipFill>
        <p:spPr>
          <a:xfrm>
            <a:off x="-6752" y="0"/>
            <a:ext cx="12198752" cy="6864576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AF90C30C-A4A7-B87C-A7A6-6F0F57D11ED9}"/>
              </a:ext>
            </a:extLst>
          </p:cNvPr>
          <p:cNvSpPr/>
          <p:nvPr/>
        </p:nvSpPr>
        <p:spPr>
          <a:xfrm>
            <a:off x="9186237" y="4746307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80516E8-FAEB-C367-95F4-86A4CA029AA5}"/>
              </a:ext>
            </a:extLst>
          </p:cNvPr>
          <p:cNvSpPr/>
          <p:nvPr/>
        </p:nvSpPr>
        <p:spPr>
          <a:xfrm>
            <a:off x="320338" y="5663525"/>
            <a:ext cx="273725" cy="2737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9E39F9F-6F0D-1B3E-947E-BE12496AC1F5}"/>
              </a:ext>
            </a:extLst>
          </p:cNvPr>
          <p:cNvSpPr/>
          <p:nvPr/>
        </p:nvSpPr>
        <p:spPr>
          <a:xfrm>
            <a:off x="711200" y="5659896"/>
            <a:ext cx="273725" cy="2737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9B208FE-C8D2-EA5F-DBE5-F66099A44A5F}"/>
              </a:ext>
            </a:extLst>
          </p:cNvPr>
          <p:cNvSpPr/>
          <p:nvPr/>
        </p:nvSpPr>
        <p:spPr>
          <a:xfrm>
            <a:off x="1102063" y="5659896"/>
            <a:ext cx="273725" cy="2737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C6D5CA7E-78AC-99B4-3229-E58DB402BBBD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02D4DFDC-0A15-852C-A3E9-2B61978C493B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445E11B-F82E-9DFA-5085-8D3AC8EDD6DF}"/>
              </a:ext>
            </a:extLst>
          </p:cNvPr>
          <p:cNvSpPr/>
          <p:nvPr/>
        </p:nvSpPr>
        <p:spPr>
          <a:xfrm>
            <a:off x="1238925" y="-1298508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41CF9F98-D9FF-27F0-6979-74D6A62FF44F}"/>
              </a:ext>
            </a:extLst>
          </p:cNvPr>
          <p:cNvSpPr txBox="1">
            <a:spLocks/>
          </p:cNvSpPr>
          <p:nvPr/>
        </p:nvSpPr>
        <p:spPr>
          <a:xfrm>
            <a:off x="849968" y="2552293"/>
            <a:ext cx="10515600" cy="179976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8800" b="1" spc="-112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00503000000020004" pitchFamily="2" charset="77"/>
                <a:ea typeface="+mn-ea"/>
                <a:cs typeface="+mn-cs"/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543430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1A9DA1-6301-4876-DCD3-6BA39E781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DDA28A82-534E-2D3A-A769-55D6FAD0BA84}"/>
              </a:ext>
            </a:extLst>
          </p:cNvPr>
          <p:cNvSpPr/>
          <p:nvPr/>
        </p:nvSpPr>
        <p:spPr>
          <a:xfrm>
            <a:off x="9186237" y="4746307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E8D35C6-7F32-7250-7A75-6FF31085B7FD}"/>
              </a:ext>
            </a:extLst>
          </p:cNvPr>
          <p:cNvSpPr/>
          <p:nvPr/>
        </p:nvSpPr>
        <p:spPr>
          <a:xfrm>
            <a:off x="320338" y="5663525"/>
            <a:ext cx="273725" cy="2737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FEBF503-FA5B-0564-9D02-C2EC1278C8A4}"/>
              </a:ext>
            </a:extLst>
          </p:cNvPr>
          <p:cNvSpPr/>
          <p:nvPr/>
        </p:nvSpPr>
        <p:spPr>
          <a:xfrm>
            <a:off x="711200" y="5659896"/>
            <a:ext cx="273725" cy="2737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F70AD8D-C256-C5FB-9219-A3493B6D1E17}"/>
              </a:ext>
            </a:extLst>
          </p:cNvPr>
          <p:cNvSpPr/>
          <p:nvPr/>
        </p:nvSpPr>
        <p:spPr>
          <a:xfrm>
            <a:off x="1102063" y="5659896"/>
            <a:ext cx="273725" cy="2737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E7986E80-AB59-A6CA-9F0C-C3ACC7753DA2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745F4CC8-FEBE-24F2-4F04-A7FB15F121B6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95D570F-34E8-69F2-1483-36B167643102}"/>
              </a:ext>
            </a:extLst>
          </p:cNvPr>
          <p:cNvSpPr/>
          <p:nvPr/>
        </p:nvSpPr>
        <p:spPr>
          <a:xfrm>
            <a:off x="1238925" y="-1298508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8" name="Marcador de Posição de Conteúdo 2">
            <a:extLst>
              <a:ext uri="{FF2B5EF4-FFF2-40B4-BE49-F238E27FC236}">
                <a16:creationId xmlns:a16="http://schemas.microsoft.com/office/drawing/2014/main" id="{77227568-A578-6638-2968-AA10F6BF755A}"/>
              </a:ext>
            </a:extLst>
          </p:cNvPr>
          <p:cNvSpPr txBox="1">
            <a:spLocks/>
          </p:cNvSpPr>
          <p:nvPr/>
        </p:nvSpPr>
        <p:spPr>
          <a:xfrm>
            <a:off x="711200" y="1453502"/>
            <a:ext cx="10515600" cy="58962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dirty="0">
                <a:solidFill>
                  <a:srgbClr val="3A16CA"/>
                </a:solidFill>
                <a:latin typeface="Gillory medium"/>
              </a:rPr>
              <a:t>Lei n.º 82/2023 – Lei do Orçamento do Estado para 2024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dirty="0">
                <a:solidFill>
                  <a:srgbClr val="3A16CA"/>
                </a:solidFill>
                <a:latin typeface="Gillory medium"/>
              </a:rPr>
              <a:t>Decreto-Lei n.º 9/2021, de 29/01.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dirty="0">
                <a:solidFill>
                  <a:srgbClr val="3A16CA"/>
                </a:solidFill>
                <a:latin typeface="Gillory medium"/>
              </a:rPr>
              <a:t>Decreto-Lei n.º 33/2019, de 04/03.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dirty="0">
                <a:solidFill>
                  <a:srgbClr val="3A16CA"/>
                </a:solidFill>
                <a:latin typeface="Gillory medium"/>
              </a:rPr>
              <a:t>Lei n.º 21/2023, de 25/05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dirty="0">
                <a:solidFill>
                  <a:srgbClr val="3A16CA"/>
                </a:solidFill>
                <a:latin typeface="Gillory medium"/>
              </a:rPr>
              <a:t>Estatuto dos Benefícios Fiscais (Decreto-Lei n.º 215/89, de 01/07)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dirty="0">
                <a:solidFill>
                  <a:srgbClr val="3A16CA"/>
                </a:solidFill>
                <a:latin typeface="Gillory medium"/>
              </a:rPr>
              <a:t>Portaria n.º 195/2018, de 05/07.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dirty="0">
                <a:solidFill>
                  <a:srgbClr val="3A16CA"/>
                </a:solidFill>
                <a:latin typeface="Gillory medium"/>
              </a:rPr>
              <a:t>Portaria n.º 219/2024/1, de 23/09.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dirty="0">
                <a:solidFill>
                  <a:srgbClr val="3A16CA"/>
                </a:solidFill>
                <a:latin typeface="Gillory medium"/>
              </a:rPr>
              <a:t>Código Fiscal do Investimento (Decreto-Lei n.º 162/2014, de 31/10)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dirty="0">
                <a:solidFill>
                  <a:srgbClr val="3A16CA"/>
                </a:solidFill>
                <a:latin typeface="Gillory medium"/>
              </a:rPr>
              <a:t>Código do IRS (Decreto-Lei n.º 442-A/88, 30/11)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dirty="0">
                <a:solidFill>
                  <a:srgbClr val="3A16CA"/>
                </a:solidFill>
                <a:latin typeface="Gillory medium"/>
              </a:rPr>
              <a:t>Portaria n.º 401/2023, de 04/12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dirty="0">
                <a:solidFill>
                  <a:srgbClr val="3A16CA"/>
                </a:solidFill>
                <a:latin typeface="Gillory medium"/>
              </a:rPr>
              <a:t>Portaria n.º 328/2018, de 19/12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dirty="0">
                <a:solidFill>
                  <a:srgbClr val="3A16CA"/>
                </a:solidFill>
                <a:latin typeface="Gillory medium"/>
              </a:rPr>
              <a:t>Portaria n.º 221/2024/1, de 23/12. </a:t>
            </a:r>
            <a:endParaRPr lang="pt-PT" sz="3600" dirty="0">
              <a:solidFill>
                <a:srgbClr val="3A16CA"/>
              </a:solidFill>
              <a:latin typeface="Gillory medium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FFE2300D-572F-75BC-E782-94C448CFF3C4}"/>
              </a:ext>
            </a:extLst>
          </p:cNvPr>
          <p:cNvSpPr txBox="1">
            <a:spLocks/>
          </p:cNvSpPr>
          <p:nvPr/>
        </p:nvSpPr>
        <p:spPr>
          <a:xfrm>
            <a:off x="4948570" y="170787"/>
            <a:ext cx="10050585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4800" b="1" u="sng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FONTES</a:t>
            </a:r>
          </a:p>
        </p:txBody>
      </p:sp>
      <p:sp>
        <p:nvSpPr>
          <p:cNvPr id="11" name="Marcador de Posição de Conteúdo 2">
            <a:extLst>
              <a:ext uri="{FF2B5EF4-FFF2-40B4-BE49-F238E27FC236}">
                <a16:creationId xmlns:a16="http://schemas.microsoft.com/office/drawing/2014/main" id="{90DECD58-E004-04F9-AD62-5E67FA65832D}"/>
              </a:ext>
            </a:extLst>
          </p:cNvPr>
          <p:cNvSpPr txBox="1">
            <a:spLocks/>
          </p:cNvSpPr>
          <p:nvPr/>
        </p:nvSpPr>
        <p:spPr>
          <a:xfrm>
            <a:off x="574337" y="790963"/>
            <a:ext cx="10515600" cy="58962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b="1" dirty="0">
                <a:solidFill>
                  <a:schemeClr val="accent2"/>
                </a:solidFill>
                <a:latin typeface="Archia bold" panose="020B0604020202020204"/>
              </a:rPr>
              <a:t>Legislação</a:t>
            </a:r>
            <a:r>
              <a:rPr lang="pt-PT" b="1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FABF219C-374B-4369-84C2-D12BD654D030}"/>
              </a:ext>
            </a:extLst>
          </p:cNvPr>
          <p:cNvSpPr txBox="1">
            <a:spLocks/>
          </p:cNvSpPr>
          <p:nvPr/>
        </p:nvSpPr>
        <p:spPr>
          <a:xfrm>
            <a:off x="11343936" y="6195218"/>
            <a:ext cx="10050585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800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847469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75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3D6D7C-ED33-A13D-31B9-2628C048C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FC930AEF-62CF-36A8-4841-5E7352177B7B}"/>
              </a:ext>
            </a:extLst>
          </p:cNvPr>
          <p:cNvSpPr/>
          <p:nvPr/>
        </p:nvSpPr>
        <p:spPr>
          <a:xfrm>
            <a:off x="9186237" y="4746307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7AE77E4-8223-FD09-4B3A-95390CBE64ED}"/>
              </a:ext>
            </a:extLst>
          </p:cNvPr>
          <p:cNvSpPr/>
          <p:nvPr/>
        </p:nvSpPr>
        <p:spPr>
          <a:xfrm>
            <a:off x="320338" y="5663525"/>
            <a:ext cx="273725" cy="2737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53B646-AEAE-50B7-0F52-13A139658A75}"/>
              </a:ext>
            </a:extLst>
          </p:cNvPr>
          <p:cNvSpPr/>
          <p:nvPr/>
        </p:nvSpPr>
        <p:spPr>
          <a:xfrm>
            <a:off x="711200" y="5659896"/>
            <a:ext cx="273725" cy="2737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0ED8827-FF3D-6F8B-6B33-C0223D875CEF}"/>
              </a:ext>
            </a:extLst>
          </p:cNvPr>
          <p:cNvSpPr/>
          <p:nvPr/>
        </p:nvSpPr>
        <p:spPr>
          <a:xfrm>
            <a:off x="1102063" y="5659896"/>
            <a:ext cx="273725" cy="2737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67C5F77A-B1BD-7461-726F-E89B0CCC4ECF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731176F1-4C67-35A3-87FC-33A078748DBF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EA6B74C-3F6A-28B2-2B92-1D04A8A16C92}"/>
              </a:ext>
            </a:extLst>
          </p:cNvPr>
          <p:cNvSpPr/>
          <p:nvPr/>
        </p:nvSpPr>
        <p:spPr>
          <a:xfrm>
            <a:off x="1238925" y="-1298508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8" name="Marcador de Posição de Conteúdo 2">
            <a:extLst>
              <a:ext uri="{FF2B5EF4-FFF2-40B4-BE49-F238E27FC236}">
                <a16:creationId xmlns:a16="http://schemas.microsoft.com/office/drawing/2014/main" id="{54C46ACC-AB4F-1200-595C-0E1C93F79B94}"/>
              </a:ext>
            </a:extLst>
          </p:cNvPr>
          <p:cNvSpPr txBox="1">
            <a:spLocks/>
          </p:cNvSpPr>
          <p:nvPr/>
        </p:nvSpPr>
        <p:spPr>
          <a:xfrm>
            <a:off x="711200" y="1592984"/>
            <a:ext cx="10515600" cy="58962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https://belimcastilho.pt/pt-pt/noticias/novidades/incentivo-fiscal-a-investigacao-cientifica-e-inovacao/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https://capitalizar.pt/noticias/%F0%9D%90%92%F0%9D%90%AD%F0%9D%90%9A%F0%9D%90%AB%F0%9D%90%AD%F0%9D%90%AE%F0%9D%90%A9%F0%9D%90%AC-%F0%9D%90%ADe%F0%9D%90%A6-%F0%9D%90%A7%F0%9D%90%A8%F0%9D%90%AF%F0%9D%90%9A%F0%9D%90%AC-%F0%9D%90%AB/</a:t>
            </a:r>
            <a:r>
              <a:rPr lang="pt-PT" sz="1800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https://diariodarepublica.pt/dr/lexionario/termo/startups-regime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https://digitalinside.pt/startups-portuguesas-ja-podem-pedir-reconhecimento-e-usufruir-de-beneficios-fiscais/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https://fslegal.pt/beneficio-fiscal-para-startups-tecnologicas/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https://investors.pt/blog/beneficios-fiscais-para-investidores-early-stage-mais-crescimento/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https://napconta.com/startup-que-e-vantagens/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BAE7BE38-1F1E-1456-4A9C-5B79C46DB183}"/>
              </a:ext>
            </a:extLst>
          </p:cNvPr>
          <p:cNvSpPr txBox="1">
            <a:spLocks/>
          </p:cNvSpPr>
          <p:nvPr/>
        </p:nvSpPr>
        <p:spPr>
          <a:xfrm>
            <a:off x="4948570" y="170787"/>
            <a:ext cx="10050585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4800" b="1" u="sng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FONTES</a:t>
            </a:r>
          </a:p>
        </p:txBody>
      </p:sp>
      <p:sp>
        <p:nvSpPr>
          <p:cNvPr id="11" name="Marcador de Posição de Conteúdo 2">
            <a:extLst>
              <a:ext uri="{FF2B5EF4-FFF2-40B4-BE49-F238E27FC236}">
                <a16:creationId xmlns:a16="http://schemas.microsoft.com/office/drawing/2014/main" id="{40DE127C-E16B-68E8-5D1B-EA4F84827EA3}"/>
              </a:ext>
            </a:extLst>
          </p:cNvPr>
          <p:cNvSpPr txBox="1">
            <a:spLocks/>
          </p:cNvSpPr>
          <p:nvPr/>
        </p:nvSpPr>
        <p:spPr>
          <a:xfrm>
            <a:off x="574337" y="790963"/>
            <a:ext cx="10515600" cy="58962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b="1" dirty="0">
                <a:solidFill>
                  <a:schemeClr val="accent2"/>
                </a:solidFill>
              </a:rPr>
              <a:t>Sítios da internet 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142B513-F86D-BB6F-8C5E-7232D8BD3C44}"/>
              </a:ext>
            </a:extLst>
          </p:cNvPr>
          <p:cNvSpPr txBox="1">
            <a:spLocks/>
          </p:cNvSpPr>
          <p:nvPr/>
        </p:nvSpPr>
        <p:spPr>
          <a:xfrm>
            <a:off x="11343936" y="6195218"/>
            <a:ext cx="10050585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800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850961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F4D166-612E-1E9F-6439-597C9985A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B5F8F057-4198-50A6-2D76-4F2BF61F032E}"/>
              </a:ext>
            </a:extLst>
          </p:cNvPr>
          <p:cNvSpPr/>
          <p:nvPr/>
        </p:nvSpPr>
        <p:spPr>
          <a:xfrm>
            <a:off x="9186237" y="4746307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AB40CCA-04E3-DAA1-0D76-0E6D5279C1D1}"/>
              </a:ext>
            </a:extLst>
          </p:cNvPr>
          <p:cNvSpPr/>
          <p:nvPr/>
        </p:nvSpPr>
        <p:spPr>
          <a:xfrm>
            <a:off x="320338" y="5663525"/>
            <a:ext cx="273725" cy="2737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8BD251B-852A-1A61-F5AD-A6BBA962F1D9}"/>
              </a:ext>
            </a:extLst>
          </p:cNvPr>
          <p:cNvSpPr/>
          <p:nvPr/>
        </p:nvSpPr>
        <p:spPr>
          <a:xfrm>
            <a:off x="711200" y="5659896"/>
            <a:ext cx="273725" cy="2737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E9259CE-8B2C-3D4D-5282-78CFFA26FCA8}"/>
              </a:ext>
            </a:extLst>
          </p:cNvPr>
          <p:cNvSpPr/>
          <p:nvPr/>
        </p:nvSpPr>
        <p:spPr>
          <a:xfrm>
            <a:off x="1102063" y="5659896"/>
            <a:ext cx="273725" cy="2737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9D4AC5CA-9EC7-50C4-6B25-C9EF9CF659CD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D09710D6-3CC5-2ACF-2E00-43AE72B0DE04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6220FD2-20F8-5038-02C1-B5846AF6243C}"/>
              </a:ext>
            </a:extLst>
          </p:cNvPr>
          <p:cNvSpPr/>
          <p:nvPr/>
        </p:nvSpPr>
        <p:spPr>
          <a:xfrm>
            <a:off x="1238925" y="-1298508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8" name="Marcador de Posição de Conteúdo 2">
            <a:extLst>
              <a:ext uri="{FF2B5EF4-FFF2-40B4-BE49-F238E27FC236}">
                <a16:creationId xmlns:a16="http://schemas.microsoft.com/office/drawing/2014/main" id="{CE3932B5-53ED-92AD-91BB-2387BE73AA4F}"/>
              </a:ext>
            </a:extLst>
          </p:cNvPr>
          <p:cNvSpPr txBox="1">
            <a:spLocks/>
          </p:cNvSpPr>
          <p:nvPr/>
        </p:nvSpPr>
        <p:spPr>
          <a:xfrm>
            <a:off x="711200" y="1592984"/>
            <a:ext cx="10515600" cy="58962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https://pmeincentivos.pt/?page_id=6334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https://portugalglobal.pt/pt/noticias/2024/marco/startupsscaleups-portuguesas-ja-podem-pedir-designacao-oficial/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https://pt.fi-group.com/alteracao-da-lei-para-startups-promulgada/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https://sifide.ani.pt/SeloID.aspx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https://startupportugal.com/pt/estatuto-startup/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https://thenextbigidea.pt/um-guia-para-a-lei-das-startups/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https://www.cuatrecasas.com/resources/lf-pt-6478a16ed5687903581335.pdf?v1.74.0.20240418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https://www.iapmei.pt/NOTICIAS/Regulamentados-os-conceitos-de-Startup,-Scaleup-e.aspx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https://www.invest2030.pt/incentivo/MTAy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https://www.lexpoint.pt/conteudos/1012/119972/noticias/stock-options-start-ups-e-scaleups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8B8C620C-5158-CAD7-E26A-225CA991F815}"/>
              </a:ext>
            </a:extLst>
          </p:cNvPr>
          <p:cNvSpPr txBox="1">
            <a:spLocks/>
          </p:cNvSpPr>
          <p:nvPr/>
        </p:nvSpPr>
        <p:spPr>
          <a:xfrm>
            <a:off x="4948570" y="170787"/>
            <a:ext cx="10050585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4800" b="1" u="sng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FONTES</a:t>
            </a:r>
          </a:p>
        </p:txBody>
      </p:sp>
      <p:sp>
        <p:nvSpPr>
          <p:cNvPr id="11" name="Marcador de Posição de Conteúdo 2">
            <a:extLst>
              <a:ext uri="{FF2B5EF4-FFF2-40B4-BE49-F238E27FC236}">
                <a16:creationId xmlns:a16="http://schemas.microsoft.com/office/drawing/2014/main" id="{F697B832-B5E0-3437-DE67-24A731F12E93}"/>
              </a:ext>
            </a:extLst>
          </p:cNvPr>
          <p:cNvSpPr txBox="1">
            <a:spLocks/>
          </p:cNvSpPr>
          <p:nvPr/>
        </p:nvSpPr>
        <p:spPr>
          <a:xfrm>
            <a:off x="574337" y="790963"/>
            <a:ext cx="10515600" cy="58962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b="1" dirty="0">
                <a:solidFill>
                  <a:schemeClr val="accent2"/>
                </a:solidFill>
              </a:rPr>
              <a:t>Sítios da internet 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81DCD6-FB55-CFAF-1E10-44EB5B545847}"/>
              </a:ext>
            </a:extLst>
          </p:cNvPr>
          <p:cNvSpPr txBox="1">
            <a:spLocks/>
          </p:cNvSpPr>
          <p:nvPr/>
        </p:nvSpPr>
        <p:spPr>
          <a:xfrm>
            <a:off x="11343936" y="6195218"/>
            <a:ext cx="10050585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800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516946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CE6BF0-A471-F54A-7502-701ABEC5F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D98D68D5-1312-E7DD-3681-4D04690E6A9B}"/>
              </a:ext>
            </a:extLst>
          </p:cNvPr>
          <p:cNvSpPr/>
          <p:nvPr/>
        </p:nvSpPr>
        <p:spPr>
          <a:xfrm>
            <a:off x="9186237" y="4746307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2BAE2AE-9D50-60AF-A4B0-0C16FA1D40CC}"/>
              </a:ext>
            </a:extLst>
          </p:cNvPr>
          <p:cNvSpPr/>
          <p:nvPr/>
        </p:nvSpPr>
        <p:spPr>
          <a:xfrm>
            <a:off x="320338" y="5663525"/>
            <a:ext cx="273725" cy="2737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6BD7C09-2785-29FF-75C6-231EF3F52A5A}"/>
              </a:ext>
            </a:extLst>
          </p:cNvPr>
          <p:cNvSpPr/>
          <p:nvPr/>
        </p:nvSpPr>
        <p:spPr>
          <a:xfrm>
            <a:off x="711200" y="5659896"/>
            <a:ext cx="273725" cy="2737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D991690-8CB8-C215-7CC5-62F75D9FE541}"/>
              </a:ext>
            </a:extLst>
          </p:cNvPr>
          <p:cNvSpPr/>
          <p:nvPr/>
        </p:nvSpPr>
        <p:spPr>
          <a:xfrm>
            <a:off x="1102063" y="5659896"/>
            <a:ext cx="273725" cy="2737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22F7E07A-DB29-D750-B586-924F28C5BDBE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87813A7E-0169-91B1-EFF5-54BBCC6FE90F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F3D9C3F-9938-662E-D307-A8DE34F7966C}"/>
              </a:ext>
            </a:extLst>
          </p:cNvPr>
          <p:cNvSpPr/>
          <p:nvPr/>
        </p:nvSpPr>
        <p:spPr>
          <a:xfrm>
            <a:off x="1238925" y="-1298508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8" name="Marcador de Posição de Conteúdo 2">
            <a:extLst>
              <a:ext uri="{FF2B5EF4-FFF2-40B4-BE49-F238E27FC236}">
                <a16:creationId xmlns:a16="http://schemas.microsoft.com/office/drawing/2014/main" id="{50561BD8-7F69-EC71-D16B-0157A51BA1DA}"/>
              </a:ext>
            </a:extLst>
          </p:cNvPr>
          <p:cNvSpPr txBox="1">
            <a:spLocks/>
          </p:cNvSpPr>
          <p:nvPr/>
        </p:nvSpPr>
        <p:spPr>
          <a:xfrm>
            <a:off x="711200" y="1592984"/>
            <a:ext cx="10515600" cy="58962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https://www.linkedin.com/pulse/regime-aplic%C3%A1vel-%C3%A0s-startups-e-scaleups-lei-n%C2%BA-212023-de-25-maio/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https://www.miska.pt/sifide?gad_source=1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https://www.parlamento.pt/ActividadeParlamentar/Paginas/DetalheIniciativa.aspx?BID=152216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https://www.sage.com/pt-pt/blog/nova-lei-das-startups-aumenta-atratividade-da-economia-portuguesa/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https://www.servulo.com/pt/investigacao-e-conhecimento/E-por-falar-em-beneficios-fiscais-o-novo-regime-fiscal-para-start-ups-e-scale-ups/8386/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https://www2.gov.pt/cidadaos-europeus-viajar-viver-e-fazer-negocios-em-portugal/apoios-para-empresas-em-portugal/programas-financeiros-e-iniciativas-para-empresarios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https://www2.gov.pt/inicio/espaco-empresa/balcao-do-empreendedor/pedido-de-certificacao-de-startup-e-scaleup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https://iefponline.iefp.pt/IEFP/medida/emprego-mais-talento/overview.jsp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01C1B66B-A129-E6DD-401A-8ADBC23F6E13}"/>
              </a:ext>
            </a:extLst>
          </p:cNvPr>
          <p:cNvSpPr txBox="1">
            <a:spLocks/>
          </p:cNvSpPr>
          <p:nvPr/>
        </p:nvSpPr>
        <p:spPr>
          <a:xfrm>
            <a:off x="4948570" y="170787"/>
            <a:ext cx="10050585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4800" b="1" u="sng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FONTES</a:t>
            </a:r>
          </a:p>
        </p:txBody>
      </p:sp>
      <p:sp>
        <p:nvSpPr>
          <p:cNvPr id="11" name="Marcador de Posição de Conteúdo 2">
            <a:extLst>
              <a:ext uri="{FF2B5EF4-FFF2-40B4-BE49-F238E27FC236}">
                <a16:creationId xmlns:a16="http://schemas.microsoft.com/office/drawing/2014/main" id="{91666A85-AC84-D9C9-2D74-50B6A62BDB76}"/>
              </a:ext>
            </a:extLst>
          </p:cNvPr>
          <p:cNvSpPr txBox="1">
            <a:spLocks/>
          </p:cNvSpPr>
          <p:nvPr/>
        </p:nvSpPr>
        <p:spPr>
          <a:xfrm>
            <a:off x="574337" y="790963"/>
            <a:ext cx="10515600" cy="58962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b="1" dirty="0">
                <a:solidFill>
                  <a:schemeClr val="accent2"/>
                </a:solidFill>
              </a:rPr>
              <a:t>Sítios da internet 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CBA2B60-7AD8-6017-C07D-E94640F7C231}"/>
              </a:ext>
            </a:extLst>
          </p:cNvPr>
          <p:cNvSpPr txBox="1">
            <a:spLocks/>
          </p:cNvSpPr>
          <p:nvPr/>
        </p:nvSpPr>
        <p:spPr>
          <a:xfrm>
            <a:off x="11343936" y="6195218"/>
            <a:ext cx="10050585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800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363031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AF08B3-7353-244B-DDB6-A751DD9D8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89EE9C0D-A5B3-5168-8E02-AED15B9B2452}"/>
              </a:ext>
            </a:extLst>
          </p:cNvPr>
          <p:cNvSpPr/>
          <p:nvPr/>
        </p:nvSpPr>
        <p:spPr>
          <a:xfrm>
            <a:off x="9186237" y="4746307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95156DD-15A0-A139-A582-F296F7FA0585}"/>
              </a:ext>
            </a:extLst>
          </p:cNvPr>
          <p:cNvSpPr/>
          <p:nvPr/>
        </p:nvSpPr>
        <p:spPr>
          <a:xfrm>
            <a:off x="320338" y="5663525"/>
            <a:ext cx="273725" cy="2737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D2CC16B-849B-892A-8F03-D2DA5BF739AD}"/>
              </a:ext>
            </a:extLst>
          </p:cNvPr>
          <p:cNvSpPr/>
          <p:nvPr/>
        </p:nvSpPr>
        <p:spPr>
          <a:xfrm>
            <a:off x="711200" y="5659896"/>
            <a:ext cx="273725" cy="2737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B59C0D6-1BE0-402A-26AE-8E3AEB2FBCE3}"/>
              </a:ext>
            </a:extLst>
          </p:cNvPr>
          <p:cNvSpPr/>
          <p:nvPr/>
        </p:nvSpPr>
        <p:spPr>
          <a:xfrm>
            <a:off x="1102063" y="5659896"/>
            <a:ext cx="273725" cy="2737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EC536FA8-B3FE-F6A6-DCDF-49562FD06479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9F7843F0-3747-A475-BC8C-CCC14BFD9BBE}"/>
              </a:ext>
            </a:extLst>
          </p:cNvPr>
          <p:cNvSpPr/>
          <p:nvPr/>
        </p:nvSpPr>
        <p:spPr>
          <a:xfrm flipV="1">
            <a:off x="-76067" y="-1808413"/>
            <a:ext cx="12344134" cy="7082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3A16CA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0D1B5C9-3403-C0F9-CD7B-7C467EA40B57}"/>
              </a:ext>
            </a:extLst>
          </p:cNvPr>
          <p:cNvSpPr/>
          <p:nvPr/>
        </p:nvSpPr>
        <p:spPr>
          <a:xfrm>
            <a:off x="1238925" y="-1298508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8" name="Marcador de Posição de Conteúdo 2">
            <a:extLst>
              <a:ext uri="{FF2B5EF4-FFF2-40B4-BE49-F238E27FC236}">
                <a16:creationId xmlns:a16="http://schemas.microsoft.com/office/drawing/2014/main" id="{223012D3-4AE5-29F3-8826-71C59C0FC6F3}"/>
              </a:ext>
            </a:extLst>
          </p:cNvPr>
          <p:cNvSpPr txBox="1">
            <a:spLocks/>
          </p:cNvSpPr>
          <p:nvPr/>
        </p:nvSpPr>
        <p:spPr>
          <a:xfrm>
            <a:off x="711200" y="1592984"/>
            <a:ext cx="10515600" cy="58962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https://www.iefp.pt/medidas-de-emprego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https://kpmg.com/pt/pt/home/insights/2023/04/novo-regime-startups-scaleups.html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https://eco.sapo.pt/2024/03/28/startups-ja-podem-requerer-estatuto-e-beneficiar-do-novo-regime-das-stock-options/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u="sng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https://blog.theventurebuilder.pt/2024/09/18/selo-de-idoneidade-ani-um-diferencial-para-startups/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E03F87D8-3766-0269-83B8-B1743E8613C6}"/>
              </a:ext>
            </a:extLst>
          </p:cNvPr>
          <p:cNvSpPr txBox="1">
            <a:spLocks/>
          </p:cNvSpPr>
          <p:nvPr/>
        </p:nvSpPr>
        <p:spPr>
          <a:xfrm>
            <a:off x="4948570" y="170787"/>
            <a:ext cx="10050585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4800" b="1" u="sng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FONTES</a:t>
            </a:r>
          </a:p>
        </p:txBody>
      </p:sp>
      <p:sp>
        <p:nvSpPr>
          <p:cNvPr id="11" name="Marcador de Posição de Conteúdo 2">
            <a:extLst>
              <a:ext uri="{FF2B5EF4-FFF2-40B4-BE49-F238E27FC236}">
                <a16:creationId xmlns:a16="http://schemas.microsoft.com/office/drawing/2014/main" id="{8B81DDF4-AD56-BBFF-D06C-191A954E0515}"/>
              </a:ext>
            </a:extLst>
          </p:cNvPr>
          <p:cNvSpPr txBox="1">
            <a:spLocks/>
          </p:cNvSpPr>
          <p:nvPr/>
        </p:nvSpPr>
        <p:spPr>
          <a:xfrm>
            <a:off x="574337" y="790963"/>
            <a:ext cx="10515600" cy="58962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b="1" dirty="0">
                <a:solidFill>
                  <a:schemeClr val="accent2"/>
                </a:solidFill>
              </a:rPr>
              <a:t>Sítios da internet </a:t>
            </a:r>
          </a:p>
        </p:txBody>
      </p:sp>
      <p:sp>
        <p:nvSpPr>
          <p:cNvPr id="2" name="Marcador de Posição de Conteúdo 2">
            <a:extLst>
              <a:ext uri="{FF2B5EF4-FFF2-40B4-BE49-F238E27FC236}">
                <a16:creationId xmlns:a16="http://schemas.microsoft.com/office/drawing/2014/main" id="{A3D00344-C38A-2704-8665-B483C36B7619}"/>
              </a:ext>
            </a:extLst>
          </p:cNvPr>
          <p:cNvSpPr txBox="1">
            <a:spLocks/>
          </p:cNvSpPr>
          <p:nvPr/>
        </p:nvSpPr>
        <p:spPr>
          <a:xfrm>
            <a:off x="642769" y="4140099"/>
            <a:ext cx="10515600" cy="58962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b="1" dirty="0">
                <a:solidFill>
                  <a:schemeClr val="accent2"/>
                </a:solidFill>
              </a:rPr>
              <a:t>Documentos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1C87D89-366F-89B8-6781-F89B85F39F63}"/>
              </a:ext>
            </a:extLst>
          </p:cNvPr>
          <p:cNvSpPr txBox="1">
            <a:spLocks/>
          </p:cNvSpPr>
          <p:nvPr/>
        </p:nvSpPr>
        <p:spPr>
          <a:xfrm>
            <a:off x="711200" y="4842941"/>
            <a:ext cx="10515600" cy="58962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Manual de Procedimentos - Reconhecimento do Estatuto de </a:t>
            </a:r>
            <a:r>
              <a:rPr lang="pt-PT" sz="1800" kern="100" dirty="0" err="1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Startup</a:t>
            </a:r>
            <a:r>
              <a:rPr lang="pt-PT" sz="1800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</a:t>
            </a:r>
            <a:r>
              <a:rPr lang="pt-PT" sz="1800" kern="100" dirty="0" err="1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Scale</a:t>
            </a:r>
            <a:r>
              <a:rPr lang="pt-PT" sz="1800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 err="1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Up</a:t>
            </a:r>
            <a:endParaRPr lang="pt-PT" sz="18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E8E55134-BCA3-9EA4-9838-E1F4A158923D}"/>
              </a:ext>
            </a:extLst>
          </p:cNvPr>
          <p:cNvSpPr txBox="1">
            <a:spLocks/>
          </p:cNvSpPr>
          <p:nvPr/>
        </p:nvSpPr>
        <p:spPr>
          <a:xfrm>
            <a:off x="11343936" y="6195218"/>
            <a:ext cx="10050585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800" dirty="0">
                <a:solidFill>
                  <a:srgbClr val="3A16CA"/>
                </a:solidFill>
                <a:latin typeface="Archia bold" panose="020B0604020202020204" charset="0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23707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INOVAGAIA">
      <a:dk1>
        <a:srgbClr val="000000"/>
      </a:dk1>
      <a:lt1>
        <a:srgbClr val="FFFFFF"/>
      </a:lt1>
      <a:dk2>
        <a:srgbClr val="3A16CA"/>
      </a:dk2>
      <a:lt2>
        <a:srgbClr val="EEECE1"/>
      </a:lt2>
      <a:accent1>
        <a:srgbClr val="3A16CA"/>
      </a:accent1>
      <a:accent2>
        <a:srgbClr val="5DEEBD"/>
      </a:accent2>
      <a:accent3>
        <a:srgbClr val="959595"/>
      </a:accent3>
      <a:accent4>
        <a:srgbClr val="3A3A3A"/>
      </a:accent4>
      <a:accent5>
        <a:srgbClr val="C0C0C0"/>
      </a:accent5>
      <a:accent6>
        <a:srgbClr val="D5D5D5"/>
      </a:accent6>
      <a:hlink>
        <a:srgbClr val="5DEEBD"/>
      </a:hlink>
      <a:folHlink>
        <a:srgbClr val="4CC49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df89fe9-0787-4208-af9d-262ab24517d4">
      <Terms xmlns="http://schemas.microsoft.com/office/infopath/2007/PartnerControls"/>
    </lcf76f155ced4ddcb4097134ff3c332f>
    <TaxCatchAll xmlns="afffe2d9-c3ff-44ca-80c1-2c3e7fcb0e3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DE017B52D966B439B4A8180F8632A89" ma:contentTypeVersion="18" ma:contentTypeDescription="Crear nuevo documento." ma:contentTypeScope="" ma:versionID="5f83432fb3b3d03df75dfa87e88cfeb5">
  <xsd:schema xmlns:xsd="http://www.w3.org/2001/XMLSchema" xmlns:xs="http://www.w3.org/2001/XMLSchema" xmlns:p="http://schemas.microsoft.com/office/2006/metadata/properties" xmlns:ns2="8df89fe9-0787-4208-af9d-262ab24517d4" xmlns:ns3="afffe2d9-c3ff-44ca-80c1-2c3e7fcb0e30" targetNamespace="http://schemas.microsoft.com/office/2006/metadata/properties" ma:root="true" ma:fieldsID="563262efa320f8c7e45b59d566865df7" ns2:_="" ns3:_="">
    <xsd:import namespace="8df89fe9-0787-4208-af9d-262ab24517d4"/>
    <xsd:import namespace="afffe2d9-c3ff-44ca-80c1-2c3e7fcb0e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f89fe9-0787-4208-af9d-262ab24517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bdbc3af8-5ebe-441a-975b-c2d3e4921b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ffe2d9-c3ff-44ca-80c1-2c3e7fcb0e3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22aa5ea-2746-4726-a86a-78855eb6ee60}" ma:internalName="TaxCatchAll" ma:showField="CatchAllData" ma:web="afffe2d9-c3ff-44ca-80c1-2c3e7fcb0e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17DEF30-6CA6-4B07-BBF5-AA67F23603A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AC21DE-A86E-4638-8B17-1AAE06A50EA6}">
  <ds:schemaRefs>
    <ds:schemaRef ds:uri="http://purl.org/dc/terms/"/>
    <ds:schemaRef ds:uri="http://schemas.microsoft.com/office/2006/documentManagement/types"/>
    <ds:schemaRef ds:uri="dc3ef872-cf69-486f-a5e4-d5232e333f60"/>
    <ds:schemaRef ds:uri="http://purl.org/dc/elements/1.1/"/>
    <ds:schemaRef ds:uri="968efba6-d671-4b89-a104-023c5c490582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BEFD34C-3943-499B-9165-DEBA103836FE}"/>
</file>

<file path=docProps/app.xml><?xml version="1.0" encoding="utf-8"?>
<Properties xmlns="http://schemas.openxmlformats.org/officeDocument/2006/extended-properties" xmlns:vt="http://schemas.openxmlformats.org/officeDocument/2006/docPropsVTypes">
  <TotalTime>1902</TotalTime>
  <Words>3335</Words>
  <Application>Microsoft Office PowerPoint</Application>
  <PresentationFormat>Ecrã Panorâmico</PresentationFormat>
  <Paragraphs>422</Paragraphs>
  <Slides>52</Slides>
  <Notes>3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52</vt:i4>
      </vt:variant>
    </vt:vector>
  </HeadingPairs>
  <TitlesOfParts>
    <vt:vector size="60" baseType="lpstr">
      <vt:lpstr>Aptos</vt:lpstr>
      <vt:lpstr>Archia bold</vt:lpstr>
      <vt:lpstr>Archia bold</vt:lpstr>
      <vt:lpstr>Arial</vt:lpstr>
      <vt:lpstr>Brandon</vt:lpstr>
      <vt:lpstr>Calibri</vt:lpstr>
      <vt:lpstr>Gillory medium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Inês Amorim</dc:creator>
  <cp:lastModifiedBy>Suporte - Inovagaia</cp:lastModifiedBy>
  <cp:revision>64</cp:revision>
  <cp:lastPrinted>2024-10-08T10:09:41Z</cp:lastPrinted>
  <dcterms:created xsi:type="dcterms:W3CDTF">2024-09-27T15:26:35Z</dcterms:created>
  <dcterms:modified xsi:type="dcterms:W3CDTF">2024-11-21T12:19:19Z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0x0101005DE017B52D966B439B4A8180F8632A89</vt:lpwstr>
  </property>
  <property fmtid="{D5CDD505-2E9C-101B-9397-08002B2CF9AE}" pid="3" name="MediaServiceImageTags">
    <vt:lpwstr/>
  </property>
</Properties>
</file>